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57" r:id="rId6"/>
    <p:sldId id="258" r:id="rId7"/>
    <p:sldId id="281" r:id="rId8"/>
    <p:sldId id="282" r:id="rId9"/>
    <p:sldId id="283" r:id="rId10"/>
    <p:sldId id="285" r:id="rId11"/>
    <p:sldId id="288" r:id="rId12"/>
    <p:sldId id="278" r:id="rId13"/>
    <p:sldId id="279" r:id="rId14"/>
    <p:sldId id="286" r:id="rId15"/>
    <p:sldId id="287" r:id="rId16"/>
    <p:sldId id="263" r:id="rId17"/>
    <p:sldId id="265" r:id="rId18"/>
    <p:sldId id="266" r:id="rId19"/>
    <p:sldId id="268" r:id="rId20"/>
    <p:sldId id="267" r:id="rId21"/>
    <p:sldId id="289" r:id="rId22"/>
    <p:sldId id="273" r:id="rId23"/>
    <p:sldId id="274" r:id="rId24"/>
    <p:sldId id="275" r:id="rId25"/>
    <p:sldId id="276"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Scuderi" initials="ES" lastIdx="4" clrIdx="0">
    <p:extLst>
      <p:ext uri="{19B8F6BF-5375-455C-9EA6-DF929625EA0E}">
        <p15:presenceInfo xmlns:p15="http://schemas.microsoft.com/office/powerpoint/2012/main" userId="S::elizabeth.scuderi@aas.org::5cbb4443-d58d-4f02-88eb-1e6637cf2b13" providerId="AD"/>
      </p:ext>
    </p:extLst>
  </p:cmAuthor>
  <p:cmAuthor id="2" name="Crystal  Tinch" initials="CT" lastIdx="2" clrIdx="1">
    <p:extLst>
      <p:ext uri="{19B8F6BF-5375-455C-9EA6-DF929625EA0E}">
        <p15:presenceInfo xmlns:p15="http://schemas.microsoft.com/office/powerpoint/2012/main" userId="S::crystal.tinch@aas.org::40b5d638-3c1b-459e-aba2-23f2fa96ba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127D05-AC4A-43ED-80AD-67C13CC44BEA}" v="31" dt="2020-10-18T16:20:14.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28" autoAdjust="0"/>
  </p:normalViewPr>
  <p:slideViewPr>
    <p:cSldViewPr snapToGrid="0">
      <p:cViewPr varScale="1">
        <p:scale>
          <a:sx n="77" d="100"/>
          <a:sy n="77" d="100"/>
        </p:scale>
        <p:origin x="16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5A5A9-5EEF-4A8A-A42F-B2E5030ED402}"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EF879-DEF2-4D41-BC63-66B6495A7218}" type="slidenum">
              <a:rPr lang="en-US" smtClean="0"/>
              <a:t>‹#›</a:t>
            </a:fld>
            <a:endParaRPr lang="en-US"/>
          </a:p>
        </p:txBody>
      </p:sp>
    </p:spTree>
    <p:extLst>
      <p:ext uri="{BB962C8B-B14F-4D97-AF65-F5344CB8AC3E}">
        <p14:creationId xmlns:p14="http://schemas.microsoft.com/office/powerpoint/2010/main" val="418771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DEF879-DEF2-4D41-BC63-66B6495A7218}" type="slidenum">
              <a:rPr lang="en-US" smtClean="0"/>
              <a:t>16</a:t>
            </a:fld>
            <a:endParaRPr lang="en-US"/>
          </a:p>
        </p:txBody>
      </p:sp>
    </p:spTree>
    <p:extLst>
      <p:ext uri="{BB962C8B-B14F-4D97-AF65-F5344CB8AC3E}">
        <p14:creationId xmlns:p14="http://schemas.microsoft.com/office/powerpoint/2010/main" val="172436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2811921897"/>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2875E9-B62C-4E33-A7F8-9C4855601C75}"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2336614011"/>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783813560"/>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FDCB-4977-4694-96B0-556713C8818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467352958"/>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3571645719"/>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2875E9-B62C-4E33-A7F8-9C4855601C75}" type="datetimeFigureOut">
              <a:rPr lang="en-US" smtClean="0"/>
              <a:t>10/19/2020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2022053913"/>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2875E9-B62C-4E33-A7F8-9C4855601C75}" type="datetimeFigureOut">
              <a:rPr lang="en-US" smtClean="0"/>
              <a:t>10/19/2020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3807882345"/>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3411556771"/>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645205871"/>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1427123823"/>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720146411"/>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2875E9-B62C-4E33-A7F8-9C4855601C75}"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1906442964"/>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2875E9-B62C-4E33-A7F8-9C4855601C75}"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798229349"/>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3026856229"/>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3438934519"/>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C2875E9-B62C-4E33-A7F8-9C4855601C75}" type="datetimeFigureOut">
              <a:rPr lang="en-US" smtClean="0"/>
              <a:t>10/19/2020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461455738"/>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2875E9-B62C-4E33-A7F8-9C4855601C75}"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CFDCB-4977-4694-96B0-556713C8818A}" type="slidenum">
              <a:rPr lang="en-US" smtClean="0"/>
              <a:t>‹#›</a:t>
            </a:fld>
            <a:endParaRPr lang="en-US"/>
          </a:p>
        </p:txBody>
      </p:sp>
    </p:spTree>
    <p:extLst>
      <p:ext uri="{BB962C8B-B14F-4D97-AF65-F5344CB8AC3E}">
        <p14:creationId xmlns:p14="http://schemas.microsoft.com/office/powerpoint/2010/main" val="3772215488"/>
      </p:ext>
    </p:extLst>
  </p:cSld>
  <p:clrMapOvr>
    <a:masterClrMapping/>
  </p:clrMapOvr>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2875E9-B62C-4E33-A7F8-9C4855601C75}" type="datetimeFigureOut">
              <a:rPr lang="en-US" smtClean="0"/>
              <a:t>10/19/2020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DECFDCB-4977-4694-96B0-556713C8818A}" type="slidenum">
              <a:rPr lang="en-US" smtClean="0"/>
              <a:t>‹#›</a:t>
            </a:fld>
            <a:endParaRPr lang="en-US"/>
          </a:p>
        </p:txBody>
      </p:sp>
    </p:spTree>
    <p:extLst>
      <p:ext uri="{BB962C8B-B14F-4D97-AF65-F5344CB8AC3E}">
        <p14:creationId xmlns:p14="http://schemas.microsoft.com/office/powerpoint/2010/main" val="6386162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250" advClick="0" advTm="0"/>
    </mc:Choice>
    <mc:Fallback xmlns="">
      <p:transition advClick="0" advTm="0"/>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dps.aas.org/node/add/job"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reg-help@aa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A6E9-25FD-481B-B137-22FF4779D097}"/>
              </a:ext>
            </a:extLst>
          </p:cNvPr>
          <p:cNvSpPr>
            <a:spLocks noGrp="1"/>
          </p:cNvSpPr>
          <p:nvPr>
            <p:ph type="ctrTitle"/>
          </p:nvPr>
        </p:nvSpPr>
        <p:spPr>
          <a:xfrm>
            <a:off x="316073" y="5154458"/>
            <a:ext cx="11500684" cy="1179870"/>
          </a:xfrm>
        </p:spPr>
        <p:txBody>
          <a:bodyPr>
            <a:normAutofit/>
          </a:bodyPr>
          <a:lstStyle/>
          <a:p>
            <a:pPr algn="ctr">
              <a:lnSpc>
                <a:spcPct val="90000"/>
              </a:lnSpc>
            </a:pPr>
            <a:r>
              <a:rPr lang="en-US" sz="3800" dirty="0">
                <a:latin typeface="Calibri"/>
                <a:cs typeface="Calibri"/>
              </a:rPr>
              <a:t>What you can expect at the </a:t>
            </a:r>
            <a:br>
              <a:rPr lang="en-US" sz="3800" dirty="0">
                <a:latin typeface="Calibri"/>
              </a:rPr>
            </a:br>
            <a:r>
              <a:rPr lang="en-US" sz="3800" dirty="0">
                <a:latin typeface="Calibri"/>
                <a:cs typeface="Calibri"/>
              </a:rPr>
              <a:t>#DPS2020 Virtual Meeting</a:t>
            </a:r>
          </a:p>
        </p:txBody>
      </p:sp>
      <p:pic>
        <p:nvPicPr>
          <p:cNvPr id="1026" name="Picture 2">
            <a:extLst>
              <a:ext uri="{FF2B5EF4-FFF2-40B4-BE49-F238E27FC236}">
                <a16:creationId xmlns:a16="http://schemas.microsoft.com/office/drawing/2014/main" id="{5DD2EF59-992A-4250-A469-4F6296B3BD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10" r="-1" b="3310"/>
          <a:stretch/>
        </p:blipFill>
        <p:spPr bwMode="auto">
          <a:xfrm>
            <a:off x="324642" y="289159"/>
            <a:ext cx="11492115" cy="450510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782719"/>
      </p:ext>
    </p:extLst>
  </p:cSld>
  <p:clrMapOvr>
    <a:masterClrMapping/>
  </p:clrMapOvr>
  <mc:AlternateContent xmlns:mc="http://schemas.openxmlformats.org/markup-compatibility/2006" xmlns:p14="http://schemas.microsoft.com/office/powerpoint/2010/main">
    <mc:Choice Requires="p14">
      <p:transition p14:dur="250" advClick="0" advTm="7658"/>
    </mc:Choice>
    <mc:Fallback xmlns="">
      <p:transition advClick="0" advTm="76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75D4-4BEE-405E-BA97-98808C1AD9A6}"/>
              </a:ext>
            </a:extLst>
          </p:cNvPr>
          <p:cNvSpPr>
            <a:spLocks noGrp="1"/>
          </p:cNvSpPr>
          <p:nvPr>
            <p:ph type="title"/>
          </p:nvPr>
        </p:nvSpPr>
        <p:spPr>
          <a:xfrm>
            <a:off x="648930" y="629266"/>
            <a:ext cx="4795482" cy="1641987"/>
          </a:xfrm>
        </p:spPr>
        <p:txBody>
          <a:bodyPr>
            <a:normAutofit fontScale="90000"/>
          </a:bodyPr>
          <a:lstStyle/>
          <a:p>
            <a:pPr>
              <a:lnSpc>
                <a:spcPct val="90000"/>
              </a:lnSpc>
            </a:pPr>
            <a:r>
              <a:rPr lang="en-US" sz="2600">
                <a:latin typeface="Calibri"/>
                <a:cs typeface="Calibri"/>
              </a:rPr>
              <a:t>In Slack, in addition to the science sessions, there are channels for exhibitors (prefix #exb), peripheral events (prefix #event) and social events (prefix #). </a:t>
            </a:r>
          </a:p>
        </p:txBody>
      </p:sp>
      <p:sp>
        <p:nvSpPr>
          <p:cNvPr id="16" name="Rectangle 15">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E4D655F-3B5E-459E-A551-58723DBEC0CD}"/>
              </a:ext>
            </a:extLst>
          </p:cNvPr>
          <p:cNvSpPr>
            <a:spLocks noGrp="1"/>
          </p:cNvSpPr>
          <p:nvPr>
            <p:ph idx="1"/>
          </p:nvPr>
        </p:nvSpPr>
        <p:spPr>
          <a:xfrm>
            <a:off x="647701" y="2438401"/>
            <a:ext cx="4797256" cy="3809998"/>
          </a:xfrm>
        </p:spPr>
        <p:txBody>
          <a:bodyPr vert="horz" lIns="91440" tIns="45720" rIns="91440" bIns="45720" rtlCol="0">
            <a:normAutofit/>
          </a:bodyPr>
          <a:lstStyle/>
          <a:p>
            <a:endParaRPr lang="en-US"/>
          </a:p>
          <a:p>
            <a:endParaRPr lang="en-US"/>
          </a:p>
        </p:txBody>
      </p:sp>
      <p:pic>
        <p:nvPicPr>
          <p:cNvPr id="7" name="Picture 6">
            <a:extLst>
              <a:ext uri="{FF2B5EF4-FFF2-40B4-BE49-F238E27FC236}">
                <a16:creationId xmlns:a16="http://schemas.microsoft.com/office/drawing/2014/main" id="{141DBC7E-2663-4E3D-A7E9-7915694E6F3B}"/>
              </a:ext>
            </a:extLst>
          </p:cNvPr>
          <p:cNvPicPr>
            <a:picLocks noChangeAspect="1"/>
          </p:cNvPicPr>
          <p:nvPr/>
        </p:nvPicPr>
        <p:blipFill>
          <a:blip r:embed="rId3"/>
          <a:stretch>
            <a:fillRect/>
          </a:stretch>
        </p:blipFill>
        <p:spPr>
          <a:xfrm>
            <a:off x="1469670" y="4571999"/>
            <a:ext cx="2867025" cy="942975"/>
          </a:xfrm>
          <a:prstGeom prst="rect">
            <a:avLst/>
          </a:prstGeom>
        </p:spPr>
      </p:pic>
      <p:pic>
        <p:nvPicPr>
          <p:cNvPr id="8" name="Picture 7">
            <a:extLst>
              <a:ext uri="{FF2B5EF4-FFF2-40B4-BE49-F238E27FC236}">
                <a16:creationId xmlns:a16="http://schemas.microsoft.com/office/drawing/2014/main" id="{9FCF8CB2-ABF3-4198-BF63-E13505FFEB7C}"/>
              </a:ext>
            </a:extLst>
          </p:cNvPr>
          <p:cNvPicPr>
            <a:picLocks noChangeAspect="1"/>
          </p:cNvPicPr>
          <p:nvPr/>
        </p:nvPicPr>
        <p:blipFill>
          <a:blip r:embed="rId4"/>
          <a:stretch>
            <a:fillRect/>
          </a:stretch>
        </p:blipFill>
        <p:spPr>
          <a:xfrm>
            <a:off x="6096000" y="733424"/>
            <a:ext cx="3771900" cy="5391150"/>
          </a:xfrm>
          <a:prstGeom prst="rect">
            <a:avLst/>
          </a:prstGeom>
        </p:spPr>
      </p:pic>
      <p:pic>
        <p:nvPicPr>
          <p:cNvPr id="10" name="Picture 9">
            <a:extLst>
              <a:ext uri="{FF2B5EF4-FFF2-40B4-BE49-F238E27FC236}">
                <a16:creationId xmlns:a16="http://schemas.microsoft.com/office/drawing/2014/main" id="{48C5CC15-58DA-46AD-8A15-78B2DBB6FE37}"/>
              </a:ext>
            </a:extLst>
          </p:cNvPr>
          <p:cNvPicPr>
            <a:picLocks noChangeAspect="1"/>
          </p:cNvPicPr>
          <p:nvPr/>
        </p:nvPicPr>
        <p:blipFill>
          <a:blip r:embed="rId5"/>
          <a:stretch>
            <a:fillRect/>
          </a:stretch>
        </p:blipFill>
        <p:spPr>
          <a:xfrm>
            <a:off x="1469670" y="2667000"/>
            <a:ext cx="2867024" cy="1676400"/>
          </a:xfrm>
          <a:prstGeom prst="rect">
            <a:avLst/>
          </a:prstGeom>
        </p:spPr>
      </p:pic>
    </p:spTree>
    <p:extLst>
      <p:ext uri="{BB962C8B-B14F-4D97-AF65-F5344CB8AC3E}">
        <p14:creationId xmlns:p14="http://schemas.microsoft.com/office/powerpoint/2010/main" val="2086988831"/>
      </p:ext>
    </p:extLst>
  </p:cSld>
  <p:clrMapOvr>
    <a:masterClrMapping/>
  </p:clrMapOvr>
  <mc:AlternateContent xmlns:mc="http://schemas.openxmlformats.org/markup-compatibility/2006" xmlns:p14="http://schemas.microsoft.com/office/powerpoint/2010/main">
    <mc:Choice Requires="p14">
      <p:transition p14:dur="250" advClick="0" advTm="9845"/>
    </mc:Choice>
    <mc:Fallback xmlns="">
      <p:transition advClick="0" advTm="984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921D-84B4-42A1-B5A1-1C062D09CD88}"/>
              </a:ext>
            </a:extLst>
          </p:cNvPr>
          <p:cNvSpPr>
            <a:spLocks noGrp="1"/>
          </p:cNvSpPr>
          <p:nvPr>
            <p:ph type="title"/>
          </p:nvPr>
        </p:nvSpPr>
        <p:spPr>
          <a:xfrm>
            <a:off x="646111" y="609601"/>
            <a:ext cx="3325731" cy="1675975"/>
          </a:xfrm>
        </p:spPr>
        <p:txBody>
          <a:bodyPr>
            <a:normAutofit/>
          </a:bodyPr>
          <a:lstStyle/>
          <a:p>
            <a:pPr>
              <a:lnSpc>
                <a:spcPct val="90000"/>
              </a:lnSpc>
            </a:pPr>
            <a:r>
              <a:rPr lang="en-US" sz="2900"/>
              <a:t>Want to send a direct message to an attendee? </a:t>
            </a:r>
          </a:p>
        </p:txBody>
      </p:sp>
      <p:pic>
        <p:nvPicPr>
          <p:cNvPr id="11" name="Picture 10">
            <a:extLst>
              <a:ext uri="{FF2B5EF4-FFF2-40B4-BE49-F238E27FC236}">
                <a16:creationId xmlns:a16="http://schemas.microsoft.com/office/drawing/2014/main" id="{09E97A20-08CD-41F5-87D8-53AFC20A05D4}"/>
              </a:ext>
            </a:extLst>
          </p:cNvPr>
          <p:cNvPicPr>
            <a:picLocks noChangeAspect="1"/>
          </p:cNvPicPr>
          <p:nvPr/>
        </p:nvPicPr>
        <p:blipFill rotWithShape="1">
          <a:blip r:embed="rId3"/>
          <a:srcRect l="1576" r="15889"/>
          <a:stretch/>
        </p:blipFill>
        <p:spPr>
          <a:xfrm>
            <a:off x="8470026" y="609602"/>
            <a:ext cx="3409037" cy="5638797"/>
          </a:xfrm>
          <a:prstGeom prst="rect">
            <a:avLst/>
          </a:prstGeom>
          <a:effectLst>
            <a:outerShdw blurRad="50800" dist="38100" dir="5400000" algn="t" rotWithShape="0">
              <a:prstClr val="black">
                <a:alpha val="43000"/>
              </a:prstClr>
            </a:outerShdw>
          </a:effectLst>
        </p:spPr>
      </p:pic>
      <p:pic>
        <p:nvPicPr>
          <p:cNvPr id="12" name="Picture 11">
            <a:extLst>
              <a:ext uri="{FF2B5EF4-FFF2-40B4-BE49-F238E27FC236}">
                <a16:creationId xmlns:a16="http://schemas.microsoft.com/office/drawing/2014/main" id="{425A02C5-21DA-45C2-AB05-F389F4F48B33}"/>
              </a:ext>
            </a:extLst>
          </p:cNvPr>
          <p:cNvPicPr>
            <a:picLocks noChangeAspect="1"/>
          </p:cNvPicPr>
          <p:nvPr/>
        </p:nvPicPr>
        <p:blipFill rotWithShape="1">
          <a:blip r:embed="rId4"/>
          <a:srcRect r="3558" b="-3"/>
          <a:stretch/>
        </p:blipFill>
        <p:spPr>
          <a:xfrm>
            <a:off x="4835471" y="3520443"/>
            <a:ext cx="3409037" cy="2766058"/>
          </a:xfrm>
          <a:prstGeom prst="rect">
            <a:avLst/>
          </a:prstGeom>
          <a:effectLst>
            <a:outerShdw blurRad="50800" dist="38100" dir="5400000" algn="t" rotWithShape="0">
              <a:prstClr val="black">
                <a:alpha val="43000"/>
              </a:prstClr>
            </a:outerShdw>
          </a:effectLst>
        </p:spPr>
      </p:pic>
      <p:sp>
        <p:nvSpPr>
          <p:cNvPr id="31" name="Rectangle 30">
            <a:extLst>
              <a:ext uri="{FF2B5EF4-FFF2-40B4-BE49-F238E27FC236}">
                <a16:creationId xmlns:a16="http://schemas.microsoft.com/office/drawing/2014/main" id="{0F8EDF29-1535-4A6E-807D-812733F33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782DCBD7-37CA-4F74-A65D-FAB0B804AB17}"/>
              </a:ext>
            </a:extLst>
          </p:cNvPr>
          <p:cNvSpPr>
            <a:spLocks noGrp="1"/>
          </p:cNvSpPr>
          <p:nvPr>
            <p:ph idx="1"/>
          </p:nvPr>
        </p:nvSpPr>
        <p:spPr>
          <a:xfrm>
            <a:off x="642176" y="2484544"/>
            <a:ext cx="3329666" cy="3763855"/>
          </a:xfrm>
        </p:spPr>
        <p:txBody>
          <a:bodyPr>
            <a:normAutofit/>
          </a:bodyPr>
          <a:lstStyle/>
          <a:p>
            <a:r>
              <a:rPr lang="en-US" dirty="0"/>
              <a:t>Select more and then People  &amp; user groups</a:t>
            </a:r>
          </a:p>
          <a:p>
            <a:r>
              <a:rPr lang="en-US" dirty="0"/>
              <a:t>Search by name, role or team</a:t>
            </a:r>
          </a:p>
          <a:p>
            <a:r>
              <a:rPr lang="en-US" dirty="0"/>
              <a:t>Send message </a:t>
            </a:r>
          </a:p>
        </p:txBody>
      </p:sp>
      <p:pic>
        <p:nvPicPr>
          <p:cNvPr id="8" name="Picture 7">
            <a:extLst>
              <a:ext uri="{FF2B5EF4-FFF2-40B4-BE49-F238E27FC236}">
                <a16:creationId xmlns:a16="http://schemas.microsoft.com/office/drawing/2014/main" id="{892DF72B-7E63-4DA6-B3BE-E32EB368F1AB}"/>
              </a:ext>
            </a:extLst>
          </p:cNvPr>
          <p:cNvPicPr>
            <a:picLocks noChangeAspect="1"/>
          </p:cNvPicPr>
          <p:nvPr/>
        </p:nvPicPr>
        <p:blipFill rotWithShape="1">
          <a:blip r:embed="rId5"/>
          <a:srcRect r="7262" b="5"/>
          <a:stretch/>
        </p:blipFill>
        <p:spPr>
          <a:xfrm>
            <a:off x="4835471" y="571500"/>
            <a:ext cx="3409037" cy="276605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01964954"/>
      </p:ext>
    </p:extLst>
  </p:cSld>
  <p:clrMapOvr>
    <a:masterClrMapping/>
  </p:clrMapOvr>
  <mc:AlternateContent xmlns:mc="http://schemas.openxmlformats.org/markup-compatibility/2006" xmlns:p14="http://schemas.microsoft.com/office/powerpoint/2010/main">
    <mc:Choice Requires="p14">
      <p:transition p14:dur="250" advClick="0" advTm="10519"/>
    </mc:Choice>
    <mc:Fallback xmlns="">
      <p:transition advClick="0" advTm="105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75F6-7B9B-4373-BD92-F1BE1149FD81}"/>
              </a:ext>
            </a:extLst>
          </p:cNvPr>
          <p:cNvSpPr>
            <a:spLocks noGrp="1"/>
          </p:cNvSpPr>
          <p:nvPr>
            <p:ph type="title"/>
          </p:nvPr>
        </p:nvSpPr>
        <p:spPr/>
        <p:txBody>
          <a:bodyPr/>
          <a:lstStyle/>
          <a:p>
            <a:pPr algn="ctr"/>
            <a:r>
              <a:rPr lang="en-US">
                <a:latin typeface="Calibri"/>
                <a:cs typeface="Calibri"/>
              </a:rPr>
              <a:t>Need help once in Slack? </a:t>
            </a:r>
            <a:br>
              <a:rPr lang="en-US">
                <a:latin typeface="Calibri"/>
                <a:cs typeface="Calibri"/>
              </a:rPr>
            </a:br>
            <a:r>
              <a:rPr lang="en-US">
                <a:latin typeface="Calibri"/>
                <a:cs typeface="Calibri"/>
              </a:rPr>
              <a:t>Visit the 0_help_slack channel.</a:t>
            </a:r>
          </a:p>
        </p:txBody>
      </p:sp>
      <p:pic>
        <p:nvPicPr>
          <p:cNvPr id="4" name="Content Placeholder 3">
            <a:extLst>
              <a:ext uri="{FF2B5EF4-FFF2-40B4-BE49-F238E27FC236}">
                <a16:creationId xmlns:a16="http://schemas.microsoft.com/office/drawing/2014/main" id="{E2CB38AB-BC95-43A6-A12A-50BC2A10E01B}"/>
              </a:ext>
            </a:extLst>
          </p:cNvPr>
          <p:cNvPicPr>
            <a:picLocks noGrp="1" noChangeAspect="1"/>
          </p:cNvPicPr>
          <p:nvPr>
            <p:ph idx="1"/>
          </p:nvPr>
        </p:nvPicPr>
        <p:blipFill>
          <a:blip r:embed="rId2"/>
          <a:stretch>
            <a:fillRect/>
          </a:stretch>
        </p:blipFill>
        <p:spPr>
          <a:xfrm>
            <a:off x="1013076" y="2006210"/>
            <a:ext cx="10160334" cy="4619485"/>
          </a:xfrm>
          <a:prstGeom prst="rect">
            <a:avLst/>
          </a:prstGeom>
        </p:spPr>
      </p:pic>
    </p:spTree>
    <p:extLst>
      <p:ext uri="{BB962C8B-B14F-4D97-AF65-F5344CB8AC3E}">
        <p14:creationId xmlns:p14="http://schemas.microsoft.com/office/powerpoint/2010/main" val="1260803758"/>
      </p:ext>
    </p:extLst>
  </p:cSld>
  <p:clrMapOvr>
    <a:masterClrMapping/>
  </p:clrMapOvr>
  <mc:AlternateContent xmlns:mc="http://schemas.openxmlformats.org/markup-compatibility/2006" xmlns:p14="http://schemas.microsoft.com/office/powerpoint/2010/main">
    <mc:Choice Requires="p14">
      <p:transition p14:dur="250" advClick="0" advTm="9269"/>
    </mc:Choice>
    <mc:Fallback xmlns="">
      <p:transition advClick="0" advTm="926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F18D5-1BCA-49CE-A231-66DD152AA778}"/>
              </a:ext>
            </a:extLst>
          </p:cNvPr>
          <p:cNvSpPr>
            <a:spLocks noGrp="1"/>
          </p:cNvSpPr>
          <p:nvPr>
            <p:ph type="title"/>
          </p:nvPr>
        </p:nvSpPr>
        <p:spPr>
          <a:xfrm>
            <a:off x="585953" y="332402"/>
            <a:ext cx="9404723" cy="1400530"/>
          </a:xfrm>
        </p:spPr>
        <p:txBody>
          <a:bodyPr vert="horz" lIns="91440" tIns="45720" rIns="91440" bIns="45720" rtlCol="0" anchor="ctr">
            <a:normAutofit/>
          </a:bodyPr>
          <a:lstStyle/>
          <a:p>
            <a:r>
              <a:rPr lang="en-US" sz="2400">
                <a:latin typeface="Calibri"/>
                <a:cs typeface="Calibri"/>
              </a:rPr>
              <a:t>iPosters may be viewed in both the science sessions and iPoster gallery.</a:t>
            </a:r>
          </a:p>
        </p:txBody>
      </p:sp>
      <p:pic>
        <p:nvPicPr>
          <p:cNvPr id="6" name="Picture 6" descr="Graphical user interface&#10;&#10;Description automatically generated">
            <a:extLst>
              <a:ext uri="{FF2B5EF4-FFF2-40B4-BE49-F238E27FC236}">
                <a16:creationId xmlns:a16="http://schemas.microsoft.com/office/drawing/2014/main" id="{9D50B479-B390-4D9A-BA5B-2B25BADE5846}"/>
              </a:ext>
            </a:extLst>
          </p:cNvPr>
          <p:cNvPicPr>
            <a:picLocks noGrp="1" noChangeAspect="1"/>
          </p:cNvPicPr>
          <p:nvPr>
            <p:ph idx="1"/>
          </p:nvPr>
        </p:nvPicPr>
        <p:blipFill>
          <a:blip r:embed="rId2"/>
          <a:stretch>
            <a:fillRect/>
          </a:stretch>
        </p:blipFill>
        <p:spPr>
          <a:xfrm>
            <a:off x="660203" y="2117944"/>
            <a:ext cx="10871593" cy="4593510"/>
          </a:xfrm>
        </p:spPr>
      </p:pic>
      <p:pic>
        <p:nvPicPr>
          <p:cNvPr id="7" name="Picture 7" descr="A sign on a beach&#10;&#10;Description automatically generated">
            <a:extLst>
              <a:ext uri="{FF2B5EF4-FFF2-40B4-BE49-F238E27FC236}">
                <a16:creationId xmlns:a16="http://schemas.microsoft.com/office/drawing/2014/main" id="{BA1657FC-E3F2-4E35-A62F-B92EBEA5202A}"/>
              </a:ext>
            </a:extLst>
          </p:cNvPr>
          <p:cNvPicPr>
            <a:picLocks noChangeAspect="1"/>
          </p:cNvPicPr>
          <p:nvPr/>
        </p:nvPicPr>
        <p:blipFill>
          <a:blip r:embed="rId3"/>
          <a:stretch>
            <a:fillRect/>
          </a:stretch>
        </p:blipFill>
        <p:spPr>
          <a:xfrm>
            <a:off x="9531396" y="41743"/>
            <a:ext cx="1636432" cy="1887357"/>
          </a:xfrm>
          <a:prstGeom prst="rect">
            <a:avLst/>
          </a:prstGeom>
        </p:spPr>
      </p:pic>
    </p:spTree>
    <p:extLst>
      <p:ext uri="{BB962C8B-B14F-4D97-AF65-F5344CB8AC3E}">
        <p14:creationId xmlns:p14="http://schemas.microsoft.com/office/powerpoint/2010/main" val="2053898714"/>
      </p:ext>
    </p:extLst>
  </p:cSld>
  <p:clrMapOvr>
    <a:masterClrMapping/>
  </p:clrMapOvr>
  <mc:AlternateContent xmlns:mc="http://schemas.openxmlformats.org/markup-compatibility/2006" xmlns:p14="http://schemas.microsoft.com/office/powerpoint/2010/main">
    <mc:Choice Requires="p14">
      <p:transition p14:dur="250" advClick="0" advTm="11873"/>
    </mc:Choice>
    <mc:Fallback xmlns="">
      <p:transition advClick="0" advTm="1187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D96E-B57E-4B96-8A8B-50BC39E02592}"/>
              </a:ext>
            </a:extLst>
          </p:cNvPr>
          <p:cNvSpPr>
            <a:spLocks noGrp="1"/>
          </p:cNvSpPr>
          <p:nvPr>
            <p:ph type="title"/>
          </p:nvPr>
        </p:nvSpPr>
        <p:spPr>
          <a:xfrm>
            <a:off x="648930" y="629266"/>
            <a:ext cx="9252154" cy="1223983"/>
          </a:xfrm>
        </p:spPr>
        <p:txBody>
          <a:bodyPr>
            <a:normAutofit/>
          </a:bodyPr>
          <a:lstStyle/>
          <a:p>
            <a:pPr>
              <a:lnSpc>
                <a:spcPct val="90000"/>
              </a:lnSpc>
            </a:pPr>
            <a:r>
              <a:rPr lang="en-US" sz="3900">
                <a:latin typeface="Calibri"/>
                <a:cs typeface="Calibri"/>
              </a:rPr>
              <a:t>Starting October 26, you may visit </a:t>
            </a:r>
            <a:br>
              <a:rPr lang="en-US" sz="3900">
                <a:latin typeface="Calibri"/>
                <a:cs typeface="Calibri"/>
              </a:rPr>
            </a:br>
            <a:r>
              <a:rPr lang="en-US" sz="3900">
                <a:latin typeface="Calibri"/>
                <a:cs typeface="Calibri"/>
              </a:rPr>
              <a:t>the Exhibit Hall </a:t>
            </a:r>
          </a:p>
        </p:txBody>
      </p:sp>
      <p:sp>
        <p:nvSpPr>
          <p:cNvPr id="3" name="Content Placeholder 2">
            <a:extLst>
              <a:ext uri="{FF2B5EF4-FFF2-40B4-BE49-F238E27FC236}">
                <a16:creationId xmlns:a16="http://schemas.microsoft.com/office/drawing/2014/main" id="{6157CFF8-4A5E-4D0B-9C32-705ADF1C846E}"/>
              </a:ext>
            </a:extLst>
          </p:cNvPr>
          <p:cNvSpPr>
            <a:spLocks noGrp="1"/>
          </p:cNvSpPr>
          <p:nvPr>
            <p:ph idx="1"/>
          </p:nvPr>
        </p:nvSpPr>
        <p:spPr>
          <a:xfrm>
            <a:off x="1103311" y="2052214"/>
            <a:ext cx="5965394" cy="4196185"/>
          </a:xfrm>
        </p:spPr>
        <p:txBody>
          <a:bodyPr vert="horz" lIns="91440" tIns="45720" rIns="91440" bIns="45720" rtlCol="0" anchor="t">
            <a:normAutofit/>
          </a:bodyPr>
          <a:lstStyle/>
          <a:p>
            <a:pPr marL="0" indent="0">
              <a:lnSpc>
                <a:spcPct val="90000"/>
              </a:lnSpc>
              <a:buNone/>
            </a:pPr>
            <a:endParaRPr lang="en-US" sz="1700" dirty="0"/>
          </a:p>
          <a:p>
            <a:pPr>
              <a:lnSpc>
                <a:spcPct val="90000"/>
              </a:lnSpc>
            </a:pPr>
            <a:r>
              <a:rPr lang="en-US" sz="1700" dirty="0">
                <a:latin typeface="Calibri"/>
                <a:ea typeface="+mj-lt"/>
                <a:cs typeface="+mj-lt"/>
              </a:rPr>
              <a:t>Visit the Virtual Exhibit Hall with over 20 institutions and companies represented. The exhibitors have produced interactive virtual exhibits where you can engage with booth staff in their open Zoom Room, schedule an appointment with a member of their team, download and view documents and videos, browse job openings, meet with hiring staff, chat in designated Slack channels and much more! </a:t>
            </a:r>
            <a:endParaRPr lang="en-US" sz="1700" dirty="0">
              <a:latin typeface="Calibri"/>
              <a:cs typeface="Calibri"/>
            </a:endParaRPr>
          </a:p>
          <a:p>
            <a:pPr>
              <a:lnSpc>
                <a:spcPct val="90000"/>
              </a:lnSpc>
            </a:pPr>
            <a:r>
              <a:rPr lang="en-US" sz="1700" dirty="0">
                <a:latin typeface="Calibri"/>
                <a:ea typeface="+mj-lt"/>
                <a:cs typeface="+mj-lt"/>
              </a:rPr>
              <a:t>Exhibits are open and staffed daily, however each day has a designated ‘Interactive Exhibit Hall’ hour when the booths will be fully staffed. </a:t>
            </a:r>
          </a:p>
          <a:p>
            <a:pPr>
              <a:lnSpc>
                <a:spcPct val="90000"/>
              </a:lnSpc>
            </a:pPr>
            <a:r>
              <a:rPr lang="en-US" sz="1700" dirty="0">
                <a:latin typeface="Calibri"/>
                <a:cs typeface="Calibri"/>
              </a:rPr>
              <a:t>Attend exhibitor webinars right from the exhibit hall!</a:t>
            </a:r>
          </a:p>
        </p:txBody>
      </p:sp>
      <p:pic>
        <p:nvPicPr>
          <p:cNvPr id="5" name="Picture 5" descr="A sign on a rocky beach&#10;&#10;Description automatically generated">
            <a:extLst>
              <a:ext uri="{FF2B5EF4-FFF2-40B4-BE49-F238E27FC236}">
                <a16:creationId xmlns:a16="http://schemas.microsoft.com/office/drawing/2014/main" id="{32ED861C-2FAE-4190-8E95-9DA7CED98653}"/>
              </a:ext>
            </a:extLst>
          </p:cNvPr>
          <p:cNvPicPr>
            <a:picLocks noChangeAspect="1"/>
          </p:cNvPicPr>
          <p:nvPr/>
        </p:nvPicPr>
        <p:blipFill>
          <a:blip r:embed="rId3"/>
          <a:stretch>
            <a:fillRect/>
          </a:stretch>
        </p:blipFill>
        <p:spPr>
          <a:xfrm>
            <a:off x="8422907" y="313365"/>
            <a:ext cx="3309686" cy="3880685"/>
          </a:xfrm>
          <a:prstGeom prst="rect">
            <a:avLst/>
          </a:prstGeom>
        </p:spPr>
      </p:pic>
    </p:spTree>
    <p:extLst>
      <p:ext uri="{BB962C8B-B14F-4D97-AF65-F5344CB8AC3E}">
        <p14:creationId xmlns:p14="http://schemas.microsoft.com/office/powerpoint/2010/main" val="3686369363"/>
      </p:ext>
    </p:extLst>
  </p:cSld>
  <p:clrMapOvr>
    <a:masterClrMapping/>
  </p:clrMapOvr>
  <mc:AlternateContent xmlns:mc="http://schemas.openxmlformats.org/markup-compatibility/2006" xmlns:p14="http://schemas.microsoft.com/office/powerpoint/2010/main">
    <mc:Choice Requires="p14">
      <p:transition p14:dur="250" advClick="0" advTm="10707"/>
    </mc:Choice>
    <mc:Fallback xmlns="">
      <p:transition advClick="0" advTm="1070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DA53E9-9D0A-4B0A-8F36-9FF875AD0E25}"/>
              </a:ext>
            </a:extLst>
          </p:cNvPr>
          <p:cNvSpPr>
            <a:spLocks noGrp="1"/>
          </p:cNvSpPr>
          <p:nvPr>
            <p:ph type="title"/>
          </p:nvPr>
        </p:nvSpPr>
        <p:spPr>
          <a:xfrm>
            <a:off x="5411931" y="452718"/>
            <a:ext cx="4638903" cy="1400530"/>
          </a:xfrm>
        </p:spPr>
        <p:txBody>
          <a:bodyPr>
            <a:normAutofit/>
          </a:bodyPr>
          <a:lstStyle/>
          <a:p>
            <a:r>
              <a:rPr lang="en-US" b="1">
                <a:latin typeface="Calibri"/>
                <a:ea typeface="+mj-lt"/>
                <a:cs typeface="+mj-lt"/>
              </a:rPr>
              <a:t>DPS Career Center </a:t>
            </a:r>
            <a:endParaRPr lang="en-US" b="1">
              <a:latin typeface="Calibri"/>
              <a:cs typeface="Calibri"/>
            </a:endParaRP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6" descr="A picture containing building, old, brick&#10;&#10;Description automatically generated">
            <a:extLst>
              <a:ext uri="{FF2B5EF4-FFF2-40B4-BE49-F238E27FC236}">
                <a16:creationId xmlns:a16="http://schemas.microsoft.com/office/drawing/2014/main" id="{AB6E6079-A114-4999-B748-8E774705F4A7}"/>
              </a:ext>
            </a:extLst>
          </p:cNvPr>
          <p:cNvPicPr>
            <a:picLocks noChangeAspect="1"/>
          </p:cNvPicPr>
          <p:nvPr/>
        </p:nvPicPr>
        <p:blipFill rotWithShape="1">
          <a:blip r:embed="rId3"/>
          <a:srcRect l="12736" t="-839" r="6480" b="-269"/>
          <a:stretch/>
        </p:blipFill>
        <p:spPr>
          <a:xfrm>
            <a:off x="-303336" y="-48481"/>
            <a:ext cx="4933886" cy="6945578"/>
          </a:xfrm>
          <a:prstGeom prst="rect">
            <a:avLst/>
          </a:prstGeom>
        </p:spPr>
      </p:pic>
      <p:sp>
        <p:nvSpPr>
          <p:cNvPr id="3" name="Content Placeholder 2">
            <a:extLst>
              <a:ext uri="{FF2B5EF4-FFF2-40B4-BE49-F238E27FC236}">
                <a16:creationId xmlns:a16="http://schemas.microsoft.com/office/drawing/2014/main" id="{C261EE1D-32CA-4796-A8CD-F04D5E6CE5A0}"/>
              </a:ext>
            </a:extLst>
          </p:cNvPr>
          <p:cNvSpPr>
            <a:spLocks noGrp="1"/>
          </p:cNvSpPr>
          <p:nvPr>
            <p:ph idx="1"/>
          </p:nvPr>
        </p:nvSpPr>
        <p:spPr>
          <a:xfrm>
            <a:off x="5410950" y="1555078"/>
            <a:ext cx="4638903" cy="4195481"/>
          </a:xfrm>
        </p:spPr>
        <p:txBody>
          <a:bodyPr vert="horz" lIns="91440" tIns="45720" rIns="91440" bIns="45720" rtlCol="0" anchor="t">
            <a:normAutofit/>
          </a:bodyPr>
          <a:lstStyle/>
          <a:p>
            <a:pPr>
              <a:lnSpc>
                <a:spcPct val="90000"/>
              </a:lnSpc>
            </a:pPr>
            <a:r>
              <a:rPr lang="en-US" sz="1700" dirty="0">
                <a:latin typeface="Calibri"/>
                <a:ea typeface="+mj-lt"/>
                <a:cs typeface="+mj-lt"/>
              </a:rPr>
              <a:t>Are you graduating soon? Are you seeking a new position? Perhaps you are considering a change. The DPS has created a Virtual Career Center filled with resources to help you on your career journey. Stop by to view open planetary science positions, view career webinars, download resources and more. </a:t>
            </a:r>
          </a:p>
          <a:p>
            <a:pPr>
              <a:lnSpc>
                <a:spcPct val="90000"/>
              </a:lnSpc>
            </a:pPr>
            <a:endParaRPr lang="en-US" sz="1700" dirty="0">
              <a:latin typeface="Calibri"/>
              <a:ea typeface="+mj-lt"/>
              <a:cs typeface="+mj-lt"/>
            </a:endParaRPr>
          </a:p>
          <a:p>
            <a:pPr>
              <a:lnSpc>
                <a:spcPct val="90000"/>
              </a:lnSpc>
            </a:pPr>
            <a:r>
              <a:rPr lang="en-US" sz="1700" dirty="0">
                <a:latin typeface="Calibri"/>
                <a:ea typeface="+mj-lt"/>
                <a:cs typeface="+mj-lt"/>
              </a:rPr>
              <a:t>If you are an employer and would like to advertise a position, please submit it for no charge  at </a:t>
            </a:r>
            <a:r>
              <a:rPr lang="en-US" sz="1700" dirty="0">
                <a:latin typeface="Calibri"/>
                <a:ea typeface="+mj-lt"/>
                <a:cs typeface="+mj-lt"/>
                <a:hlinkClick r:id="rId4"/>
              </a:rPr>
              <a:t>https://dps.aas.org/node/add/job</a:t>
            </a:r>
            <a:r>
              <a:rPr lang="en-US" sz="1700" dirty="0">
                <a:ea typeface="+mj-lt"/>
                <a:cs typeface="+mj-lt"/>
              </a:rPr>
              <a:t> </a:t>
            </a:r>
            <a:endParaRPr lang="en-US" sz="1700" dirty="0"/>
          </a:p>
        </p:txBody>
      </p:sp>
    </p:spTree>
    <p:extLst>
      <p:ext uri="{BB962C8B-B14F-4D97-AF65-F5344CB8AC3E}">
        <p14:creationId xmlns:p14="http://schemas.microsoft.com/office/powerpoint/2010/main" val="2783075189"/>
      </p:ext>
    </p:extLst>
  </p:cSld>
  <p:clrMapOvr>
    <a:masterClrMapping/>
  </p:clrMapOvr>
  <mc:AlternateContent xmlns:mc="http://schemas.openxmlformats.org/markup-compatibility/2006" xmlns:p14="http://schemas.microsoft.com/office/powerpoint/2010/main">
    <mc:Choice Requires="p14">
      <p:transition p14:dur="250" advClick="0" advTm="7618"/>
    </mc:Choice>
    <mc:Fallback xmlns="">
      <p:transition advClick="0" advTm="761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4EA8ACEA-5B4B-4AC6-A227-6A0E014A5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E54BE42-0A76-4E08-8E93-933FEE57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15">
            <a:extLst>
              <a:ext uri="{FF2B5EF4-FFF2-40B4-BE49-F238E27FC236}">
                <a16:creationId xmlns:a16="http://schemas.microsoft.com/office/drawing/2014/main" id="{BC170363-AD0C-449E-B5CC-30A228247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pic>
        <p:nvPicPr>
          <p:cNvPr id="4" name="Content Placeholder 3">
            <a:extLst>
              <a:ext uri="{FF2B5EF4-FFF2-40B4-BE49-F238E27FC236}">
                <a16:creationId xmlns:a16="http://schemas.microsoft.com/office/drawing/2014/main" id="{4DB3F10E-1900-4321-8150-E239C9535339}"/>
              </a:ext>
            </a:extLst>
          </p:cNvPr>
          <p:cNvPicPr>
            <a:picLocks noGrp="1" noChangeAspect="1"/>
          </p:cNvPicPr>
          <p:nvPr>
            <p:ph idx="1"/>
          </p:nvPr>
        </p:nvPicPr>
        <p:blipFill rotWithShape="1">
          <a:blip r:embed="rId8"/>
          <a:srcRect r="-1" b="16992"/>
          <a:stretch/>
        </p:blipFill>
        <p:spPr>
          <a:xfrm>
            <a:off x="4194216" y="1104343"/>
            <a:ext cx="5491277" cy="2324657"/>
          </a:xfrm>
          <a:prstGeom prst="rect">
            <a:avLst/>
          </a:prstGeom>
          <a:effectLst/>
        </p:spPr>
      </p:pic>
      <p:sp useBgFill="1">
        <p:nvSpPr>
          <p:cNvPr id="27" name="Freeform 5">
            <a:extLst>
              <a:ext uri="{FF2B5EF4-FFF2-40B4-BE49-F238E27FC236}">
                <a16:creationId xmlns:a16="http://schemas.microsoft.com/office/drawing/2014/main" id="{1F63DF7C-AFED-49CB-8FAF-B69387E9C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a:extLst>
              <a:ext uri="{FF2B5EF4-FFF2-40B4-BE49-F238E27FC236}">
                <a16:creationId xmlns:a16="http://schemas.microsoft.com/office/drawing/2014/main" id="{90F99773-9F69-4C72-B9FF-AD82740DDF49}"/>
              </a:ext>
            </a:extLst>
          </p:cNvPr>
          <p:cNvSpPr>
            <a:spLocks noGrp="1"/>
          </p:cNvSpPr>
          <p:nvPr>
            <p:ph type="title"/>
          </p:nvPr>
        </p:nvSpPr>
        <p:spPr>
          <a:xfrm>
            <a:off x="635458" y="4854344"/>
            <a:ext cx="9345155" cy="861802"/>
          </a:xfrm>
        </p:spPr>
        <p:txBody>
          <a:bodyPr vert="horz" lIns="91440" tIns="45720" rIns="91440" bIns="45720" rtlCol="0" anchor="b">
            <a:normAutofit/>
          </a:bodyPr>
          <a:lstStyle/>
          <a:p>
            <a:r>
              <a:rPr lang="en-US" sz="4800">
                <a:latin typeface="Calibri"/>
                <a:cs typeface="Calibri"/>
              </a:rPr>
              <a:t>Career Resources</a:t>
            </a:r>
          </a:p>
        </p:txBody>
      </p:sp>
      <p:pic>
        <p:nvPicPr>
          <p:cNvPr id="3" name="Picture 2">
            <a:extLst>
              <a:ext uri="{FF2B5EF4-FFF2-40B4-BE49-F238E27FC236}">
                <a16:creationId xmlns:a16="http://schemas.microsoft.com/office/drawing/2014/main" id="{7AFA8F9A-F0EA-445F-9423-E2EB5CCE457E}"/>
              </a:ext>
            </a:extLst>
          </p:cNvPr>
          <p:cNvPicPr>
            <a:picLocks noChangeAspect="1"/>
          </p:cNvPicPr>
          <p:nvPr/>
        </p:nvPicPr>
        <p:blipFill>
          <a:blip r:embed="rId9"/>
          <a:stretch>
            <a:fillRect/>
          </a:stretch>
        </p:blipFill>
        <p:spPr>
          <a:xfrm>
            <a:off x="643856" y="636083"/>
            <a:ext cx="2914284" cy="3291844"/>
          </a:xfrm>
          <a:prstGeom prst="rect">
            <a:avLst/>
          </a:prstGeom>
          <a:effectLst/>
        </p:spPr>
      </p:pic>
    </p:spTree>
    <p:extLst>
      <p:ext uri="{BB962C8B-B14F-4D97-AF65-F5344CB8AC3E}">
        <p14:creationId xmlns:p14="http://schemas.microsoft.com/office/powerpoint/2010/main" val="454369053"/>
      </p:ext>
    </p:extLst>
  </p:cSld>
  <p:clrMapOvr>
    <a:masterClrMapping/>
  </p:clrMapOvr>
  <mc:AlternateContent xmlns:mc="http://schemas.openxmlformats.org/markup-compatibility/2006" xmlns:p14="http://schemas.microsoft.com/office/powerpoint/2010/main">
    <mc:Choice Requires="p14">
      <p:transition p14:dur="250" advClick="0" advTm="9045"/>
    </mc:Choice>
    <mc:Fallback xmlns="">
      <p:transition advClick="0" advTm="904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16CD-4CE0-435C-84D8-A9FEB45DD715}"/>
              </a:ext>
            </a:extLst>
          </p:cNvPr>
          <p:cNvSpPr>
            <a:spLocks noGrp="1"/>
          </p:cNvSpPr>
          <p:nvPr>
            <p:ph type="title"/>
          </p:nvPr>
        </p:nvSpPr>
        <p:spPr>
          <a:xfrm>
            <a:off x="646112" y="452718"/>
            <a:ext cx="4165580" cy="1400530"/>
          </a:xfrm>
        </p:spPr>
        <p:txBody>
          <a:bodyPr>
            <a:normAutofit/>
          </a:bodyPr>
          <a:lstStyle/>
          <a:p>
            <a:r>
              <a:rPr lang="en-US" b="1">
                <a:latin typeface="Calibri"/>
                <a:cs typeface="Calibri"/>
              </a:rPr>
              <a:t>Social Gatherings</a:t>
            </a:r>
          </a:p>
        </p:txBody>
      </p:sp>
      <p:sp>
        <p:nvSpPr>
          <p:cNvPr id="43" name="Freeform: Shape 42">
            <a:extLst>
              <a:ext uri="{FF2B5EF4-FFF2-40B4-BE49-F238E27FC236}">
                <a16:creationId xmlns:a16="http://schemas.microsoft.com/office/drawing/2014/main" id="{DBAF956B-591A-4461-BB3C-79AA176B0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45" name="Freeform 23">
            <a:extLst>
              <a:ext uri="{FF2B5EF4-FFF2-40B4-BE49-F238E27FC236}">
                <a16:creationId xmlns:a16="http://schemas.microsoft.com/office/drawing/2014/main" id="{E8895FAA-0D03-43F6-9594-A8733552E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5" descr="A close up of a sign&#10;&#10;Description automatically generated">
            <a:extLst>
              <a:ext uri="{FF2B5EF4-FFF2-40B4-BE49-F238E27FC236}">
                <a16:creationId xmlns:a16="http://schemas.microsoft.com/office/drawing/2014/main" id="{57316A98-5A6E-4A7B-9DD3-CFA38BD195CA}"/>
              </a:ext>
            </a:extLst>
          </p:cNvPr>
          <p:cNvPicPr>
            <a:picLocks noChangeAspect="1"/>
          </p:cNvPicPr>
          <p:nvPr/>
        </p:nvPicPr>
        <p:blipFill rotWithShape="1">
          <a:blip r:embed="rId3"/>
          <a:srcRect l="6600" r="9563" b="-1"/>
          <a:stretch/>
        </p:blipFill>
        <p:spPr>
          <a:xfrm>
            <a:off x="7643601" y="647699"/>
            <a:ext cx="2351089" cy="3242202"/>
          </a:xfrm>
          <a:prstGeom prst="rect">
            <a:avLst/>
          </a:prstGeom>
          <a:effectLst/>
        </p:spPr>
      </p:pic>
      <p:sp>
        <p:nvSpPr>
          <p:cNvPr id="47" name="Rectangle 46">
            <a:extLst>
              <a:ext uri="{FF2B5EF4-FFF2-40B4-BE49-F238E27FC236}">
                <a16:creationId xmlns:a16="http://schemas.microsoft.com/office/drawing/2014/main" id="{918FB696-BC5E-43A4-9768-4BB5278B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Content Placeholder 17">
            <a:extLst>
              <a:ext uri="{FF2B5EF4-FFF2-40B4-BE49-F238E27FC236}">
                <a16:creationId xmlns:a16="http://schemas.microsoft.com/office/drawing/2014/main" id="{3F7F6181-D015-4814-9521-C55398F39F7C}"/>
              </a:ext>
            </a:extLst>
          </p:cNvPr>
          <p:cNvSpPr>
            <a:spLocks noGrp="1"/>
          </p:cNvSpPr>
          <p:nvPr>
            <p:ph idx="1"/>
          </p:nvPr>
        </p:nvSpPr>
        <p:spPr>
          <a:xfrm>
            <a:off x="646113" y="1679714"/>
            <a:ext cx="4165146" cy="4568686"/>
          </a:xfrm>
        </p:spPr>
        <p:txBody>
          <a:bodyPr vert="horz" lIns="91440" tIns="45720" rIns="91440" bIns="45720" rtlCol="0">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Meet up with colleagues in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gather.town</a:t>
            </a:r>
            <a:r>
              <a:rPr lang="en-US" sz="1800" dirty="0">
                <a:effectLst/>
                <a:latin typeface="Calibri" panose="020F0502020204030204" pitchFamily="34" charset="0"/>
                <a:ea typeface="Calibri" panose="020F0502020204030204" pitchFamily="34" charset="0"/>
                <a:cs typeface="Times New Roman" panose="02020603050405020304" pitchFamily="18" charset="0"/>
              </a:rPr>
              <a:t> Hangout Lounge (anytime)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Play trivia (with prizes!) during Social Hour (Mon-Wed)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Check out Open Mic Night on Thursday</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Participate in informal science discussions during Daily Science Chats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Nurture your artful side at the Art of Planetary Science show</a:t>
            </a:r>
          </a:p>
          <a:p>
            <a:endParaRPr lang="en-US" dirty="0">
              <a:latin typeface="Calibri"/>
              <a:cs typeface="Calibri"/>
            </a:endParaRPr>
          </a:p>
          <a:p>
            <a:endParaRPr lang="en-US" dirty="0">
              <a:latin typeface="Calibri"/>
              <a:cs typeface="Calibri"/>
            </a:endParaRPr>
          </a:p>
          <a:p>
            <a:endParaRPr lang="en-US" dirty="0">
              <a:latin typeface="Calibri"/>
              <a:cs typeface="Calibri"/>
            </a:endParaRPr>
          </a:p>
        </p:txBody>
      </p:sp>
      <p:pic>
        <p:nvPicPr>
          <p:cNvPr id="3" name="Picture 2">
            <a:extLst>
              <a:ext uri="{FF2B5EF4-FFF2-40B4-BE49-F238E27FC236}">
                <a16:creationId xmlns:a16="http://schemas.microsoft.com/office/drawing/2014/main" id="{0F10FB6B-5303-45D6-9B98-CB99A0876099}"/>
              </a:ext>
            </a:extLst>
          </p:cNvPr>
          <p:cNvPicPr>
            <a:picLocks noChangeAspect="1"/>
          </p:cNvPicPr>
          <p:nvPr/>
        </p:nvPicPr>
        <p:blipFill>
          <a:blip r:embed="rId4"/>
          <a:stretch>
            <a:fillRect/>
          </a:stretch>
        </p:blipFill>
        <p:spPr>
          <a:xfrm>
            <a:off x="6094410" y="4227086"/>
            <a:ext cx="5449471" cy="1880066"/>
          </a:xfrm>
          <a:prstGeom prst="rect">
            <a:avLst/>
          </a:prstGeom>
          <a:effectLst/>
        </p:spPr>
      </p:pic>
    </p:spTree>
    <p:extLst>
      <p:ext uri="{BB962C8B-B14F-4D97-AF65-F5344CB8AC3E}">
        <p14:creationId xmlns:p14="http://schemas.microsoft.com/office/powerpoint/2010/main" val="2552878320"/>
      </p:ext>
    </p:extLst>
  </p:cSld>
  <p:clrMapOvr>
    <a:masterClrMapping/>
  </p:clrMapOvr>
  <mc:AlternateContent xmlns:mc="http://schemas.openxmlformats.org/markup-compatibility/2006" xmlns:p14="http://schemas.microsoft.com/office/powerpoint/2010/main">
    <mc:Choice Requires="p14">
      <p:transition p14:dur="250" advClick="0" advTm="7195"/>
    </mc:Choice>
    <mc:Fallback xmlns="">
      <p:transition advClick="0" advTm="719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8077-3AC5-49FA-BE24-F855273437FB}"/>
              </a:ext>
            </a:extLst>
          </p:cNvPr>
          <p:cNvSpPr>
            <a:spLocks noGrp="1"/>
          </p:cNvSpPr>
          <p:nvPr>
            <p:ph type="title"/>
          </p:nvPr>
        </p:nvSpPr>
        <p:spPr/>
        <p:txBody>
          <a:bodyPr/>
          <a:lstStyle/>
          <a:p>
            <a:r>
              <a:rPr lang="en-US" dirty="0"/>
              <a:t>Hangout Lounge in </a:t>
            </a:r>
            <a:r>
              <a:rPr lang="en-US" dirty="0" err="1"/>
              <a:t>Gather.town</a:t>
            </a:r>
            <a:r>
              <a:rPr lang="en-US" dirty="0"/>
              <a:t> will be open October 19 to 30.</a:t>
            </a:r>
          </a:p>
        </p:txBody>
      </p:sp>
      <p:pic>
        <p:nvPicPr>
          <p:cNvPr id="4" name="Content Placeholder 3">
            <a:extLst>
              <a:ext uri="{FF2B5EF4-FFF2-40B4-BE49-F238E27FC236}">
                <a16:creationId xmlns:a16="http://schemas.microsoft.com/office/drawing/2014/main" id="{64F9E6D3-2553-458E-9211-B7F2A051009F}"/>
              </a:ext>
            </a:extLst>
          </p:cNvPr>
          <p:cNvPicPr>
            <a:picLocks noGrp="1" noChangeAspect="1"/>
          </p:cNvPicPr>
          <p:nvPr>
            <p:ph idx="1"/>
          </p:nvPr>
        </p:nvPicPr>
        <p:blipFill>
          <a:blip r:embed="rId2"/>
          <a:stretch>
            <a:fillRect/>
          </a:stretch>
        </p:blipFill>
        <p:spPr>
          <a:xfrm>
            <a:off x="1818428" y="1977482"/>
            <a:ext cx="5597609" cy="4572000"/>
          </a:xfrm>
          <a:prstGeom prst="rect">
            <a:avLst/>
          </a:prstGeom>
        </p:spPr>
      </p:pic>
      <p:pic>
        <p:nvPicPr>
          <p:cNvPr id="5" name="Picture 4">
            <a:extLst>
              <a:ext uri="{FF2B5EF4-FFF2-40B4-BE49-F238E27FC236}">
                <a16:creationId xmlns:a16="http://schemas.microsoft.com/office/drawing/2014/main" id="{70A62249-C70C-4534-ABC8-6A931FBDFA5D}"/>
              </a:ext>
            </a:extLst>
          </p:cNvPr>
          <p:cNvPicPr>
            <a:picLocks noChangeAspect="1"/>
          </p:cNvPicPr>
          <p:nvPr/>
        </p:nvPicPr>
        <p:blipFill>
          <a:blip r:embed="rId3"/>
          <a:stretch>
            <a:fillRect/>
          </a:stretch>
        </p:blipFill>
        <p:spPr>
          <a:xfrm>
            <a:off x="9098238" y="1423781"/>
            <a:ext cx="2543175" cy="2400300"/>
          </a:xfrm>
          <a:prstGeom prst="rect">
            <a:avLst/>
          </a:prstGeom>
        </p:spPr>
      </p:pic>
    </p:spTree>
    <p:extLst>
      <p:ext uri="{BB962C8B-B14F-4D97-AF65-F5344CB8AC3E}">
        <p14:creationId xmlns:p14="http://schemas.microsoft.com/office/powerpoint/2010/main" val="312429988"/>
      </p:ext>
    </p:extLst>
  </p:cSld>
  <p:clrMapOvr>
    <a:masterClrMapping/>
  </p:clrMapOvr>
  <mc:AlternateContent xmlns:mc="http://schemas.openxmlformats.org/markup-compatibility/2006" xmlns:p14="http://schemas.microsoft.com/office/powerpoint/2010/main">
    <mc:Choice Requires="p14">
      <p:transition p14:dur="250" advClick="0" advTm="9000"/>
    </mc:Choice>
    <mc:Fallback xmlns="">
      <p:transition advClick="0" advTm="9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5" name="Rectangle 2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64C2FF-8223-485E-8288-1FAA025EF3FE}"/>
              </a:ext>
            </a:extLst>
          </p:cNvPr>
          <p:cNvSpPr>
            <a:spLocks noGrp="1"/>
          </p:cNvSpPr>
          <p:nvPr>
            <p:ph type="title"/>
          </p:nvPr>
        </p:nvSpPr>
        <p:spPr>
          <a:xfrm>
            <a:off x="5742799" y="723429"/>
            <a:ext cx="4638903" cy="4799451"/>
          </a:xfrm>
        </p:spPr>
        <p:txBody>
          <a:bodyPr>
            <a:normAutofit/>
          </a:bodyPr>
          <a:lstStyle/>
          <a:p>
            <a:pPr>
              <a:lnSpc>
                <a:spcPct val="90000"/>
              </a:lnSpc>
            </a:pPr>
            <a:br>
              <a:rPr lang="en-US" sz="1100" b="0" i="0" dirty="0">
                <a:effectLst/>
                <a:latin typeface="Raleway"/>
              </a:rPr>
            </a:br>
            <a:br>
              <a:rPr lang="en-US" sz="1100" b="0" i="0" dirty="0">
                <a:effectLst/>
                <a:latin typeface="Raleway"/>
              </a:rPr>
            </a:br>
            <a:r>
              <a:rPr lang="en-US" sz="2400" b="0" i="0" dirty="0">
                <a:effectLst/>
                <a:latin typeface="Calibri"/>
                <a:cs typeface="Calibri"/>
              </a:rPr>
              <a:t>Daily press conferences via Zoom will be held on Monday-Thursday, </a:t>
            </a:r>
            <a:br>
              <a:rPr lang="en-US" sz="2400" dirty="0">
                <a:latin typeface="Calibri"/>
                <a:cs typeface="Calibri"/>
              </a:rPr>
            </a:br>
            <a:r>
              <a:rPr lang="en-US" sz="2400" b="0" i="0" dirty="0">
                <a:effectLst/>
                <a:latin typeface="Calibri"/>
                <a:cs typeface="Calibri"/>
              </a:rPr>
              <a:t>26-29 October, to showcase some of the most exciting discoveries being presented at the meeting. </a:t>
            </a:r>
            <a:br>
              <a:rPr lang="en-US" sz="2400" b="0" i="0" dirty="0">
                <a:effectLst/>
                <a:latin typeface="Calibri"/>
              </a:rPr>
            </a:br>
            <a:br>
              <a:rPr lang="en-US" sz="1100" b="0" i="0" dirty="0">
                <a:effectLst/>
                <a:latin typeface="Calibri"/>
              </a:rPr>
            </a:br>
            <a:br>
              <a:rPr lang="en-US" sz="1100" b="0" i="0" dirty="0">
                <a:effectLst/>
                <a:latin typeface="Calibri"/>
              </a:rPr>
            </a:br>
            <a:endParaRPr lang="en-US" sz="1100" dirty="0">
              <a:latin typeface="Calibri"/>
              <a:cs typeface="Calibri"/>
            </a:endParaRPr>
          </a:p>
        </p:txBody>
      </p:sp>
      <p:sp>
        <p:nvSpPr>
          <p:cNvPr id="3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7" name="Rectangle 30">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Content Placeholder 7">
            <a:extLst>
              <a:ext uri="{FF2B5EF4-FFF2-40B4-BE49-F238E27FC236}">
                <a16:creationId xmlns:a16="http://schemas.microsoft.com/office/drawing/2014/main" id="{0086448B-0B2C-4056-99CF-A1755C0364F8}"/>
              </a:ext>
            </a:extLst>
          </p:cNvPr>
          <p:cNvSpPr>
            <a:spLocks noGrp="1"/>
          </p:cNvSpPr>
          <p:nvPr>
            <p:ph idx="1"/>
          </p:nvPr>
        </p:nvSpPr>
        <p:spPr>
          <a:xfrm>
            <a:off x="5812003" y="2383786"/>
            <a:ext cx="4638903" cy="4195481"/>
          </a:xfrm>
        </p:spPr>
        <p:txBody>
          <a:bodyPr vert="horz" lIns="91440" tIns="45720" rIns="91440" bIns="45720" rtlCol="0" anchor="t">
            <a:normAutofit/>
          </a:bodyPr>
          <a:lstStyle/>
          <a:p>
            <a:pPr marL="0" indent="0">
              <a:buNone/>
            </a:pPr>
            <a:endParaRPr lang="en-US" dirty="0">
              <a:latin typeface="Raleway"/>
            </a:endParaRPr>
          </a:p>
          <a:p>
            <a:pPr marL="0" indent="0">
              <a:buNone/>
            </a:pPr>
            <a:endParaRPr lang="en-US" dirty="0">
              <a:latin typeface="Raleway"/>
            </a:endParaRPr>
          </a:p>
          <a:p>
            <a:pPr marL="0" indent="0">
              <a:buNone/>
            </a:pPr>
            <a:r>
              <a:rPr lang="en-US" b="0" i="0" dirty="0">
                <a:effectLst/>
                <a:latin typeface="Calibri"/>
                <a:cs typeface="Calibri"/>
              </a:rPr>
              <a:t>They’ll also be live-streamed on the </a:t>
            </a:r>
            <a:br>
              <a:rPr lang="en-US" dirty="0"/>
            </a:br>
            <a:r>
              <a:rPr lang="en-US" b="1" i="0" u="none" strike="noStrike" dirty="0">
                <a:effectLst/>
                <a:latin typeface="Calibri"/>
                <a:cs typeface="Calibri"/>
              </a:rPr>
              <a:t>AAS Press Office YouTube</a:t>
            </a:r>
            <a:r>
              <a:rPr lang="en-US" b="0" i="0" dirty="0">
                <a:effectLst/>
                <a:latin typeface="Calibri"/>
                <a:cs typeface="Calibri"/>
              </a:rPr>
              <a:t> channel (where you will not be able to ask questions; to do that, you will need to participate via Zoom) and archived there afterward.</a:t>
            </a:r>
            <a:br>
              <a:rPr lang="en-US" b="0" i="0" dirty="0">
                <a:effectLst/>
                <a:latin typeface="Calibri"/>
              </a:rPr>
            </a:br>
            <a:endParaRPr lang="en-US" dirty="0"/>
          </a:p>
        </p:txBody>
      </p:sp>
      <p:pic>
        <p:nvPicPr>
          <p:cNvPr id="6" name="Picture 5">
            <a:extLst>
              <a:ext uri="{FF2B5EF4-FFF2-40B4-BE49-F238E27FC236}">
                <a16:creationId xmlns:a16="http://schemas.microsoft.com/office/drawing/2014/main" id="{804F48FD-AFF2-4A4B-B61C-E3053C8EF465}"/>
              </a:ext>
            </a:extLst>
          </p:cNvPr>
          <p:cNvPicPr>
            <a:picLocks noChangeAspect="1"/>
          </p:cNvPicPr>
          <p:nvPr/>
        </p:nvPicPr>
        <p:blipFill>
          <a:blip r:embed="rId3"/>
          <a:stretch>
            <a:fillRect/>
          </a:stretch>
        </p:blipFill>
        <p:spPr>
          <a:xfrm>
            <a:off x="286366" y="619242"/>
            <a:ext cx="4897855" cy="5624763"/>
          </a:xfrm>
          <a:prstGeom prst="rect">
            <a:avLst/>
          </a:prstGeom>
        </p:spPr>
      </p:pic>
    </p:spTree>
    <p:extLst>
      <p:ext uri="{BB962C8B-B14F-4D97-AF65-F5344CB8AC3E}">
        <p14:creationId xmlns:p14="http://schemas.microsoft.com/office/powerpoint/2010/main" val="770715991"/>
      </p:ext>
    </p:extLst>
  </p:cSld>
  <p:clrMapOvr>
    <a:masterClrMapping/>
  </p:clrMapOvr>
  <p:transition spd="med" advClick="0" advTm="7732"/>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776B5F-1F6C-43FA-ABEA-2F7E0A198D8A}"/>
              </a:ext>
            </a:extLst>
          </p:cNvPr>
          <p:cNvSpPr>
            <a:spLocks noGrp="1"/>
          </p:cNvSpPr>
          <p:nvPr>
            <p:ph type="title"/>
          </p:nvPr>
        </p:nvSpPr>
        <p:spPr>
          <a:xfrm>
            <a:off x="334199" y="381000"/>
            <a:ext cx="4166510" cy="1622321"/>
          </a:xfrm>
        </p:spPr>
        <p:txBody>
          <a:bodyPr vert="horz" lIns="91440" tIns="45720" rIns="91440" bIns="45720" rtlCol="0">
            <a:noAutofit/>
          </a:bodyPr>
          <a:lstStyle/>
          <a:p>
            <a:pPr>
              <a:lnSpc>
                <a:spcPct val="90000"/>
              </a:lnSpc>
            </a:pPr>
            <a:r>
              <a:rPr lang="en-US" sz="2400">
                <a:solidFill>
                  <a:srgbClr val="EBEBEB"/>
                </a:solidFill>
                <a:latin typeface="Calibri"/>
                <a:cs typeface="Calibri"/>
              </a:rPr>
              <a:t>On October 19, we will send you an invitation to join the meeting platform.</a:t>
            </a:r>
            <a:br>
              <a:rPr lang="en-US" sz="2400">
                <a:latin typeface="Calibri"/>
              </a:rPr>
            </a:br>
            <a:br>
              <a:rPr lang="en-US" sz="2400">
                <a:latin typeface="Calibri"/>
              </a:rPr>
            </a:br>
            <a:r>
              <a:rPr lang="en-US" sz="2400">
                <a:solidFill>
                  <a:srgbClr val="EBEBEB"/>
                </a:solidFill>
                <a:latin typeface="Calibri"/>
                <a:cs typeface="Calibri"/>
              </a:rPr>
              <a:t>Start by logging in with the same username and password you used to register. </a:t>
            </a:r>
            <a:br>
              <a:rPr lang="en-US" sz="2400">
                <a:latin typeface="Calibri"/>
              </a:rPr>
            </a:br>
            <a:r>
              <a:rPr lang="en-US" sz="2400">
                <a:solidFill>
                  <a:srgbClr val="EBEBEB"/>
                </a:solidFill>
                <a:latin typeface="Calibri"/>
                <a:cs typeface="Calibri"/>
              </a:rPr>
              <a:t> </a:t>
            </a:r>
            <a:br>
              <a:rPr lang="en-US" sz="2400">
                <a:latin typeface="Calibri"/>
              </a:rPr>
            </a:br>
            <a:br>
              <a:rPr lang="en-US" sz="2800" b="0" i="0" kern="1200">
                <a:latin typeface="Calibri"/>
              </a:rPr>
            </a:br>
            <a:endParaRPr lang="en-US" sz="2800">
              <a:solidFill>
                <a:srgbClr val="EBEBEB"/>
              </a:solidFill>
              <a:latin typeface="Calibri"/>
              <a:cs typeface="Calibri"/>
            </a:endParaRPr>
          </a:p>
        </p:txBody>
      </p:sp>
      <p:sp>
        <p:nvSpPr>
          <p:cNvPr id="1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9" name="Freeform: Shape 1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1" name="Rectangle 2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FDA9A915-3EBB-44FB-AA0E-E50227030F5C}"/>
              </a:ext>
            </a:extLst>
          </p:cNvPr>
          <p:cNvSpPr>
            <a:spLocks noGrp="1"/>
          </p:cNvSpPr>
          <p:nvPr>
            <p:ph idx="1"/>
          </p:nvPr>
        </p:nvSpPr>
        <p:spPr>
          <a:xfrm>
            <a:off x="348142" y="3408946"/>
            <a:ext cx="4166509" cy="2794819"/>
          </a:xfrm>
        </p:spPr>
        <p:txBody>
          <a:bodyPr vert="horz" lIns="91440" tIns="45720" rIns="91440" bIns="45720" rtlCol="0" anchor="t">
            <a:normAutofit/>
          </a:bodyPr>
          <a:lstStyle/>
          <a:p>
            <a:r>
              <a:rPr lang="en-US" sz="2000" b="0" i="0" kern="1200">
                <a:solidFill>
                  <a:srgbClr val="EBEBEB"/>
                </a:solidFill>
                <a:latin typeface="Calibri"/>
                <a:cs typeface="Calibri"/>
              </a:rPr>
              <a:t>If you need assistance logging in, please contact reg-help@aas.org</a:t>
            </a:r>
            <a:endParaRPr lang="en-US">
              <a:solidFill>
                <a:srgbClr val="EBEBEB"/>
              </a:solidFill>
              <a:latin typeface="Calibri"/>
              <a:cs typeface="Calibri"/>
            </a:endParaRPr>
          </a:p>
        </p:txBody>
      </p:sp>
      <p:pic>
        <p:nvPicPr>
          <p:cNvPr id="10" name="Content Placeholder 14">
            <a:extLst>
              <a:ext uri="{FF2B5EF4-FFF2-40B4-BE49-F238E27FC236}">
                <a16:creationId xmlns:a16="http://schemas.microsoft.com/office/drawing/2014/main" id="{CC97882C-C9EC-4362-918C-9D99F276AB13}"/>
              </a:ext>
            </a:extLst>
          </p:cNvPr>
          <p:cNvPicPr/>
          <p:nvPr/>
        </p:nvPicPr>
        <p:blipFill rotWithShape="1">
          <a:blip r:embed="rId2"/>
          <a:srcRect r="1682" b="3"/>
          <a:stretch/>
        </p:blipFill>
        <p:spPr>
          <a:xfrm>
            <a:off x="5889757" y="186487"/>
            <a:ext cx="5938570" cy="6464969"/>
          </a:xfrm>
          <a:prstGeom prst="rect">
            <a:avLst/>
          </a:prstGeom>
          <a:effectLst/>
        </p:spPr>
      </p:pic>
    </p:spTree>
    <p:extLst>
      <p:ext uri="{BB962C8B-B14F-4D97-AF65-F5344CB8AC3E}">
        <p14:creationId xmlns:p14="http://schemas.microsoft.com/office/powerpoint/2010/main" val="4203664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Click="0" advTm="6221"/>
    </mc:Choice>
    <mc:Fallback xmlns="">
      <p:transition advClick="0" advTm="622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4" name="Content Placeholder 3">
            <a:extLst>
              <a:ext uri="{FF2B5EF4-FFF2-40B4-BE49-F238E27FC236}">
                <a16:creationId xmlns:a16="http://schemas.microsoft.com/office/drawing/2014/main" id="{C2E0931A-C081-42DA-8CBD-09EDC1DC867E}"/>
              </a:ext>
            </a:extLst>
          </p:cNvPr>
          <p:cNvPicPr>
            <a:picLocks noGrp="1" noChangeAspect="1"/>
          </p:cNvPicPr>
          <p:nvPr>
            <p:ph idx="1"/>
          </p:nvPr>
        </p:nvPicPr>
        <p:blipFill rotWithShape="1">
          <a:blip r:embed="rId6"/>
          <a:srcRect t="1824" r="3121" b="304"/>
          <a:stretch/>
        </p:blipFill>
        <p:spPr>
          <a:xfrm>
            <a:off x="214353" y="208950"/>
            <a:ext cx="9502830" cy="3953729"/>
          </a:xfrm>
          <a:prstGeom prst="rect">
            <a:avLst/>
          </a:prstGeom>
          <a:effectLst/>
        </p:spPr>
      </p:pic>
      <p:sp>
        <p:nvSpPr>
          <p:cNvPr id="27" name="Freeform: Shape 2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013A6-504D-4761-BAD1-AF4C000D78DA}"/>
              </a:ext>
            </a:extLst>
          </p:cNvPr>
          <p:cNvSpPr>
            <a:spLocks noGrp="1"/>
          </p:cNvSpPr>
          <p:nvPr>
            <p:ph type="title"/>
          </p:nvPr>
        </p:nvSpPr>
        <p:spPr>
          <a:xfrm>
            <a:off x="636916" y="4854346"/>
            <a:ext cx="9149350" cy="868026"/>
          </a:xfrm>
        </p:spPr>
        <p:txBody>
          <a:bodyPr vert="horz" lIns="91440" tIns="45720" rIns="91440" bIns="45720" rtlCol="0" anchor="b">
            <a:normAutofit/>
          </a:bodyPr>
          <a:lstStyle/>
          <a:p>
            <a:r>
              <a:rPr lang="en-US" sz="4400" b="0" i="0" kern="1200">
                <a:solidFill>
                  <a:srgbClr val="EBEBEB"/>
                </a:solidFill>
                <a:latin typeface="Calibri"/>
                <a:cs typeface="Calibri"/>
              </a:rPr>
              <a:t>Gold Sponsors &amp; Gold Partners</a:t>
            </a:r>
          </a:p>
        </p:txBody>
      </p:sp>
    </p:spTree>
    <p:extLst>
      <p:ext uri="{BB962C8B-B14F-4D97-AF65-F5344CB8AC3E}">
        <p14:creationId xmlns:p14="http://schemas.microsoft.com/office/powerpoint/2010/main" val="17077097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Click="0" advTm="7959"/>
    </mc:Choice>
    <mc:Fallback xmlns="">
      <p:transition advClick="0" advTm="795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8089-E924-440B-AA88-6479CAA37BC1}"/>
              </a:ext>
            </a:extLst>
          </p:cNvPr>
          <p:cNvSpPr>
            <a:spLocks noGrp="1"/>
          </p:cNvSpPr>
          <p:nvPr>
            <p:ph type="title"/>
          </p:nvPr>
        </p:nvSpPr>
        <p:spPr/>
        <p:txBody>
          <a:bodyPr/>
          <a:lstStyle/>
          <a:p>
            <a:r>
              <a:rPr lang="en-US">
                <a:latin typeface="Calibri"/>
                <a:cs typeface="Calibri"/>
              </a:rPr>
              <a:t>Silver Sponsors &amp; Silver Partners</a:t>
            </a:r>
          </a:p>
        </p:txBody>
      </p:sp>
      <p:pic>
        <p:nvPicPr>
          <p:cNvPr id="4" name="Picture 3">
            <a:extLst>
              <a:ext uri="{FF2B5EF4-FFF2-40B4-BE49-F238E27FC236}">
                <a16:creationId xmlns:a16="http://schemas.microsoft.com/office/drawing/2014/main" id="{85A3A821-77FB-4262-9909-CCF5BAEDE985}"/>
              </a:ext>
            </a:extLst>
          </p:cNvPr>
          <p:cNvPicPr>
            <a:picLocks noChangeAspect="1"/>
          </p:cNvPicPr>
          <p:nvPr/>
        </p:nvPicPr>
        <p:blipFill>
          <a:blip r:embed="rId2"/>
          <a:stretch>
            <a:fillRect/>
          </a:stretch>
        </p:blipFill>
        <p:spPr>
          <a:xfrm>
            <a:off x="473743" y="2498307"/>
            <a:ext cx="11371346" cy="3124701"/>
          </a:xfrm>
          <a:prstGeom prst="rect">
            <a:avLst/>
          </a:prstGeom>
        </p:spPr>
      </p:pic>
    </p:spTree>
    <p:extLst>
      <p:ext uri="{BB962C8B-B14F-4D97-AF65-F5344CB8AC3E}">
        <p14:creationId xmlns:p14="http://schemas.microsoft.com/office/powerpoint/2010/main" val="2471738881"/>
      </p:ext>
    </p:extLst>
  </p:cSld>
  <p:clrMapOvr>
    <a:masterClrMapping/>
  </p:clrMapOvr>
  <mc:AlternateContent xmlns:mc="http://schemas.openxmlformats.org/markup-compatibility/2006" xmlns:p14="http://schemas.microsoft.com/office/powerpoint/2010/main">
    <mc:Choice Requires="p14">
      <p:transition p14:dur="250" advClick="0" advTm="5329"/>
    </mc:Choice>
    <mc:Fallback xmlns="">
      <p:transition advClick="0" advTm="532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BA1-E204-4E8A-81E0-B244AD2AC43D}"/>
              </a:ext>
            </a:extLst>
          </p:cNvPr>
          <p:cNvSpPr>
            <a:spLocks noGrp="1"/>
          </p:cNvSpPr>
          <p:nvPr>
            <p:ph type="title"/>
          </p:nvPr>
        </p:nvSpPr>
        <p:spPr>
          <a:xfrm>
            <a:off x="565901" y="442692"/>
            <a:ext cx="9404723" cy="1400530"/>
          </a:xfrm>
        </p:spPr>
        <p:txBody>
          <a:bodyPr/>
          <a:lstStyle/>
          <a:p>
            <a:r>
              <a:rPr lang="en-US">
                <a:latin typeface="Calibri"/>
                <a:cs typeface="Calibri"/>
              </a:rPr>
              <a:t>Bronze Sponsors &amp; Bronze Partners</a:t>
            </a:r>
          </a:p>
        </p:txBody>
      </p:sp>
      <p:pic>
        <p:nvPicPr>
          <p:cNvPr id="4" name="Content Placeholder 3">
            <a:extLst>
              <a:ext uri="{FF2B5EF4-FFF2-40B4-BE49-F238E27FC236}">
                <a16:creationId xmlns:a16="http://schemas.microsoft.com/office/drawing/2014/main" id="{9CABE89C-BC5E-4921-B818-C1479A4B063A}"/>
              </a:ext>
            </a:extLst>
          </p:cNvPr>
          <p:cNvPicPr>
            <a:picLocks noGrp="1" noChangeAspect="1"/>
          </p:cNvPicPr>
          <p:nvPr>
            <p:ph idx="1"/>
          </p:nvPr>
        </p:nvPicPr>
        <p:blipFill>
          <a:blip r:embed="rId2"/>
          <a:stretch>
            <a:fillRect/>
          </a:stretch>
        </p:blipFill>
        <p:spPr>
          <a:xfrm>
            <a:off x="561892" y="2309733"/>
            <a:ext cx="11213150" cy="3008049"/>
          </a:xfrm>
          <a:prstGeom prst="rect">
            <a:avLst/>
          </a:prstGeom>
        </p:spPr>
      </p:pic>
    </p:spTree>
    <p:extLst>
      <p:ext uri="{BB962C8B-B14F-4D97-AF65-F5344CB8AC3E}">
        <p14:creationId xmlns:p14="http://schemas.microsoft.com/office/powerpoint/2010/main" val="804357487"/>
      </p:ext>
    </p:extLst>
  </p:cSld>
  <p:clrMapOvr>
    <a:masterClrMapping/>
  </p:clrMapOvr>
  <mc:AlternateContent xmlns:mc="http://schemas.openxmlformats.org/markup-compatibility/2006" xmlns:p14="http://schemas.microsoft.com/office/powerpoint/2010/main">
    <mc:Choice Requires="p14">
      <p:transition p14:dur="250" advClick="0" advTm="5682"/>
    </mc:Choice>
    <mc:Fallback xmlns="">
      <p:transition advClick="0" advTm="568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BA1-E204-4E8A-81E0-B244AD2AC43D}"/>
              </a:ext>
            </a:extLst>
          </p:cNvPr>
          <p:cNvSpPr>
            <a:spLocks noGrp="1"/>
          </p:cNvSpPr>
          <p:nvPr>
            <p:ph type="title"/>
          </p:nvPr>
        </p:nvSpPr>
        <p:spPr>
          <a:xfrm>
            <a:off x="421993" y="251012"/>
            <a:ext cx="9404723" cy="1400530"/>
          </a:xfrm>
        </p:spPr>
        <p:txBody>
          <a:bodyPr/>
          <a:lstStyle/>
          <a:p>
            <a:r>
              <a:rPr lang="en-US">
                <a:latin typeface="Calibri"/>
                <a:cs typeface="Calibri"/>
              </a:rPr>
              <a:t>#DPS2020 Trainings Sponsored by</a:t>
            </a:r>
          </a:p>
        </p:txBody>
      </p:sp>
      <p:pic>
        <p:nvPicPr>
          <p:cNvPr id="3" name="Picture 3" descr="Text&#10;&#10;Description automatically generated">
            <a:extLst>
              <a:ext uri="{FF2B5EF4-FFF2-40B4-BE49-F238E27FC236}">
                <a16:creationId xmlns:a16="http://schemas.microsoft.com/office/drawing/2014/main" id="{6C97E490-54F7-4E68-A81E-C3769940F979}"/>
              </a:ext>
            </a:extLst>
          </p:cNvPr>
          <p:cNvPicPr>
            <a:picLocks noChangeAspect="1"/>
          </p:cNvPicPr>
          <p:nvPr/>
        </p:nvPicPr>
        <p:blipFill>
          <a:blip r:embed="rId2"/>
          <a:stretch>
            <a:fillRect/>
          </a:stretch>
        </p:blipFill>
        <p:spPr>
          <a:xfrm>
            <a:off x="959223" y="1147125"/>
            <a:ext cx="10396817" cy="5269723"/>
          </a:xfrm>
          <a:prstGeom prst="rect">
            <a:avLst/>
          </a:prstGeom>
        </p:spPr>
      </p:pic>
    </p:spTree>
    <p:extLst>
      <p:ext uri="{BB962C8B-B14F-4D97-AF65-F5344CB8AC3E}">
        <p14:creationId xmlns:p14="http://schemas.microsoft.com/office/powerpoint/2010/main" val="3067845555"/>
      </p:ext>
    </p:extLst>
  </p:cSld>
  <p:clrMapOvr>
    <a:masterClrMapping/>
  </p:clrMapOvr>
  <mc:AlternateContent xmlns:mc="http://schemas.openxmlformats.org/markup-compatibility/2006" xmlns:p14="http://schemas.microsoft.com/office/powerpoint/2010/main">
    <mc:Choice Requires="p14">
      <p:transition p14:dur="250" advClick="0" advTm="4517"/>
    </mc:Choice>
    <mc:Fallback xmlns="">
      <p:transition advClick="0" advTm="45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9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1FFC4-34A6-4BA9-AE92-E2B934939C46}"/>
              </a:ext>
            </a:extLst>
          </p:cNvPr>
          <p:cNvSpPr>
            <a:spLocks noGrp="1"/>
          </p:cNvSpPr>
          <p:nvPr>
            <p:ph type="title"/>
          </p:nvPr>
        </p:nvSpPr>
        <p:spPr>
          <a:xfrm>
            <a:off x="418326" y="238240"/>
            <a:ext cx="4166510" cy="3928373"/>
          </a:xfrm>
        </p:spPr>
        <p:txBody>
          <a:bodyPr vert="horz" lIns="91440" tIns="45720" rIns="91440" bIns="45720" rtlCol="0">
            <a:normAutofit fontScale="90000"/>
          </a:bodyPr>
          <a:lstStyle/>
          <a:p>
            <a:pPr>
              <a:lnSpc>
                <a:spcPct val="90000"/>
              </a:lnSpc>
            </a:pPr>
            <a:br>
              <a:rPr lang="en-US" sz="2800"/>
            </a:br>
            <a:br>
              <a:rPr lang="en-US" sz="2800"/>
            </a:br>
            <a:br>
              <a:rPr lang="en-US" sz="2800"/>
            </a:br>
            <a:r>
              <a:rPr lang="en-US" sz="2800">
                <a:solidFill>
                  <a:srgbClr val="EBEBEB"/>
                </a:solidFill>
                <a:latin typeface="Calibri"/>
                <a:cs typeface="Calibri"/>
              </a:rPr>
              <a:t>Starting October 19, you will be able to view the science sessions, including oral presentations and iPosters, under </a:t>
            </a:r>
            <a:r>
              <a:rPr lang="en-US" sz="2800" b="1">
                <a:solidFill>
                  <a:srgbClr val="EBEBEB"/>
                </a:solidFill>
                <a:latin typeface="Calibri"/>
                <a:cs typeface="Calibri"/>
              </a:rPr>
              <a:t>Program Schedule</a:t>
            </a:r>
            <a:r>
              <a:rPr lang="en-US" sz="2800">
                <a:solidFill>
                  <a:srgbClr val="EBEBEB"/>
                </a:solidFill>
                <a:latin typeface="Calibri"/>
                <a:cs typeface="Calibri"/>
              </a:rPr>
              <a:t>.</a:t>
            </a:r>
            <a:br>
              <a:rPr lang="en-US" sz="2800">
                <a:latin typeface="Calibri"/>
              </a:rPr>
            </a:br>
            <a:br>
              <a:rPr lang="en-US" sz="1100">
                <a:latin typeface="Calibri"/>
              </a:rPr>
            </a:br>
            <a:r>
              <a:rPr lang="en-US" sz="1100">
                <a:solidFill>
                  <a:srgbClr val="EBEBEB"/>
                </a:solidFill>
              </a:rPr>
              <a:t> </a:t>
            </a:r>
            <a:r>
              <a:rPr lang="en-US" sz="1100" b="0" i="0" kern="1200">
                <a:solidFill>
                  <a:srgbClr val="EBEBEB"/>
                </a:solidFill>
                <a:latin typeface="+mj-lt"/>
                <a:ea typeface="+mj-ea"/>
                <a:cs typeface="+mj-cs"/>
              </a:rPr>
              <a:t> </a:t>
            </a:r>
            <a:br>
              <a:rPr lang="en-US" sz="1100"/>
            </a:br>
            <a:br>
              <a:rPr lang="en-US" sz="1100"/>
            </a:br>
            <a:br>
              <a:rPr lang="en-US" sz="1100" b="0" i="0" kern="1200"/>
            </a:br>
            <a:endParaRPr lang="en-US" sz="1100" b="0" i="0" kern="1200">
              <a:solidFill>
                <a:srgbClr val="EBEBEB"/>
              </a:solidFill>
              <a:latin typeface="+mj-lt"/>
              <a:ea typeface="+mj-ea"/>
              <a:cs typeface="+mj-cs"/>
            </a:endParaRPr>
          </a:p>
        </p:txBody>
      </p:sp>
      <p:sp>
        <p:nvSpPr>
          <p:cNvPr id="9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92" name="Freeform: Shape 9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94" name="Rectangle 9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322A404B-D8A1-4119-A443-0454DAAD3F7D}"/>
              </a:ext>
            </a:extLst>
          </p:cNvPr>
          <p:cNvPicPr>
            <a:picLocks noChangeAspect="1"/>
          </p:cNvPicPr>
          <p:nvPr/>
        </p:nvPicPr>
        <p:blipFill>
          <a:blip r:embed="rId2"/>
          <a:stretch>
            <a:fillRect/>
          </a:stretch>
        </p:blipFill>
        <p:spPr>
          <a:xfrm>
            <a:off x="5479522" y="574922"/>
            <a:ext cx="6716590" cy="4888859"/>
          </a:xfrm>
          <a:prstGeom prst="rect">
            <a:avLst/>
          </a:prstGeom>
          <a:effectLst/>
        </p:spPr>
      </p:pic>
    </p:spTree>
    <p:extLst>
      <p:ext uri="{BB962C8B-B14F-4D97-AF65-F5344CB8AC3E}">
        <p14:creationId xmlns:p14="http://schemas.microsoft.com/office/powerpoint/2010/main" val="1603910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Click="0" advTm="6468"/>
    </mc:Choice>
    <mc:Fallback xmlns="">
      <p:transition advClick="0" advTm="646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8509-FDEA-45F6-9731-8485136166D2}"/>
              </a:ext>
            </a:extLst>
          </p:cNvPr>
          <p:cNvSpPr>
            <a:spLocks noGrp="1"/>
          </p:cNvSpPr>
          <p:nvPr>
            <p:ph type="title"/>
          </p:nvPr>
        </p:nvSpPr>
        <p:spPr>
          <a:xfrm>
            <a:off x="408298" y="569108"/>
            <a:ext cx="3322912" cy="1641987"/>
          </a:xfrm>
        </p:spPr>
        <p:txBody>
          <a:bodyPr>
            <a:normAutofit/>
          </a:bodyPr>
          <a:lstStyle/>
          <a:p>
            <a:r>
              <a:rPr lang="en-US" sz="2800">
                <a:latin typeface="Calibri"/>
                <a:cs typeface="Calibri"/>
              </a:rPr>
              <a:t>Under </a:t>
            </a:r>
            <a:r>
              <a:rPr lang="en-US" sz="2800" b="1">
                <a:latin typeface="Calibri"/>
                <a:cs typeface="Calibri"/>
              </a:rPr>
              <a:t>Program Schedule</a:t>
            </a:r>
            <a:r>
              <a:rPr lang="en-US" sz="2800">
                <a:latin typeface="Calibri"/>
                <a:cs typeface="Calibri"/>
              </a:rPr>
              <a:t>, you can:</a:t>
            </a:r>
          </a:p>
        </p:txBody>
      </p:sp>
      <p:sp>
        <p:nvSpPr>
          <p:cNvPr id="11" name="Rectangle 10">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2674509D-49E4-45A9-9F39-4CB27EC64D33}"/>
              </a:ext>
            </a:extLst>
          </p:cNvPr>
          <p:cNvSpPr>
            <a:spLocks noGrp="1"/>
          </p:cNvSpPr>
          <p:nvPr>
            <p:ph idx="1"/>
          </p:nvPr>
        </p:nvSpPr>
        <p:spPr>
          <a:xfrm>
            <a:off x="407069" y="1987217"/>
            <a:ext cx="3564772" cy="4150892"/>
          </a:xfrm>
        </p:spPr>
        <p:txBody>
          <a:bodyPr vert="horz" lIns="91440" tIns="45720" rIns="91440" bIns="45720" rtlCol="0" anchor="t">
            <a:normAutofit/>
          </a:bodyPr>
          <a:lstStyle/>
          <a:p>
            <a:r>
              <a:rPr lang="en-US" dirty="0">
                <a:latin typeface="Calibri"/>
                <a:cs typeface="Calibri"/>
              </a:rPr>
              <a:t>Search for a session by day</a:t>
            </a:r>
          </a:p>
          <a:p>
            <a:r>
              <a:rPr lang="en-US" dirty="0">
                <a:latin typeface="Calibri"/>
                <a:cs typeface="Calibri"/>
              </a:rPr>
              <a:t>Search for a specific abstract</a:t>
            </a:r>
          </a:p>
          <a:p>
            <a:r>
              <a:rPr lang="en-US" dirty="0">
                <a:latin typeface="Calibri"/>
                <a:cs typeface="Calibri"/>
              </a:rPr>
              <a:t>Search by author</a:t>
            </a:r>
          </a:p>
          <a:p>
            <a:r>
              <a:rPr lang="en-US" dirty="0">
                <a:latin typeface="Calibri"/>
                <a:cs typeface="Calibri"/>
              </a:rPr>
              <a:t>Search by title</a:t>
            </a:r>
          </a:p>
          <a:p>
            <a:r>
              <a:rPr lang="en-US" dirty="0">
                <a:latin typeface="Calibri"/>
                <a:cs typeface="Calibri"/>
              </a:rPr>
              <a:t>Search by words within a title</a:t>
            </a:r>
          </a:p>
        </p:txBody>
      </p:sp>
      <p:pic>
        <p:nvPicPr>
          <p:cNvPr id="4" name="Picture 4" descr="Graphical user interface, application&#10;&#10;Description automatically generated">
            <a:extLst>
              <a:ext uri="{FF2B5EF4-FFF2-40B4-BE49-F238E27FC236}">
                <a16:creationId xmlns:a16="http://schemas.microsoft.com/office/drawing/2014/main" id="{9220FA7C-1495-4AA5-833B-884466BCC134}"/>
              </a:ext>
            </a:extLst>
          </p:cNvPr>
          <p:cNvPicPr>
            <a:picLocks noChangeAspect="1"/>
          </p:cNvPicPr>
          <p:nvPr/>
        </p:nvPicPr>
        <p:blipFill rotWithShape="1">
          <a:blip r:embed="rId3"/>
          <a:srcRect r="1" b="7467"/>
          <a:stretch/>
        </p:blipFill>
        <p:spPr>
          <a:xfrm>
            <a:off x="4569412" y="238627"/>
            <a:ext cx="7375940" cy="599974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932710743"/>
      </p:ext>
    </p:extLst>
  </p:cSld>
  <p:clrMapOvr>
    <a:masterClrMapping/>
  </p:clrMapOvr>
  <mc:AlternateContent xmlns:mc="http://schemas.openxmlformats.org/markup-compatibility/2006" xmlns:p14="http://schemas.microsoft.com/office/powerpoint/2010/main">
    <mc:Choice Requires="p14">
      <p:transition p14:dur="250" advClick="0" advTm="9379"/>
    </mc:Choice>
    <mc:Fallback xmlns="">
      <p:transition advClick="0" advTm="937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B826-3704-40A3-84F6-D5E19172524B}"/>
              </a:ext>
            </a:extLst>
          </p:cNvPr>
          <p:cNvSpPr>
            <a:spLocks noGrp="1"/>
          </p:cNvSpPr>
          <p:nvPr>
            <p:ph type="title"/>
          </p:nvPr>
        </p:nvSpPr>
        <p:spPr>
          <a:xfrm>
            <a:off x="1388059" y="242165"/>
            <a:ext cx="9404723" cy="1400530"/>
          </a:xfrm>
        </p:spPr>
        <p:txBody>
          <a:bodyPr/>
          <a:lstStyle/>
          <a:p>
            <a:pPr algn="ctr"/>
            <a:r>
              <a:rPr lang="en-US" sz="3200">
                <a:latin typeface="Calibri"/>
                <a:cs typeface="Calibri"/>
              </a:rPr>
              <a:t>Expand the session information </a:t>
            </a:r>
            <a:br>
              <a:rPr lang="en-US" sz="3200">
                <a:latin typeface="Calibri"/>
                <a:cs typeface="Calibri"/>
              </a:rPr>
            </a:br>
            <a:r>
              <a:rPr lang="en-US" sz="3200">
                <a:latin typeface="Calibri"/>
                <a:cs typeface="Calibri"/>
              </a:rPr>
              <a:t>by selecting the right arrow.</a:t>
            </a:r>
            <a:br>
              <a:rPr lang="en-US">
                <a:latin typeface="Calibri"/>
              </a:rPr>
            </a:b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FDDC3AEF-A41D-4EC9-80C7-1E045D9AA2ED}"/>
              </a:ext>
            </a:extLst>
          </p:cNvPr>
          <p:cNvPicPr>
            <a:picLocks noGrp="1" noChangeAspect="1"/>
          </p:cNvPicPr>
          <p:nvPr>
            <p:ph idx="1"/>
          </p:nvPr>
        </p:nvPicPr>
        <p:blipFill>
          <a:blip r:embed="rId2"/>
          <a:stretch>
            <a:fillRect/>
          </a:stretch>
        </p:blipFill>
        <p:spPr>
          <a:xfrm>
            <a:off x="1788134" y="1571655"/>
            <a:ext cx="8609605" cy="5077796"/>
          </a:xfrm>
        </p:spPr>
      </p:pic>
    </p:spTree>
    <p:extLst>
      <p:ext uri="{BB962C8B-B14F-4D97-AF65-F5344CB8AC3E}">
        <p14:creationId xmlns:p14="http://schemas.microsoft.com/office/powerpoint/2010/main" val="487966679"/>
      </p:ext>
    </p:extLst>
  </p:cSld>
  <p:clrMapOvr>
    <a:masterClrMapping/>
  </p:clrMapOvr>
  <mc:AlternateContent xmlns:mc="http://schemas.openxmlformats.org/markup-compatibility/2006" xmlns:p14="http://schemas.microsoft.com/office/powerpoint/2010/main">
    <mc:Choice Requires="p14">
      <p:transition p14:dur="250" advClick="0" advTm="6515"/>
    </mc:Choice>
    <mc:Fallback xmlns="">
      <p:transition advClick="0" advTm="65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6005-F353-4818-9B78-92356BEAC4F6}"/>
              </a:ext>
            </a:extLst>
          </p:cNvPr>
          <p:cNvSpPr>
            <a:spLocks noGrp="1"/>
          </p:cNvSpPr>
          <p:nvPr>
            <p:ph type="title"/>
          </p:nvPr>
        </p:nvSpPr>
        <p:spPr>
          <a:xfrm>
            <a:off x="302717" y="387626"/>
            <a:ext cx="3401064" cy="2335696"/>
          </a:xfrm>
        </p:spPr>
        <p:txBody>
          <a:bodyPr/>
          <a:lstStyle/>
          <a:p>
            <a:br>
              <a:rPr lang="en-US" sz="2800" dirty="0">
                <a:latin typeface="Calibri"/>
                <a:cs typeface="Calibri"/>
              </a:rPr>
            </a:br>
            <a:br>
              <a:rPr lang="en-US" sz="2800" dirty="0">
                <a:latin typeface="Calibri"/>
                <a:cs typeface="Calibri"/>
              </a:rPr>
            </a:br>
            <a:br>
              <a:rPr lang="en-US" sz="2800" dirty="0">
                <a:latin typeface="Calibri"/>
                <a:cs typeface="Calibri"/>
              </a:rPr>
            </a:br>
            <a:br>
              <a:rPr lang="en-US" sz="2800" dirty="0">
                <a:latin typeface="Calibri"/>
                <a:cs typeface="Calibri"/>
              </a:rPr>
            </a:br>
            <a:br>
              <a:rPr lang="en-US" sz="2800" dirty="0">
                <a:latin typeface="Calibri"/>
                <a:cs typeface="Calibri"/>
              </a:rPr>
            </a:br>
            <a:r>
              <a:rPr lang="en-US" sz="2800" dirty="0">
                <a:latin typeface="Calibri"/>
                <a:cs typeface="Calibri"/>
              </a:rPr>
              <a:t>To view oral presentations or iPosters, select  recordings under each session.</a:t>
            </a:r>
          </a:p>
        </p:txBody>
      </p:sp>
      <p:sp>
        <p:nvSpPr>
          <p:cNvPr id="4" name="Text Placeholder 3">
            <a:extLst>
              <a:ext uri="{FF2B5EF4-FFF2-40B4-BE49-F238E27FC236}">
                <a16:creationId xmlns:a16="http://schemas.microsoft.com/office/drawing/2014/main" id="{CCD39BB2-0715-4F96-92F6-9D5C9640D020}"/>
              </a:ext>
            </a:extLst>
          </p:cNvPr>
          <p:cNvSpPr>
            <a:spLocks noGrp="1"/>
          </p:cNvSpPr>
          <p:nvPr>
            <p:ph type="body" sz="half" idx="2"/>
          </p:nvPr>
        </p:nvSpPr>
        <p:spPr>
          <a:xfrm>
            <a:off x="297743" y="2812773"/>
            <a:ext cx="3401063" cy="3458817"/>
          </a:xfrm>
        </p:spPr>
        <p:txBody>
          <a:bodyPr vert="horz" lIns="91440" tIns="45720" rIns="91440" bIns="45720" rtlCol="0" anchor="t">
            <a:normAutofit fontScale="40000" lnSpcReduction="20000"/>
          </a:bodyPr>
          <a:lstStyle/>
          <a:p>
            <a:r>
              <a:rPr lang="en-US" sz="5100" dirty="0">
                <a:latin typeface="Calibri"/>
                <a:ea typeface="+mj-lt"/>
                <a:cs typeface="+mj-lt"/>
              </a:rPr>
              <a:t>Have a question for the presenter? Select </a:t>
            </a:r>
            <a:br>
              <a:rPr lang="en-US" sz="5100" dirty="0">
                <a:latin typeface="Calibri"/>
                <a:ea typeface="+mj-lt"/>
                <a:cs typeface="+mj-lt"/>
              </a:rPr>
            </a:br>
            <a:r>
              <a:rPr lang="en-US" sz="5100" dirty="0">
                <a:latin typeface="Calibri"/>
                <a:ea typeface="+mj-lt"/>
                <a:cs typeface="+mj-lt"/>
              </a:rPr>
              <a:t>Q &amp; A on Slack. This is available starting October 19.</a:t>
            </a:r>
          </a:p>
          <a:p>
            <a:r>
              <a:rPr lang="en-US" sz="5100" dirty="0">
                <a:latin typeface="Calibri"/>
                <a:cs typeface="Calibri"/>
              </a:rPr>
              <a:t>To participate in the live sessions the week of October 26, select </a:t>
            </a:r>
            <a:r>
              <a:rPr lang="en-US" sz="5100" b="1" dirty="0">
                <a:latin typeface="Calibri"/>
                <a:cs typeface="Calibri"/>
              </a:rPr>
              <a:t>Join on Zoom</a:t>
            </a:r>
            <a:r>
              <a:rPr lang="en-US" sz="5100" dirty="0">
                <a:latin typeface="Calibri"/>
                <a:cs typeface="Calibri"/>
              </a:rPr>
              <a:t> at the designated time. </a:t>
            </a:r>
            <a:r>
              <a:rPr lang="en-US" sz="5100" dirty="0">
                <a:solidFill>
                  <a:srgbClr val="FF0000"/>
                </a:solidFill>
                <a:latin typeface="Calibri"/>
                <a:cs typeface="Calibri"/>
              </a:rPr>
              <a:t>Chairs and presenters should use the separate link emailed to them October 19.</a:t>
            </a:r>
          </a:p>
          <a:p>
            <a:endParaRPr lang="en-US" sz="2400" dirty="0"/>
          </a:p>
        </p:txBody>
      </p:sp>
      <p:pic>
        <p:nvPicPr>
          <p:cNvPr id="16" name="Picture 16">
            <a:extLst>
              <a:ext uri="{FF2B5EF4-FFF2-40B4-BE49-F238E27FC236}">
                <a16:creationId xmlns:a16="http://schemas.microsoft.com/office/drawing/2014/main" id="{E652DAE6-73C1-4C21-B56F-D5D394AB66CF}"/>
              </a:ext>
            </a:extLst>
          </p:cNvPr>
          <p:cNvPicPr>
            <a:picLocks noGrp="1" noChangeAspect="1"/>
          </p:cNvPicPr>
          <p:nvPr>
            <p:ph idx="1"/>
          </p:nvPr>
        </p:nvPicPr>
        <p:blipFill>
          <a:blip r:embed="rId2"/>
          <a:stretch>
            <a:fillRect/>
          </a:stretch>
        </p:blipFill>
        <p:spPr>
          <a:xfrm>
            <a:off x="3984594" y="725015"/>
            <a:ext cx="7953233" cy="4476641"/>
          </a:xfrm>
        </p:spPr>
      </p:pic>
    </p:spTree>
    <p:extLst>
      <p:ext uri="{BB962C8B-B14F-4D97-AF65-F5344CB8AC3E}">
        <p14:creationId xmlns:p14="http://schemas.microsoft.com/office/powerpoint/2010/main" val="3354316150"/>
      </p:ext>
    </p:extLst>
  </p:cSld>
  <p:clrMapOvr>
    <a:masterClrMapping/>
  </p:clrMapOvr>
  <mc:AlternateContent xmlns:mc="http://schemas.openxmlformats.org/markup-compatibility/2006" xmlns:p14="http://schemas.microsoft.com/office/powerpoint/2010/main">
    <mc:Choice Requires="p14">
      <p:transition p14:dur="250" advClick="0" advTm="10640"/>
    </mc:Choice>
    <mc:Fallback xmlns="">
      <p:transition advClick="0" advTm="106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3DF8-A7EF-4396-A76F-725A929C23AB}"/>
              </a:ext>
            </a:extLst>
          </p:cNvPr>
          <p:cNvSpPr>
            <a:spLocks noGrp="1"/>
          </p:cNvSpPr>
          <p:nvPr>
            <p:ph type="title"/>
          </p:nvPr>
        </p:nvSpPr>
        <p:spPr/>
        <p:txBody>
          <a:bodyPr/>
          <a:lstStyle/>
          <a:p>
            <a:pPr algn="ctr"/>
            <a:br>
              <a:rPr lang="en-US" sz="3200"/>
            </a:br>
            <a:r>
              <a:rPr lang="en-US" sz="3200">
                <a:latin typeface="Calibri"/>
                <a:cs typeface="Calibri"/>
              </a:rPr>
              <a:t>Presenters will either answer questions in the </a:t>
            </a:r>
            <a:br>
              <a:rPr lang="en-US" sz="3200">
                <a:latin typeface="Calibri"/>
                <a:cs typeface="Calibri"/>
              </a:rPr>
            </a:br>
            <a:r>
              <a:rPr lang="en-US" sz="3200">
                <a:latin typeface="Calibri"/>
                <a:cs typeface="Calibri"/>
              </a:rPr>
              <a:t>live Zoom session and Slack, or in Slack Only. </a:t>
            </a:r>
          </a:p>
        </p:txBody>
      </p:sp>
      <p:pic>
        <p:nvPicPr>
          <p:cNvPr id="4" name="Content Placeholder 3">
            <a:extLst>
              <a:ext uri="{FF2B5EF4-FFF2-40B4-BE49-F238E27FC236}">
                <a16:creationId xmlns:a16="http://schemas.microsoft.com/office/drawing/2014/main" id="{20253BAB-9D28-40C5-B654-1D4B4BCBEDBA}"/>
              </a:ext>
            </a:extLst>
          </p:cNvPr>
          <p:cNvPicPr>
            <a:picLocks noGrp="1" noChangeAspect="1"/>
          </p:cNvPicPr>
          <p:nvPr>
            <p:ph idx="1"/>
          </p:nvPr>
        </p:nvPicPr>
        <p:blipFill>
          <a:blip r:embed="rId2"/>
          <a:stretch>
            <a:fillRect/>
          </a:stretch>
        </p:blipFill>
        <p:spPr>
          <a:xfrm>
            <a:off x="741582" y="2694309"/>
            <a:ext cx="5245859" cy="2560318"/>
          </a:xfrm>
          <a:prstGeom prst="rect">
            <a:avLst/>
          </a:prstGeom>
        </p:spPr>
      </p:pic>
      <p:pic>
        <p:nvPicPr>
          <p:cNvPr id="5" name="Picture 4">
            <a:extLst>
              <a:ext uri="{FF2B5EF4-FFF2-40B4-BE49-F238E27FC236}">
                <a16:creationId xmlns:a16="http://schemas.microsoft.com/office/drawing/2014/main" id="{8031F576-1ECC-4B64-ABEA-1278A16D87BA}"/>
              </a:ext>
            </a:extLst>
          </p:cNvPr>
          <p:cNvPicPr>
            <a:picLocks noChangeAspect="1"/>
          </p:cNvPicPr>
          <p:nvPr/>
        </p:nvPicPr>
        <p:blipFill>
          <a:blip r:embed="rId3"/>
          <a:stretch>
            <a:fillRect/>
          </a:stretch>
        </p:blipFill>
        <p:spPr>
          <a:xfrm>
            <a:off x="6442363" y="2694309"/>
            <a:ext cx="5008055" cy="2602611"/>
          </a:xfrm>
          <a:prstGeom prst="rect">
            <a:avLst/>
          </a:prstGeom>
        </p:spPr>
      </p:pic>
    </p:spTree>
    <p:extLst>
      <p:ext uri="{BB962C8B-B14F-4D97-AF65-F5344CB8AC3E}">
        <p14:creationId xmlns:p14="http://schemas.microsoft.com/office/powerpoint/2010/main" val="3432435045"/>
      </p:ext>
    </p:extLst>
  </p:cSld>
  <p:clrMapOvr>
    <a:masterClrMapping/>
  </p:clrMapOvr>
  <mc:AlternateContent xmlns:mc="http://schemas.openxmlformats.org/markup-compatibility/2006" xmlns:p14="http://schemas.microsoft.com/office/powerpoint/2010/main">
    <mc:Choice Requires="p14">
      <p:transition p14:dur="250" advClick="0" advTm="10307"/>
    </mc:Choice>
    <mc:Fallback xmlns="">
      <p:transition advClick="0" advTm="1030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E46C-E312-40DD-AB6E-E0B4594F66C4}"/>
              </a:ext>
            </a:extLst>
          </p:cNvPr>
          <p:cNvSpPr>
            <a:spLocks noGrp="1"/>
          </p:cNvSpPr>
          <p:nvPr>
            <p:ph type="title"/>
          </p:nvPr>
        </p:nvSpPr>
        <p:spPr/>
        <p:txBody>
          <a:bodyPr/>
          <a:lstStyle/>
          <a:p>
            <a:pPr algn="ctr"/>
            <a:r>
              <a:rPr lang="en-US" sz="2800" b="1" dirty="0"/>
              <a:t>Summary of how the zoom sessions will run:</a:t>
            </a:r>
            <a:br>
              <a:rPr lang="en-US" dirty="0"/>
            </a:br>
            <a:endParaRPr lang="en-US" dirty="0"/>
          </a:p>
        </p:txBody>
      </p:sp>
      <p:sp>
        <p:nvSpPr>
          <p:cNvPr id="3" name="Content Placeholder 2">
            <a:extLst>
              <a:ext uri="{FF2B5EF4-FFF2-40B4-BE49-F238E27FC236}">
                <a16:creationId xmlns:a16="http://schemas.microsoft.com/office/drawing/2014/main" id="{D013E6B6-9BDD-4457-9061-62E9EFBA50A7}"/>
              </a:ext>
            </a:extLst>
          </p:cNvPr>
          <p:cNvSpPr>
            <a:spLocks noGrp="1"/>
          </p:cNvSpPr>
          <p:nvPr>
            <p:ph idx="1"/>
          </p:nvPr>
        </p:nvSpPr>
        <p:spPr>
          <a:xfrm>
            <a:off x="1104293" y="1043609"/>
            <a:ext cx="8946541" cy="5214730"/>
          </a:xfrm>
        </p:spPr>
        <p:txBody>
          <a:bodyPr>
            <a:noAutofit/>
          </a:bodyPr>
          <a:lstStyle/>
          <a:p>
            <a:r>
              <a:rPr lang="en-US" sz="1200" dirty="0"/>
              <a:t>1.    Five minutes before the session: chairs and presenters should log on to the zoom webinar with the “panelist” link provided in email by the AAS contractor, “Warp Speed”</a:t>
            </a:r>
          </a:p>
          <a:p>
            <a:r>
              <a:rPr lang="en-US" sz="1200" dirty="0"/>
              <a:t> 2.  Opening: Session chairs will introduce themselves and welcome everyone to the session</a:t>
            </a:r>
          </a:p>
          <a:p>
            <a:pPr lvl="1"/>
            <a:r>
              <a:rPr lang="en-US" sz="1000" dirty="0"/>
              <a:t>“Warp Speed” will prepare a summary slide with the session name, presenters’ names, and presentation titles</a:t>
            </a:r>
          </a:p>
          <a:p>
            <a:r>
              <a:rPr lang="en-US" sz="1200" dirty="0"/>
              <a:t>3. Lightning summaries from each presenter: &lt; 5 minutes</a:t>
            </a:r>
          </a:p>
          <a:p>
            <a:pPr lvl="1"/>
            <a:r>
              <a:rPr lang="en-US" sz="1000" dirty="0"/>
              <a:t>Each of these should be under 60 seconds each; aim to wrap up the set in the first five minutes of the session</a:t>
            </a:r>
          </a:p>
          <a:p>
            <a:pPr lvl="1"/>
            <a:r>
              <a:rPr lang="en-US" sz="1000" dirty="0"/>
              <a:t>Prompts from the session chairs should be something like  “what’s the most important take-away / most exciting result from your presentation?”</a:t>
            </a:r>
          </a:p>
          <a:p>
            <a:pPr lvl="1"/>
            <a:r>
              <a:rPr lang="en-US" sz="1000" dirty="0"/>
              <a:t>Presenters should deliver these orally. Do not try to share presenter screens</a:t>
            </a:r>
          </a:p>
          <a:p>
            <a:r>
              <a:rPr lang="en-US" sz="1200" dirty="0"/>
              <a:t>4. Questions and Answers: ~20 minutes</a:t>
            </a:r>
          </a:p>
          <a:p>
            <a:pPr lvl="1"/>
            <a:r>
              <a:rPr lang="en-US" sz="1000" dirty="0"/>
              <a:t>Audience questions will be submitted via the session slack channel</a:t>
            </a:r>
          </a:p>
          <a:p>
            <a:pPr lvl="1"/>
            <a:r>
              <a:rPr lang="en-US" sz="1000" dirty="0"/>
              <a:t>The zoom chat will redirect participants to the session slack channel, so session chairs can monitor just the slack</a:t>
            </a:r>
          </a:p>
          <a:p>
            <a:pPr lvl="1"/>
            <a:r>
              <a:rPr lang="en-US" sz="1000" dirty="0"/>
              <a:t>Presenters will be encouraged to reserve their answers until the zoom Q&amp;A</a:t>
            </a:r>
          </a:p>
          <a:p>
            <a:pPr lvl="1"/>
            <a:r>
              <a:rPr lang="en-US" sz="1000" dirty="0"/>
              <a:t>Session chairs will select questions from the slack channel and present them out loud and presenters will respond in kind. Again, do not try to share screens.</a:t>
            </a:r>
          </a:p>
          <a:p>
            <a:pPr lvl="1"/>
            <a:r>
              <a:rPr lang="en-US" sz="1000" dirty="0"/>
              <a:t>Chairs will rotate questions among the presenters in order to make sure each presenter gets a chance to address at least one question before the session ends</a:t>
            </a:r>
          </a:p>
          <a:p>
            <a:r>
              <a:rPr lang="en-US" sz="1200" dirty="0"/>
              <a:t>5. After the session, the Q&amp;A will continue on the session slack channel, where there will be plenty of time for follow-up!</a:t>
            </a:r>
          </a:p>
        </p:txBody>
      </p:sp>
    </p:spTree>
    <p:extLst>
      <p:ext uri="{BB962C8B-B14F-4D97-AF65-F5344CB8AC3E}">
        <p14:creationId xmlns:p14="http://schemas.microsoft.com/office/powerpoint/2010/main" val="1613745604"/>
      </p:ext>
    </p:extLst>
  </p:cSld>
  <p:clrMapOvr>
    <a:masterClrMapping/>
  </p:clrMapOvr>
  <mc:AlternateContent xmlns:mc="http://schemas.openxmlformats.org/markup-compatibility/2006" xmlns:p14="http://schemas.microsoft.com/office/powerpoint/2010/main">
    <mc:Choice Requires="p14">
      <p:transition p14:dur="250" advClick="0" advTm="12000"/>
    </mc:Choice>
    <mc:Fallback xmlns="">
      <p:transition advClick="0" advTm="1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554871-B733-4B5A-BACA-326FCF70FAEF}"/>
              </a:ext>
            </a:extLst>
          </p:cNvPr>
          <p:cNvSpPr>
            <a:spLocks noGrp="1"/>
          </p:cNvSpPr>
          <p:nvPr>
            <p:ph type="title"/>
          </p:nvPr>
        </p:nvSpPr>
        <p:spPr>
          <a:xfrm>
            <a:off x="277957" y="185240"/>
            <a:ext cx="4166510" cy="6553489"/>
          </a:xfrm>
        </p:spPr>
        <p:txBody>
          <a:bodyPr>
            <a:normAutofit fontScale="90000"/>
          </a:bodyPr>
          <a:lstStyle/>
          <a:p>
            <a:pPr marL="285750" indent="-285750">
              <a:lnSpc>
                <a:spcPct val="90000"/>
              </a:lnSpc>
              <a:spcBef>
                <a:spcPts val="1000"/>
              </a:spcBef>
              <a:buFont typeface="Arial"/>
              <a:buChar char="•"/>
            </a:pPr>
            <a:r>
              <a:rPr lang="en-US" sz="2000" dirty="0">
                <a:solidFill>
                  <a:srgbClr val="EBEBEB"/>
                </a:solidFill>
                <a:latin typeface="Calibri"/>
                <a:ea typeface="+mj-lt"/>
                <a:cs typeface="+mj-lt"/>
              </a:rPr>
              <a:t>Asynchronous topical discussions will be conducted via Slack, a free and secure messaging service that can be used in a Web browser, in a standalone application on your computer, or via a mobile app available for iOS and Android smartphones and tablets.</a:t>
            </a:r>
            <a:br>
              <a:rPr lang="en-US" sz="2000" dirty="0">
                <a:latin typeface="Calibri"/>
                <a:ea typeface="+mj-lt"/>
                <a:cs typeface="+mj-lt"/>
              </a:rPr>
            </a:br>
            <a:br>
              <a:rPr lang="en-US" sz="2000" dirty="0">
                <a:latin typeface="Calibri"/>
                <a:ea typeface="+mj-lt"/>
                <a:cs typeface="+mj-lt"/>
              </a:rPr>
            </a:br>
            <a:r>
              <a:rPr lang="en-US" sz="2000" dirty="0">
                <a:solidFill>
                  <a:srgbClr val="EBEBEB"/>
                </a:solidFill>
                <a:latin typeface="Calibri"/>
                <a:ea typeface="+mj-lt"/>
                <a:cs typeface="+mj-lt"/>
              </a:rPr>
              <a:t>#DPS2020 discussions are organized by session into Slack “channels” and will be accessible only to registered meeting participants. </a:t>
            </a:r>
            <a:br>
              <a:rPr lang="en-US" sz="2000" dirty="0">
                <a:solidFill>
                  <a:srgbClr val="EBEBEB"/>
                </a:solidFill>
                <a:latin typeface="Calibri"/>
                <a:ea typeface="+mj-lt"/>
                <a:cs typeface="+mj-lt"/>
              </a:rPr>
            </a:br>
            <a:endParaRPr lang="en-US" sz="2000" dirty="0">
              <a:latin typeface="Calibri"/>
              <a:cs typeface="Calibri"/>
            </a:endParaRPr>
          </a:p>
          <a:p>
            <a:pPr marL="285750" indent="-285750">
              <a:buFont typeface="Arial,Sans-Serif"/>
              <a:buChar char="•"/>
            </a:pPr>
            <a:r>
              <a:rPr lang="en-US" sz="2000" dirty="0">
                <a:solidFill>
                  <a:schemeClr val="bg1"/>
                </a:solidFill>
                <a:latin typeface="Calibri"/>
                <a:ea typeface="+mj-lt"/>
                <a:cs typeface="+mj-lt"/>
              </a:rPr>
              <a:t>Invitations to join the DPS Slack workspace were emailed to all who were registered by October 12.  Those who register after October 12 will receive the invitation email within 24 hours after registering. </a:t>
            </a:r>
          </a:p>
          <a:p>
            <a:pPr marL="285750" indent="-285750">
              <a:lnSpc>
                <a:spcPct val="90000"/>
              </a:lnSpc>
              <a:spcBef>
                <a:spcPts val="1000"/>
              </a:spcBef>
              <a:buFont typeface="Arial,Sans-Serif"/>
              <a:buChar char="•"/>
            </a:pPr>
            <a:r>
              <a:rPr lang="en-US" sz="2000" b="1" i="1" dirty="0">
                <a:solidFill>
                  <a:schemeClr val="bg1"/>
                </a:solidFill>
                <a:latin typeface="Calibri"/>
                <a:ea typeface="+mj-lt"/>
                <a:cs typeface="+mj-lt"/>
              </a:rPr>
              <a:t>If you did not receive an invitation to Slack, please contact </a:t>
            </a:r>
            <a:r>
              <a:rPr lang="en-US" sz="2000" b="1" dirty="0">
                <a:solidFill>
                  <a:schemeClr val="bg1"/>
                </a:solidFill>
                <a:latin typeface="Calibri"/>
                <a:ea typeface="+mj-lt"/>
                <a:cs typeface="+mj-lt"/>
                <a:hlinkClick r:id="rId2">
                  <a:extLst>
                    <a:ext uri="{A12FA001-AC4F-418D-AE19-62706E023703}">
                      <ahyp:hlinkClr xmlns:ahyp="http://schemas.microsoft.com/office/drawing/2018/hyperlinkcolor" val="tx"/>
                    </a:ext>
                  </a:extLst>
                </a:hlinkClick>
              </a:rPr>
              <a:t>reg-help@aas.org</a:t>
            </a:r>
            <a:r>
              <a:rPr lang="en-US" sz="2000" b="1" dirty="0">
                <a:solidFill>
                  <a:schemeClr val="bg1"/>
                </a:solidFill>
                <a:latin typeface="Calibri"/>
                <a:ea typeface="+mj-lt"/>
                <a:cs typeface="+mj-lt"/>
              </a:rPr>
              <a:t>. </a:t>
            </a:r>
            <a:br>
              <a:rPr lang="en-US" sz="2000" dirty="0">
                <a:solidFill>
                  <a:srgbClr val="EBEBEB"/>
                </a:solidFill>
                <a:latin typeface="Calibri"/>
                <a:ea typeface="+mj-lt"/>
                <a:cs typeface="+mj-lt"/>
              </a:rPr>
            </a:br>
            <a:br>
              <a:rPr lang="en-US" sz="1100" b="1" i="1" dirty="0">
                <a:latin typeface="Calibri"/>
              </a:rPr>
            </a:br>
            <a:endParaRPr lang="en-US" sz="1100" dirty="0">
              <a:solidFill>
                <a:schemeClr val="bg1"/>
              </a:solidFill>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F178FF9-792C-402D-A346-582217580FDB}"/>
              </a:ext>
            </a:extLst>
          </p:cNvPr>
          <p:cNvSpPr>
            <a:spLocks noGrp="1"/>
          </p:cNvSpPr>
          <p:nvPr>
            <p:ph idx="1"/>
          </p:nvPr>
        </p:nvSpPr>
        <p:spPr>
          <a:xfrm flipV="1">
            <a:off x="648932" y="6738730"/>
            <a:ext cx="4145484" cy="119270"/>
          </a:xfrm>
        </p:spPr>
        <p:txBody>
          <a:bodyPr vert="horz" lIns="91440" tIns="45720" rIns="91440" bIns="45720" rtlCol="0">
            <a:normAutofit fontScale="25000" lnSpcReduction="20000"/>
          </a:bodyPr>
          <a:lstStyle/>
          <a:p>
            <a:endParaRPr lang="en-US">
              <a:solidFill>
                <a:srgbClr val="EBEBEB"/>
              </a:solidFill>
              <a:ea typeface="+mj-lt"/>
              <a:cs typeface="+mj-lt"/>
            </a:endParaRPr>
          </a:p>
          <a:p>
            <a:pPr marL="0" indent="0">
              <a:buNone/>
            </a:pPr>
            <a:endParaRPr lang="en-US" i="1">
              <a:solidFill>
                <a:srgbClr val="EBEBEB"/>
              </a:solidFill>
            </a:endParaRPr>
          </a:p>
        </p:txBody>
      </p:sp>
      <p:pic>
        <p:nvPicPr>
          <p:cNvPr id="4" name="Picture 4" descr="Text&#10;&#10;Description automatically generated">
            <a:extLst>
              <a:ext uri="{FF2B5EF4-FFF2-40B4-BE49-F238E27FC236}">
                <a16:creationId xmlns:a16="http://schemas.microsoft.com/office/drawing/2014/main" id="{F4E29DA0-26D8-4B1B-9CE1-55C34513DB18}"/>
              </a:ext>
            </a:extLst>
          </p:cNvPr>
          <p:cNvPicPr>
            <a:picLocks noChangeAspect="1"/>
          </p:cNvPicPr>
          <p:nvPr/>
        </p:nvPicPr>
        <p:blipFill>
          <a:blip r:embed="rId3"/>
          <a:stretch>
            <a:fillRect/>
          </a:stretch>
        </p:blipFill>
        <p:spPr>
          <a:xfrm>
            <a:off x="5753097" y="185240"/>
            <a:ext cx="6241967" cy="6307044"/>
          </a:xfrm>
          <a:prstGeom prst="rect">
            <a:avLst/>
          </a:prstGeom>
          <a:effectLst/>
        </p:spPr>
      </p:pic>
    </p:spTree>
    <p:extLst>
      <p:ext uri="{BB962C8B-B14F-4D97-AF65-F5344CB8AC3E}">
        <p14:creationId xmlns:p14="http://schemas.microsoft.com/office/powerpoint/2010/main" val="2962608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Click="0" advTm="12763"/>
    </mc:Choice>
    <mc:Fallback xmlns="">
      <p:transition advClick="0" advTm="12763"/>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f894970-5a6a-408f-a5b2-80492c6a6ff7">
      <UserInfo>
        <DisplayName>Crystal  Tinch</DisplayName>
        <AccountId>23</AccountId>
        <AccountType/>
      </UserInfo>
      <UserInfo>
        <DisplayName>Zuzana Kelyman</DisplayName>
        <AccountId>303</AccountId>
        <AccountType/>
      </UserInfo>
      <UserInfo>
        <DisplayName>Jasmine Lathon-Gordon</DisplayName>
        <AccountId>54</AccountId>
        <AccountType/>
      </UserInfo>
      <UserInfo>
        <DisplayName>Rita Braxton</DisplayName>
        <AccountId>257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FD801ED107264F9F627743C37AFC03" ma:contentTypeVersion="12" ma:contentTypeDescription="Create a new document." ma:contentTypeScope="" ma:versionID="a1692565054e165117a30f5955704649">
  <xsd:schema xmlns:xsd="http://www.w3.org/2001/XMLSchema" xmlns:xs="http://www.w3.org/2001/XMLSchema" xmlns:p="http://schemas.microsoft.com/office/2006/metadata/properties" xmlns:ns2="c0aa68b9-8ef4-4fbc-ae0b-647b6264eaf1" xmlns:ns3="0f894970-5a6a-408f-a5b2-80492c6a6ff7" targetNamespace="http://schemas.microsoft.com/office/2006/metadata/properties" ma:root="true" ma:fieldsID="c35d743c2190a33c051078dd07de0bb8" ns2:_="" ns3:_="">
    <xsd:import namespace="c0aa68b9-8ef4-4fbc-ae0b-647b6264eaf1"/>
    <xsd:import namespace="0f894970-5a6a-408f-a5b2-80492c6a6f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a68b9-8ef4-4fbc-ae0b-647b6264e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894970-5a6a-408f-a5b2-80492c6a6ff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F08AA3-11ED-415F-9C21-DC1B66F0D0B2}">
  <ds:schemaRefs>
    <ds:schemaRef ds:uri="0f894970-5a6a-408f-a5b2-80492c6a6ff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9185742-4341-4AF6-AF5E-F1CD4677B3ED}">
  <ds:schemaRefs>
    <ds:schemaRef ds:uri="0f894970-5a6a-408f-a5b2-80492c6a6ff7"/>
    <ds:schemaRef ds:uri="c0aa68b9-8ef4-4fbc-ae0b-647b6264ea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3D5AD8-85C7-4C55-A8AA-46602F9E0C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242</TotalTime>
  <Words>1119</Words>
  <Application>Microsoft Office PowerPoint</Application>
  <PresentationFormat>Widescreen</PresentationFormat>
  <Paragraphs>71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Ion</vt:lpstr>
      <vt:lpstr>What you can expect at the  #DPS2020 Virtual Meeting</vt:lpstr>
      <vt:lpstr>On October 19, we will send you an invitation to join the meeting platform.  Start by logging in with the same username and password you used to register.     </vt:lpstr>
      <vt:lpstr>   Starting October 19, you will be able to view the science sessions, including oral presentations and iPosters, under Program Schedule.       </vt:lpstr>
      <vt:lpstr>Under Program Schedule, you can:</vt:lpstr>
      <vt:lpstr>Expand the session information  by selecting the right arrow. </vt:lpstr>
      <vt:lpstr>     To view oral presentations or iPosters, select  recordings under each session.</vt:lpstr>
      <vt:lpstr> Presenters will either answer questions in the  live Zoom session and Slack, or in Slack Only. </vt:lpstr>
      <vt:lpstr>Summary of how the zoom sessions will run: </vt:lpstr>
      <vt:lpstr>Asynchronous topical discussions will be conducted via Slack, a free and secure messaging service that can be used in a Web browser, in a standalone application on your computer, or via a mobile app available for iOS and Android smartphones and tablets.  #DPS2020 discussions are organized by session into Slack “channels” and will be accessible only to registered meeting participants.   Invitations to join the DPS Slack workspace were emailed to all who were registered by October 12.  Those who register after October 12 will receive the invitation email within 24 hours after registering.  If you did not receive an invitation to Slack, please contact reg-help@aas.org.   </vt:lpstr>
      <vt:lpstr>In Slack, in addition to the science sessions, there are channels for exhibitors (prefix #exb), peripheral events (prefix #event) and social events (prefix #). </vt:lpstr>
      <vt:lpstr>Want to send a direct message to an attendee? </vt:lpstr>
      <vt:lpstr>Need help once in Slack?  Visit the 0_help_slack channel.</vt:lpstr>
      <vt:lpstr>iPosters may be viewed in both the science sessions and iPoster gallery.</vt:lpstr>
      <vt:lpstr>Starting October 26, you may visit  the Exhibit Hall </vt:lpstr>
      <vt:lpstr>DPS Career Center </vt:lpstr>
      <vt:lpstr>Career Resources</vt:lpstr>
      <vt:lpstr>Social Gatherings</vt:lpstr>
      <vt:lpstr>Hangout Lounge in Gather.town will be open October 19 to 30.</vt:lpstr>
      <vt:lpstr>  Daily press conferences via Zoom will be held on Monday-Thursday,  26-29 October, to showcase some of the most exciting discoveries being presented at the meeting.    </vt:lpstr>
      <vt:lpstr>Gold Sponsors &amp; Gold Partners</vt:lpstr>
      <vt:lpstr>Silver Sponsors &amp; Silver Partners</vt:lpstr>
      <vt:lpstr>Bronze Sponsors &amp; Bronze Partners</vt:lpstr>
      <vt:lpstr>#DPS2020 Trainings Sponsored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can expect at the  #DPS2020 Virtual Meeting</dc:title>
  <dc:creator>Elizabeth Scuderi</dc:creator>
  <cp:lastModifiedBy>Elizabeth Scuderi</cp:lastModifiedBy>
  <cp:revision>35</cp:revision>
  <dcterms:created xsi:type="dcterms:W3CDTF">2020-10-14T16:36:30Z</dcterms:created>
  <dcterms:modified xsi:type="dcterms:W3CDTF">2020-10-19T14:06:54Z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0x01010021FD801ED107264F9F627743C37AFC03</vt:lpwstr>
  </property>
</Properties>
</file>