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0"/>
  </p:notesMasterIdLst>
  <p:sldIdLst>
    <p:sldId id="256" r:id="rId3"/>
    <p:sldId id="401" r:id="rId4"/>
    <p:sldId id="360" r:id="rId5"/>
    <p:sldId id="695" r:id="rId6"/>
    <p:sldId id="358" r:id="rId7"/>
    <p:sldId id="655" r:id="rId8"/>
    <p:sldId id="743" r:id="rId9"/>
    <p:sldId id="749" r:id="rId10"/>
    <p:sldId id="744" r:id="rId11"/>
    <p:sldId id="745" r:id="rId12"/>
    <p:sldId id="746" r:id="rId13"/>
    <p:sldId id="747" r:id="rId14"/>
    <p:sldId id="748" r:id="rId15"/>
    <p:sldId id="275" r:id="rId16"/>
    <p:sldId id="471" r:id="rId17"/>
    <p:sldId id="472"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620F"/>
    <a:srgbClr val="FB65F0"/>
    <a:srgbClr val="E86FF1"/>
    <a:srgbClr val="DC22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97"/>
    <p:restoredTop sz="94110" autoAdjust="0"/>
  </p:normalViewPr>
  <p:slideViewPr>
    <p:cSldViewPr snapToGrid="0" snapToObjects="1">
      <p:cViewPr varScale="1">
        <p:scale>
          <a:sx n="123" d="100"/>
          <a:sy n="123" d="100"/>
        </p:scale>
        <p:origin x="608" y="1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 name="PlaceHolder 1"/>
          <p:cNvSpPr>
            <a:spLocks noGrp="1"/>
          </p:cNvSpPr>
          <p:nvPr>
            <p:ph type="body"/>
          </p:nvPr>
        </p:nvSpPr>
        <p:spPr>
          <a:xfrm>
            <a:off x="777240" y="4777560"/>
            <a:ext cx="6217560" cy="4525920"/>
          </a:xfrm>
          <a:prstGeom prst="rect">
            <a:avLst/>
          </a:prstGeom>
        </p:spPr>
        <p:txBody>
          <a:bodyPr lIns="0" tIns="0" rIns="0" bIns="0"/>
          <a:lstStyle/>
          <a:p>
            <a:r>
              <a:rPr lang="en-US" sz="2000" b="0" strike="noStrike" spc="-1">
                <a:solidFill>
                  <a:srgbClr val="000000"/>
                </a:solidFill>
                <a:uFill>
                  <a:solidFill>
                    <a:srgbClr val="FFFFFF"/>
                  </a:solidFill>
                </a:uFill>
                <a:latin typeface="Arial"/>
              </a:rPr>
              <a:t>Click to edit the notes format</a:t>
            </a:r>
          </a:p>
        </p:txBody>
      </p:sp>
      <p:sp>
        <p:nvSpPr>
          <p:cNvPr id="81" name="PlaceHolder 2"/>
          <p:cNvSpPr>
            <a:spLocks noGrp="1"/>
          </p:cNvSpPr>
          <p:nvPr>
            <p:ph type="hdr"/>
          </p:nvPr>
        </p:nvSpPr>
        <p:spPr>
          <a:xfrm>
            <a:off x="0" y="0"/>
            <a:ext cx="3372840" cy="502560"/>
          </a:xfrm>
          <a:prstGeom prst="rect">
            <a:avLst/>
          </a:prstGeom>
        </p:spPr>
        <p:txBody>
          <a:bodyPr lIns="0" tIns="0" rIns="0" bIns="0"/>
          <a:lstStyle/>
          <a:p>
            <a:r>
              <a:rPr lang="en-US" sz="1400" b="0" strike="noStrike" spc="-1">
                <a:solidFill>
                  <a:srgbClr val="000000"/>
                </a:solidFill>
                <a:uFill>
                  <a:solidFill>
                    <a:srgbClr val="FFFFFF"/>
                  </a:solidFill>
                </a:uFill>
                <a:latin typeface="Times New Roman"/>
              </a:rPr>
              <a:t> </a:t>
            </a:r>
          </a:p>
        </p:txBody>
      </p:sp>
      <p:sp>
        <p:nvSpPr>
          <p:cNvPr id="82" name="PlaceHolder 3"/>
          <p:cNvSpPr>
            <a:spLocks noGrp="1"/>
          </p:cNvSpPr>
          <p:nvPr>
            <p:ph type="dt"/>
          </p:nvPr>
        </p:nvSpPr>
        <p:spPr>
          <a:xfrm>
            <a:off x="4399200" y="0"/>
            <a:ext cx="3372840" cy="502560"/>
          </a:xfrm>
          <a:prstGeom prst="rect">
            <a:avLst/>
          </a:prstGeom>
        </p:spPr>
        <p:txBody>
          <a:bodyPr lIns="0" tIns="0" rIns="0" bIns="0"/>
          <a:lstStyle/>
          <a:p>
            <a:pPr algn="r"/>
            <a:r>
              <a:rPr lang="en-US" sz="1400" b="0" strike="noStrike" spc="-1">
                <a:solidFill>
                  <a:srgbClr val="000000"/>
                </a:solidFill>
                <a:uFill>
                  <a:solidFill>
                    <a:srgbClr val="FFFFFF"/>
                  </a:solidFill>
                </a:uFill>
                <a:latin typeface="Times New Roman"/>
              </a:rPr>
              <a:t> </a:t>
            </a:r>
          </a:p>
        </p:txBody>
      </p:sp>
      <p:sp>
        <p:nvSpPr>
          <p:cNvPr id="83" name="PlaceHolder 4"/>
          <p:cNvSpPr>
            <a:spLocks noGrp="1"/>
          </p:cNvSpPr>
          <p:nvPr>
            <p:ph type="ftr"/>
          </p:nvPr>
        </p:nvSpPr>
        <p:spPr>
          <a:xfrm>
            <a:off x="0" y="9555480"/>
            <a:ext cx="3372840" cy="502560"/>
          </a:xfrm>
          <a:prstGeom prst="rect">
            <a:avLst/>
          </a:prstGeom>
        </p:spPr>
        <p:txBody>
          <a:bodyPr lIns="0" tIns="0" rIns="0" bIns="0" anchor="b"/>
          <a:lstStyle/>
          <a:p>
            <a:r>
              <a:rPr lang="en-US" sz="1400" b="0" strike="noStrike" spc="-1">
                <a:solidFill>
                  <a:srgbClr val="000000"/>
                </a:solidFill>
                <a:uFill>
                  <a:solidFill>
                    <a:srgbClr val="FFFFFF"/>
                  </a:solidFill>
                </a:uFill>
                <a:latin typeface="Times New Roman"/>
              </a:rPr>
              <a:t> </a:t>
            </a:r>
          </a:p>
        </p:txBody>
      </p:sp>
      <p:sp>
        <p:nvSpPr>
          <p:cNvPr id="84" name="PlaceHolder 5"/>
          <p:cNvSpPr>
            <a:spLocks noGrp="1"/>
          </p:cNvSpPr>
          <p:nvPr>
            <p:ph type="sldNum"/>
          </p:nvPr>
        </p:nvSpPr>
        <p:spPr>
          <a:xfrm>
            <a:off x="4399200" y="9555480"/>
            <a:ext cx="3372840" cy="502560"/>
          </a:xfrm>
          <a:prstGeom prst="rect">
            <a:avLst/>
          </a:prstGeom>
        </p:spPr>
        <p:txBody>
          <a:bodyPr lIns="0" tIns="0" rIns="0" bIns="0" anchor="b"/>
          <a:lstStyle/>
          <a:p>
            <a:pPr algn="r"/>
            <a:fld id="{00E2A9B4-442B-49ED-B5FB-84865CA9B021}" type="slidenum">
              <a:rPr lang="en-US" sz="1400" b="0" strike="noStrike" spc="-1">
                <a:solidFill>
                  <a:srgbClr val="000000"/>
                </a:solidFill>
                <a:uFill>
                  <a:solidFill>
                    <a:srgbClr val="FFFFFF"/>
                  </a:solidFill>
                </a:uFill>
                <a:latin typeface="Times New Roman"/>
              </a:rP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PlaceHolder 1"/>
          <p:cNvSpPr>
            <a:spLocks noGrp="1"/>
          </p:cNvSpPr>
          <p:nvPr>
            <p:ph type="body"/>
          </p:nvPr>
        </p:nvSpPr>
        <p:spPr>
          <a:xfrm>
            <a:off x="685800" y="4400640"/>
            <a:ext cx="5486040" cy="3600000"/>
          </a:xfrm>
          <a:prstGeom prst="rect">
            <a:avLst/>
          </a:prstGeom>
        </p:spPr>
        <p:txBody>
          <a:bodyPr/>
          <a:lstStyle/>
          <a:p>
            <a:endParaRPr lang="en-US" sz="2000" b="0" strike="noStrike" spc="-1" dirty="0">
              <a:solidFill>
                <a:srgbClr val="000000"/>
              </a:solidFill>
              <a:uFill>
                <a:solidFill>
                  <a:srgbClr val="FFFFFF"/>
                </a:solidFill>
              </a:uFill>
              <a:latin typeface="Arial"/>
            </a:endParaRPr>
          </a:p>
        </p:txBody>
      </p:sp>
      <p:sp>
        <p:nvSpPr>
          <p:cNvPr id="108" name="TextShape 2"/>
          <p:cNvSpPr txBox="1"/>
          <p:nvPr/>
        </p:nvSpPr>
        <p:spPr>
          <a:xfrm>
            <a:off x="3884760" y="8685360"/>
            <a:ext cx="2971440" cy="458280"/>
          </a:xfrm>
          <a:prstGeom prst="rect">
            <a:avLst/>
          </a:prstGeom>
          <a:noFill/>
          <a:ln>
            <a:noFill/>
          </a:ln>
        </p:spPr>
        <p:txBody>
          <a:bodyPr anchor="b"/>
          <a:lstStyle/>
          <a:p>
            <a:pPr algn="r">
              <a:lnSpc>
                <a:spcPct val="100000"/>
              </a:lnSpc>
            </a:pPr>
            <a:fld id="{B89E5397-EBC5-434F-99E3-BE513BD55C48}" type="slidenum">
              <a:rPr lang="en-US" sz="1200" b="0" strike="noStrike" spc="-1">
                <a:solidFill>
                  <a:srgbClr val="000000"/>
                </a:solidFill>
                <a:uFill>
                  <a:solidFill>
                    <a:srgbClr val="FFFFFF"/>
                  </a:solidFill>
                </a:uFill>
                <a:latin typeface="Calibri"/>
                <a:ea typeface="+mn-ea"/>
              </a:rPr>
              <a:t>1</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44C492-2BB3-4239-8B97-DF3D19FFC2C4}" type="slidenum">
              <a:rPr lang="en-AU" smtClean="0"/>
              <a:t>7</a:t>
            </a:fld>
            <a:endParaRPr lang="en-AU"/>
          </a:p>
        </p:txBody>
      </p:sp>
    </p:spTree>
    <p:extLst>
      <p:ext uri="{BB962C8B-B14F-4D97-AF65-F5344CB8AC3E}">
        <p14:creationId xmlns:p14="http://schemas.microsoft.com/office/powerpoint/2010/main" val="3215115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phase-folded light curve of defunct TOPEX/Poseidon satellite measured with the photon counter at Graz. </a:t>
            </a:r>
          </a:p>
        </p:txBody>
      </p:sp>
      <p:sp>
        <p:nvSpPr>
          <p:cNvPr id="4" name="Slide Number Placeholder 3"/>
          <p:cNvSpPr>
            <a:spLocks noGrp="1"/>
          </p:cNvSpPr>
          <p:nvPr>
            <p:ph type="sldNum" sz="quarter" idx="5"/>
          </p:nvPr>
        </p:nvSpPr>
        <p:spPr/>
        <p:txBody>
          <a:bodyPr/>
          <a:lstStyle/>
          <a:p>
            <a:fld id="{8744C492-2BB3-4239-8B97-DF3D19FFC2C4}" type="slidenum">
              <a:rPr lang="en-AU" smtClean="0"/>
              <a:t>9</a:t>
            </a:fld>
            <a:endParaRPr lang="en-AU"/>
          </a:p>
        </p:txBody>
      </p:sp>
    </p:spTree>
    <p:extLst>
      <p:ext uri="{BB962C8B-B14F-4D97-AF65-F5344CB8AC3E}">
        <p14:creationId xmlns:p14="http://schemas.microsoft.com/office/powerpoint/2010/main" val="3100090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Projecting single photon light curves on the satellite body –centered and –fixed coordinate system requires the attitude parameters of the satellite to be properly modeled. </a:t>
            </a:r>
          </a:p>
          <a:p>
            <a:r>
              <a:rPr lang="en-US" dirty="0"/>
              <a:t>This projection produces a heat map of solar reflection intensity </a:t>
            </a:r>
            <a:r>
              <a:rPr lang="en-US" dirty="0" err="1"/>
              <a:t>wrt</a:t>
            </a:r>
            <a:r>
              <a:rPr lang="en-US" dirty="0"/>
              <a:t> the satellite body with the pattern geometry strictly depended on the satellite shape and optical properties. </a:t>
            </a:r>
          </a:p>
          <a:p>
            <a:endParaRPr lang="en-US" dirty="0"/>
          </a:p>
        </p:txBody>
      </p:sp>
      <p:sp>
        <p:nvSpPr>
          <p:cNvPr id="4" name="Slide Number Placeholder 3"/>
          <p:cNvSpPr>
            <a:spLocks noGrp="1"/>
          </p:cNvSpPr>
          <p:nvPr>
            <p:ph type="sldNum" sz="quarter" idx="5"/>
          </p:nvPr>
        </p:nvSpPr>
        <p:spPr/>
        <p:txBody>
          <a:bodyPr/>
          <a:lstStyle/>
          <a:p>
            <a:fld id="{8744C492-2BB3-4239-8B97-DF3D19FFC2C4}" type="slidenum">
              <a:rPr lang="en-AU" smtClean="0"/>
              <a:t>12</a:t>
            </a:fld>
            <a:endParaRPr lang="en-AU"/>
          </a:p>
        </p:txBody>
      </p:sp>
    </p:spTree>
    <p:extLst>
      <p:ext uri="{BB962C8B-B14F-4D97-AF65-F5344CB8AC3E}">
        <p14:creationId xmlns:p14="http://schemas.microsoft.com/office/powerpoint/2010/main" val="132535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measured heat maps of two different passes. </a:t>
            </a:r>
          </a:p>
        </p:txBody>
      </p:sp>
      <p:sp>
        <p:nvSpPr>
          <p:cNvPr id="4" name="Slide Number Placeholder 3"/>
          <p:cNvSpPr>
            <a:spLocks noGrp="1"/>
          </p:cNvSpPr>
          <p:nvPr>
            <p:ph type="sldNum" sz="quarter" idx="5"/>
          </p:nvPr>
        </p:nvSpPr>
        <p:spPr/>
        <p:txBody>
          <a:bodyPr/>
          <a:lstStyle/>
          <a:p>
            <a:fld id="{8744C492-2BB3-4239-8B97-DF3D19FFC2C4}" type="slidenum">
              <a:rPr lang="en-AU" smtClean="0"/>
              <a:t>13</a:t>
            </a:fld>
            <a:endParaRPr lang="en-AU"/>
          </a:p>
        </p:txBody>
      </p:sp>
    </p:spTree>
    <p:extLst>
      <p:ext uri="{BB962C8B-B14F-4D97-AF65-F5344CB8AC3E}">
        <p14:creationId xmlns:p14="http://schemas.microsoft.com/office/powerpoint/2010/main" val="631718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2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2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2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2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3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31"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3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3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3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36" name="PlaceHolder 5"/>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3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38" name="PlaceHolder 7"/>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45"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4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4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5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5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55"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56" name="PlaceHolder 4"/>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4"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5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6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6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6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6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6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6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6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7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7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72"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7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7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7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77" name="PlaceHolder 5"/>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7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79" name="PlaceHolder 7"/>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945377" y="1058240"/>
            <a:ext cx="10320867" cy="688975"/>
          </a:xfrm>
          <a:prstGeom prst="rect">
            <a:avLst/>
          </a:prstGeom>
        </p:spPr>
        <p:txBody>
          <a:bodyPr>
            <a:normAutofit/>
          </a:bodyPr>
          <a:lstStyle>
            <a:lvl1pPr algn="l">
              <a:defRPr sz="3600" b="1">
                <a:solidFill>
                  <a:srgbClr val="BF5700"/>
                </a:solidFill>
                <a:latin typeface="Arial"/>
                <a:cs typeface="Arial"/>
              </a:defRPr>
            </a:lvl1pPr>
          </a:lstStyle>
          <a:p>
            <a:r>
              <a:rPr lang="en-US"/>
              <a:t>Click to edit Master title style</a:t>
            </a:r>
            <a:endParaRPr lang="en-US" dirty="0"/>
          </a:p>
        </p:txBody>
      </p:sp>
      <p:sp>
        <p:nvSpPr>
          <p:cNvPr id="8" name="Content Placeholder 2"/>
          <p:cNvSpPr>
            <a:spLocks noGrp="1"/>
          </p:cNvSpPr>
          <p:nvPr>
            <p:ph idx="1"/>
          </p:nvPr>
        </p:nvSpPr>
        <p:spPr bwMode="auto">
          <a:xfrm>
            <a:off x="945377" y="1855886"/>
            <a:ext cx="10312400" cy="45894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buClr>
                <a:schemeClr val="bg2"/>
              </a:buClr>
              <a:defRPr sz="2400" baseline="0">
                <a:solidFill>
                  <a:schemeClr val="tx1">
                    <a:lumMod val="65000"/>
                    <a:lumOff val="35000"/>
                  </a:schemeClr>
                </a:solidFill>
                <a:latin typeface="Arial"/>
                <a:cs typeface="Arial"/>
              </a:defRPr>
            </a:lvl1pPr>
            <a:lvl2pPr marL="800100" indent="-342900">
              <a:buClr>
                <a:schemeClr val="bg2"/>
              </a:buClr>
              <a:buFont typeface="Lucida Grande"/>
              <a:buChar char="-"/>
              <a:defRPr sz="2200" baseline="0">
                <a:solidFill>
                  <a:schemeClr val="tx1">
                    <a:lumMod val="65000"/>
                    <a:lumOff val="35000"/>
                  </a:schemeClr>
                </a:solidFill>
                <a:latin typeface="Arial"/>
                <a:cs typeface="Arial"/>
              </a:defRPr>
            </a:lvl2pPr>
            <a:lvl3pPr marL="1257300" indent="-342900">
              <a:buClr>
                <a:schemeClr val="bg2"/>
              </a:buClr>
              <a:buFont typeface="Arial"/>
              <a:buChar char="•"/>
              <a:defRPr sz="2000" baseline="0">
                <a:solidFill>
                  <a:schemeClr val="tx1">
                    <a:lumMod val="65000"/>
                    <a:lumOff val="35000"/>
                  </a:schemeClr>
                </a:solidFill>
                <a:latin typeface="Arial"/>
                <a:cs typeface="Aria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33931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2" name="Text Placeholder 7"/>
          <p:cNvSpPr>
            <a:spLocks noGrp="1"/>
          </p:cNvSpPr>
          <p:nvPr>
            <p:ph type="body" sz="quarter" idx="10" hasCustomPrompt="1"/>
          </p:nvPr>
        </p:nvSpPr>
        <p:spPr>
          <a:xfrm>
            <a:off x="196325" y="147841"/>
            <a:ext cx="9619855" cy="652462"/>
          </a:xfrm>
          <a:prstGeom prst="rect">
            <a:avLst/>
          </a:prstGeom>
        </p:spPr>
        <p:txBody>
          <a:bodyPr vert="horz"/>
          <a:lstStyle>
            <a:lvl1pPr marL="0" indent="0" algn="l">
              <a:buNone/>
              <a:defRPr sz="2400" b="1" baseline="0">
                <a:solidFill>
                  <a:srgbClr val="003262"/>
                </a:solidFill>
              </a:defRPr>
            </a:lvl1pPr>
          </a:lstStyle>
          <a:p>
            <a:pPr lvl="0"/>
            <a:r>
              <a:rPr lang="en-AU" dirty="0"/>
              <a:t>PowerPoint Presentation Title</a:t>
            </a:r>
            <a:endParaRPr lang="en-US" dirty="0"/>
          </a:p>
        </p:txBody>
      </p:sp>
      <p:sp>
        <p:nvSpPr>
          <p:cNvPr id="3" name="Text Placeholder 9"/>
          <p:cNvSpPr>
            <a:spLocks noGrp="1"/>
          </p:cNvSpPr>
          <p:nvPr>
            <p:ph type="body" sz="quarter" idx="11" hasCustomPrompt="1"/>
          </p:nvPr>
        </p:nvSpPr>
        <p:spPr>
          <a:xfrm>
            <a:off x="184053" y="2180673"/>
            <a:ext cx="9276288" cy="2944999"/>
          </a:xfrm>
          <a:prstGeom prst="rect">
            <a:avLst/>
          </a:prstGeom>
        </p:spPr>
        <p:txBody>
          <a:bodyPr vert="horz"/>
          <a:lstStyle>
            <a:lvl1pPr marL="0" indent="0" algn="l">
              <a:buNone/>
              <a:defRPr sz="1800" baseline="0">
                <a:solidFill>
                  <a:srgbClr val="003262"/>
                </a:solidFill>
              </a:defRPr>
            </a:lvl1pPr>
          </a:lstStyle>
          <a:p>
            <a:pPr lvl="0"/>
            <a:r>
              <a:rPr lang="en-AU" dirty="0"/>
              <a:t>Content slide</a:t>
            </a:r>
          </a:p>
          <a:p>
            <a:pPr lvl="0"/>
            <a:r>
              <a:rPr lang="en-AU" dirty="0"/>
              <a:t>Content</a:t>
            </a:r>
          </a:p>
          <a:p>
            <a:pPr lvl="0"/>
            <a:r>
              <a:rPr lang="en-AU" dirty="0"/>
              <a:t>Content</a:t>
            </a:r>
          </a:p>
          <a:p>
            <a:pPr lvl="0"/>
            <a:r>
              <a:rPr lang="en-AU" dirty="0"/>
              <a:t>Content </a:t>
            </a:r>
            <a:endParaRPr lang="en-US" dirty="0"/>
          </a:p>
        </p:txBody>
      </p:sp>
      <p:sp>
        <p:nvSpPr>
          <p:cNvPr id="5" name="TextBox 4"/>
          <p:cNvSpPr txBox="1"/>
          <p:nvPr userDrawn="1"/>
        </p:nvSpPr>
        <p:spPr>
          <a:xfrm>
            <a:off x="10760833" y="6450827"/>
            <a:ext cx="1088571" cy="276999"/>
          </a:xfrm>
          <a:prstGeom prst="rect">
            <a:avLst/>
          </a:prstGeom>
          <a:noFill/>
        </p:spPr>
        <p:txBody>
          <a:bodyPr wrap="square" rtlCol="0">
            <a:spAutoFit/>
          </a:bodyPr>
          <a:lstStyle/>
          <a:p>
            <a:pPr algn="r"/>
            <a:r>
              <a:rPr lang="en-US" sz="1200" b="0" dirty="0">
                <a:solidFill>
                  <a:srgbClr val="7F7F7F"/>
                </a:solidFill>
              </a:rPr>
              <a:t>Slide </a:t>
            </a:r>
            <a:fld id="{66200399-A0A9-C943-B8DA-4896221ECF88}" type="slidenum">
              <a:rPr lang="en-US" sz="1200" b="0" smtClean="0">
                <a:solidFill>
                  <a:srgbClr val="7F7F7F"/>
                </a:solidFill>
              </a:rPr>
              <a:pPr algn="r"/>
              <a:t>‹#›</a:t>
            </a:fld>
            <a:endParaRPr lang="en-US" sz="1200" b="0" dirty="0">
              <a:solidFill>
                <a:srgbClr val="7F7F7F"/>
              </a:solidFill>
            </a:endParaRPr>
          </a:p>
        </p:txBody>
      </p:sp>
    </p:spTree>
    <p:extLst>
      <p:ext uri="{BB962C8B-B14F-4D97-AF65-F5344CB8AC3E}">
        <p14:creationId xmlns:p14="http://schemas.microsoft.com/office/powerpoint/2010/main" val="166725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1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14"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15" name="PlaceHolder 4"/>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1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1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1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FFFFFF"/>
              </a:solidFill>
              <a:uFill>
                <a:solidFill>
                  <a:srgbClr val="FFFFFF"/>
                </a:solidFill>
              </a:uFill>
              <a:latin typeface="Arial"/>
            </a:endParaRPr>
          </a:p>
        </p:txBody>
      </p:sp>
      <p:sp>
        <p:nvSpPr>
          <p:cNvPr id="2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2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
        <p:nvSpPr>
          <p:cNvPr id="2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FFFFFF"/>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F5700"/>
        </a:solidFill>
        <a:effectLst/>
      </p:bgPr>
    </p:bg>
    <p:spTree>
      <p:nvGrpSpPr>
        <p:cNvPr id="1" name=""/>
        <p:cNvGrpSpPr/>
        <p:nvPr/>
      </p:nvGrpSpPr>
      <p:grpSpPr>
        <a:xfrm>
          <a:off x="0" y="0"/>
          <a:ext cx="0" cy="0"/>
          <a:chOff x="0" y="0"/>
          <a:chExt cx="0" cy="0"/>
        </a:xfrm>
      </p:grpSpPr>
      <p:pic>
        <p:nvPicPr>
          <p:cNvPr id="3" name="Picture 2"/>
          <p:cNvPicPr/>
          <p:nvPr/>
        </p:nvPicPr>
        <p:blipFill>
          <a:blip r:embed="rId14"/>
          <a:stretch/>
        </p:blipFill>
        <p:spPr>
          <a:xfrm>
            <a:off x="542160" y="408240"/>
            <a:ext cx="2693160" cy="700920"/>
          </a:xfrm>
          <a:prstGeom prst="rect">
            <a:avLst/>
          </a:prstGeom>
          <a:ln>
            <a:noFill/>
          </a:ln>
        </p:spPr>
      </p:pic>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r>
              <a:rPr lang="en-US" sz="1800" b="0" strike="noStrike" spc="-1">
                <a:solidFill>
                  <a:srgbClr val="FFFFFF"/>
                </a:solidFill>
                <a:uFill>
                  <a:solidFill>
                    <a:srgbClr val="FFFFFF"/>
                  </a:solidFill>
                </a:uFill>
                <a:latin typeface="Arial"/>
              </a:rPr>
              <a:t>Click to edit the title text format</a:t>
            </a:r>
          </a:p>
        </p:txBody>
      </p:sp>
      <p:sp>
        <p:nvSpPr>
          <p:cNvPr id="2"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FFFFFF"/>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FFFFFF"/>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FFFFFF"/>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FFFFFF"/>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FFFFFF"/>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FFFFFF"/>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FFFFFF"/>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CustomShape 1"/>
          <p:cNvSpPr/>
          <p:nvPr/>
        </p:nvSpPr>
        <p:spPr>
          <a:xfrm>
            <a:off x="0" y="5747760"/>
            <a:ext cx="11896920" cy="1109880"/>
          </a:xfrm>
          <a:prstGeom prst="rect">
            <a:avLst/>
          </a:prstGeom>
          <a:solidFill>
            <a:srgbClr val="BF5700"/>
          </a:solidFill>
          <a:ln>
            <a:noFill/>
          </a:ln>
        </p:spPr>
        <p:style>
          <a:lnRef idx="2">
            <a:schemeClr val="accent1">
              <a:shade val="50000"/>
            </a:schemeClr>
          </a:lnRef>
          <a:fillRef idx="1">
            <a:schemeClr val="accent1"/>
          </a:fillRef>
          <a:effectRef idx="0">
            <a:schemeClr val="accent1"/>
          </a:effectRef>
          <a:fontRef idx="minor"/>
        </p:style>
      </p:sp>
      <p:sp>
        <p:nvSpPr>
          <p:cNvPr id="40" name="CustomShape 2"/>
          <p:cNvSpPr/>
          <p:nvPr/>
        </p:nvSpPr>
        <p:spPr>
          <a:xfrm>
            <a:off x="11897280" y="5747760"/>
            <a:ext cx="294480" cy="1109880"/>
          </a:xfrm>
          <a:prstGeom prst="rect">
            <a:avLst/>
          </a:prstGeom>
          <a:solidFill>
            <a:srgbClr val="F8971F"/>
          </a:solidFill>
          <a:ln>
            <a:noFill/>
          </a:ln>
        </p:spPr>
        <p:style>
          <a:lnRef idx="2">
            <a:schemeClr val="accent1">
              <a:shade val="50000"/>
            </a:schemeClr>
          </a:lnRef>
          <a:fillRef idx="1">
            <a:schemeClr val="accent1"/>
          </a:fillRef>
          <a:effectRef idx="0">
            <a:schemeClr val="accent1"/>
          </a:effectRef>
          <a:fontRef idx="minor"/>
        </p:style>
      </p:sp>
      <p:pic>
        <p:nvPicPr>
          <p:cNvPr id="41" name="Picture 6"/>
          <p:cNvPicPr/>
          <p:nvPr/>
        </p:nvPicPr>
        <p:blipFill>
          <a:blip r:embed="rId16"/>
          <a:stretch/>
        </p:blipFill>
        <p:spPr>
          <a:xfrm>
            <a:off x="311040" y="5985360"/>
            <a:ext cx="2633040" cy="685080"/>
          </a:xfrm>
          <a:prstGeom prst="rect">
            <a:avLst/>
          </a:prstGeom>
          <a:ln>
            <a:noFill/>
          </a:ln>
        </p:spPr>
      </p:pic>
      <p:sp>
        <p:nvSpPr>
          <p:cNvPr id="42" name="PlaceHolder 3"/>
          <p:cNvSpPr>
            <a:spLocks noGrp="1"/>
          </p:cNvSpPr>
          <p:nvPr>
            <p:ph type="title"/>
          </p:nvPr>
        </p:nvSpPr>
        <p:spPr>
          <a:xfrm>
            <a:off x="609480" y="273600"/>
            <a:ext cx="10972440" cy="1144800"/>
          </a:xfrm>
          <a:prstGeom prst="rect">
            <a:avLst/>
          </a:prstGeom>
        </p:spPr>
        <p:txBody>
          <a:bodyPr lIns="0" tIns="0" rIns="0" bIns="0" anchor="ctr"/>
          <a:lstStyle/>
          <a:p>
            <a:r>
              <a:rPr lang="en-US" sz="1800" b="0" strike="noStrike" spc="-1">
                <a:solidFill>
                  <a:srgbClr val="1E262E"/>
                </a:solidFill>
                <a:uFill>
                  <a:solidFill>
                    <a:srgbClr val="FFFFFF"/>
                  </a:solidFill>
                </a:uFill>
                <a:latin typeface="Arial"/>
              </a:rPr>
              <a:t>Click to edit the title text format</a:t>
            </a:r>
          </a:p>
        </p:txBody>
      </p:sp>
      <p:sp>
        <p:nvSpPr>
          <p:cNvPr id="43"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1E262E"/>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1E262E"/>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1E262E"/>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1E262E"/>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1E262E"/>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1E262E"/>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1E262E"/>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10.png"/><Relationship Id="rId9" Type="http://schemas.openxmlformats.org/officeDocument/2006/relationships/image" Target="../media/image530.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png"/><Relationship Id="rId7"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 Id="rId6" Type="http://schemas.openxmlformats.org/officeDocument/2006/relationships/image" Target="../media/image26.gif"/><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Line 2"/>
          <p:cNvSpPr/>
          <p:nvPr/>
        </p:nvSpPr>
        <p:spPr>
          <a:xfrm>
            <a:off x="711720" y="3848400"/>
            <a:ext cx="3171600" cy="360"/>
          </a:xfrm>
          <a:prstGeom prst="line">
            <a:avLst/>
          </a:prstGeom>
          <a:ln w="19080">
            <a:solidFill>
              <a:schemeClr val="tx1"/>
            </a:solidFill>
          </a:ln>
        </p:spPr>
        <p:style>
          <a:lnRef idx="1">
            <a:schemeClr val="accent1"/>
          </a:lnRef>
          <a:fillRef idx="0">
            <a:schemeClr val="accent1"/>
          </a:fillRef>
          <a:effectRef idx="0">
            <a:schemeClr val="accent1"/>
          </a:effectRef>
          <a:fontRef idx="minor"/>
        </p:style>
      </p:sp>
      <p:sp>
        <p:nvSpPr>
          <p:cNvPr id="87" name="CustomShape 3"/>
          <p:cNvSpPr/>
          <p:nvPr/>
        </p:nvSpPr>
        <p:spPr>
          <a:xfrm>
            <a:off x="618840" y="3924993"/>
            <a:ext cx="67003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dirty="0">
                <a:solidFill>
                  <a:srgbClr val="FFFFFF"/>
                </a:solidFill>
                <a:uFill>
                  <a:solidFill>
                    <a:srgbClr val="FFFFFF"/>
                  </a:solidFill>
                </a:uFill>
                <a:latin typeface="Arial"/>
              </a:rPr>
              <a:t>A Resident Space Object Characterization Capability</a:t>
            </a:r>
            <a:endParaRPr lang="en-US" sz="1800" b="0" strike="noStrike" spc="-1" dirty="0">
              <a:solidFill>
                <a:srgbClr val="000000"/>
              </a:solidFill>
              <a:uFill>
                <a:solidFill>
                  <a:srgbClr val="FFFFFF"/>
                </a:solidFill>
              </a:uFill>
              <a:latin typeface="Arial"/>
            </a:endParaRPr>
          </a:p>
        </p:txBody>
      </p:sp>
      <p:sp>
        <p:nvSpPr>
          <p:cNvPr id="7" name="CustomShape 3">
            <a:extLst>
              <a:ext uri="{FF2B5EF4-FFF2-40B4-BE49-F238E27FC236}">
                <a16:creationId xmlns:a16="http://schemas.microsoft.com/office/drawing/2014/main" id="{81074DA5-AD21-8A47-9B37-4D6D37A16505}"/>
              </a:ext>
            </a:extLst>
          </p:cNvPr>
          <p:cNvSpPr/>
          <p:nvPr/>
        </p:nvSpPr>
        <p:spPr>
          <a:xfrm>
            <a:off x="711719" y="1746607"/>
            <a:ext cx="9839841" cy="19175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400" b="0" strike="noStrike" spc="-1" dirty="0">
                <a:solidFill>
                  <a:srgbClr val="FFFFFF"/>
                </a:solidFill>
                <a:uFill>
                  <a:solidFill>
                    <a:srgbClr val="FFFFFF"/>
                  </a:solidFill>
                </a:uFill>
                <a:latin typeface="Arial"/>
              </a:rPr>
              <a:t>Simulating the Brightness of Satellites with Bidirectional Reflectance Distribution Functions (BRDFs)</a:t>
            </a:r>
          </a:p>
        </p:txBody>
      </p:sp>
      <p:sp>
        <p:nvSpPr>
          <p:cNvPr id="6" name="CustomShape 4">
            <a:extLst>
              <a:ext uri="{FF2B5EF4-FFF2-40B4-BE49-F238E27FC236}">
                <a16:creationId xmlns:a16="http://schemas.microsoft.com/office/drawing/2014/main" id="{512925AF-F947-2E44-AEEB-0239C49A72F8}"/>
              </a:ext>
            </a:extLst>
          </p:cNvPr>
          <p:cNvSpPr/>
          <p:nvPr/>
        </p:nvSpPr>
        <p:spPr>
          <a:xfrm>
            <a:off x="1174500" y="5061942"/>
            <a:ext cx="5417640" cy="7218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100" b="1" strike="noStrike" spc="-1" dirty="0">
                <a:solidFill>
                  <a:srgbClr val="FFFFFF"/>
                </a:solidFill>
                <a:uFill>
                  <a:solidFill>
                    <a:srgbClr val="FFFFFF"/>
                  </a:solidFill>
                </a:uFill>
                <a:latin typeface="Arial Black"/>
              </a:rPr>
              <a:t>Moriba </a:t>
            </a:r>
            <a:r>
              <a:rPr lang="en-US" sz="1100" b="1" strike="noStrike" spc="-1" dirty="0" err="1">
                <a:solidFill>
                  <a:srgbClr val="FFFFFF"/>
                </a:solidFill>
                <a:uFill>
                  <a:solidFill>
                    <a:srgbClr val="FFFFFF"/>
                  </a:solidFill>
                </a:uFill>
                <a:latin typeface="Arial Black"/>
              </a:rPr>
              <a:t>Kemessia</a:t>
            </a:r>
            <a:r>
              <a:rPr lang="en-US" sz="1100" b="1" strike="noStrike" spc="-1" dirty="0">
                <a:solidFill>
                  <a:srgbClr val="FFFFFF"/>
                </a:solidFill>
                <a:uFill>
                  <a:solidFill>
                    <a:srgbClr val="FFFFFF"/>
                  </a:solidFill>
                </a:uFill>
                <a:latin typeface="Arial Black"/>
              </a:rPr>
              <a:t> Jah, Ph.D.</a:t>
            </a:r>
            <a:endParaRPr lang="en-US" sz="1100" b="0" strike="noStrike" spc="-1" dirty="0">
              <a:solidFill>
                <a:srgbClr val="000000"/>
              </a:solidFill>
              <a:uFill>
                <a:solidFill>
                  <a:srgbClr val="FFFFFF"/>
                </a:solidFill>
              </a:uFill>
              <a:latin typeface="Arial"/>
            </a:endParaRPr>
          </a:p>
          <a:p>
            <a:pPr>
              <a:lnSpc>
                <a:spcPct val="100000"/>
              </a:lnSpc>
            </a:pPr>
            <a:r>
              <a:rPr lang="en-US" sz="1100" b="0" strike="noStrike" spc="-1" dirty="0">
                <a:solidFill>
                  <a:srgbClr val="FFFFFF"/>
                </a:solidFill>
                <a:uFill>
                  <a:solidFill>
                    <a:srgbClr val="FFFFFF"/>
                  </a:solidFill>
                </a:uFill>
                <a:latin typeface="Arial"/>
              </a:rPr>
              <a:t>Associate Professor</a:t>
            </a:r>
          </a:p>
          <a:p>
            <a:pPr>
              <a:lnSpc>
                <a:spcPct val="100000"/>
              </a:lnSpc>
            </a:pPr>
            <a:r>
              <a:rPr lang="en-US" sz="1100" b="0" strike="noStrike" spc="-1" dirty="0">
                <a:solidFill>
                  <a:srgbClr val="FFFFFF"/>
                </a:solidFill>
                <a:uFill>
                  <a:solidFill>
                    <a:srgbClr val="FFFFFF"/>
                  </a:solidFill>
                </a:uFill>
                <a:latin typeface="Arial"/>
              </a:rPr>
              <a:t>Aerospace Engineering and Engineering Mechanics Department</a:t>
            </a:r>
          </a:p>
          <a:p>
            <a:pPr>
              <a:lnSpc>
                <a:spcPct val="100000"/>
              </a:lnSpc>
            </a:pPr>
            <a:r>
              <a:rPr lang="en-US" sz="1100" spc="-1" dirty="0">
                <a:solidFill>
                  <a:srgbClr val="FFFFFF"/>
                </a:solidFill>
                <a:uFill>
                  <a:solidFill>
                    <a:srgbClr val="FFFFFF"/>
                  </a:solidFill>
                </a:uFill>
                <a:latin typeface="Arial"/>
              </a:rPr>
              <a:t>Director</a:t>
            </a:r>
          </a:p>
          <a:p>
            <a:pPr>
              <a:lnSpc>
                <a:spcPct val="100000"/>
              </a:lnSpc>
            </a:pPr>
            <a:r>
              <a:rPr lang="en-US" sz="1100" b="0" strike="noStrike" spc="-1" dirty="0">
                <a:solidFill>
                  <a:srgbClr val="FFFFFF"/>
                </a:solidFill>
                <a:uFill>
                  <a:solidFill>
                    <a:srgbClr val="FFFFFF"/>
                  </a:solidFill>
                </a:uFill>
                <a:latin typeface="Arial"/>
              </a:rPr>
              <a:t>Computation</a:t>
            </a:r>
            <a:r>
              <a:rPr lang="en-US" sz="1100" spc="-1" dirty="0">
                <a:solidFill>
                  <a:srgbClr val="FFFFFF"/>
                </a:solidFill>
                <a:uFill>
                  <a:solidFill>
                    <a:srgbClr val="FFFFFF"/>
                  </a:solidFill>
                </a:uFill>
                <a:latin typeface="Arial"/>
              </a:rPr>
              <a:t>al Astronautical Sciences and Technologies</a:t>
            </a:r>
            <a:endParaRPr lang="en-US" sz="1100" b="0" strike="noStrike" spc="-1" dirty="0">
              <a:solidFill>
                <a:srgbClr val="FFFFFF"/>
              </a:solidFill>
              <a:uFill>
                <a:solidFill>
                  <a:srgbClr val="FFFFFF"/>
                </a:solidFill>
              </a:uFill>
              <a:latin typeface="Arial"/>
            </a:endParaRPr>
          </a:p>
          <a:p>
            <a:r>
              <a:rPr lang="en-US" sz="1100" spc="-1" dirty="0">
                <a:solidFill>
                  <a:srgbClr val="FFFFFF"/>
                </a:solidFill>
                <a:uFill>
                  <a:solidFill>
                    <a:srgbClr val="FFFFFF"/>
                  </a:solidFill>
                </a:uFill>
              </a:rPr>
              <a:t>Oden Institute for Computational Engineering and Sciences</a:t>
            </a:r>
            <a:endParaRPr lang="en-US" sz="1100" b="0" strike="noStrike" spc="-1" dirty="0">
              <a:solidFill>
                <a:srgbClr val="FFFFFF"/>
              </a:solidFill>
              <a:uFill>
                <a:solidFill>
                  <a:srgbClr val="FFFFFF"/>
                </a:solidFill>
              </a:uFill>
              <a:latin typeface="Arial"/>
            </a:endParaRPr>
          </a:p>
          <a:p>
            <a:pPr>
              <a:lnSpc>
                <a:spcPct val="100000"/>
              </a:lnSpc>
            </a:pPr>
            <a:r>
              <a:rPr lang="en-US" sz="1100" b="0" strike="noStrike" spc="-1" dirty="0">
                <a:solidFill>
                  <a:srgbClr val="FFFFFF"/>
                </a:solidFill>
                <a:uFill>
                  <a:solidFill>
                    <a:srgbClr val="FFFFFF"/>
                  </a:solidFill>
                </a:uFill>
                <a:latin typeface="Arial"/>
              </a:rPr>
              <a:t>The University of Texas at Austin</a:t>
            </a:r>
            <a:endParaRPr lang="en-US" sz="1100" b="0" strike="noStrike" spc="-1" dirty="0">
              <a:solidFill>
                <a:srgbClr val="000000"/>
              </a:solidFill>
              <a:uFill>
                <a:solidFill>
                  <a:srgbClr val="FFFFFF"/>
                </a:solidFill>
              </a:uFill>
              <a:latin typeface="Arial"/>
            </a:endParaRPr>
          </a:p>
        </p:txBody>
      </p:sp>
      <p:sp>
        <p:nvSpPr>
          <p:cNvPr id="8" name="CustomShape 4">
            <a:extLst>
              <a:ext uri="{FF2B5EF4-FFF2-40B4-BE49-F238E27FC236}">
                <a16:creationId xmlns:a16="http://schemas.microsoft.com/office/drawing/2014/main" id="{A251AF6A-6C5F-CF41-9FE6-7C3CDC5095AE}"/>
              </a:ext>
            </a:extLst>
          </p:cNvPr>
          <p:cNvSpPr/>
          <p:nvPr/>
        </p:nvSpPr>
        <p:spPr>
          <a:xfrm>
            <a:off x="6774360" y="5061943"/>
            <a:ext cx="5417640" cy="7218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100" b="1" strike="noStrike" spc="-1" dirty="0">
                <a:solidFill>
                  <a:srgbClr val="FFFFFF"/>
                </a:solidFill>
                <a:uFill>
                  <a:solidFill>
                    <a:srgbClr val="FFFFFF"/>
                  </a:solidFill>
                </a:uFill>
                <a:latin typeface="Arial Black"/>
              </a:rPr>
              <a:t>Daniel Kucharski, Ph.D.</a:t>
            </a:r>
            <a:endParaRPr lang="en-US" sz="1100" b="0" strike="noStrike" spc="-1" dirty="0">
              <a:solidFill>
                <a:srgbClr val="000000"/>
              </a:solidFill>
              <a:uFill>
                <a:solidFill>
                  <a:srgbClr val="FFFFFF"/>
                </a:solidFill>
              </a:uFill>
              <a:latin typeface="Arial"/>
            </a:endParaRPr>
          </a:p>
          <a:p>
            <a:pPr>
              <a:lnSpc>
                <a:spcPct val="100000"/>
              </a:lnSpc>
            </a:pPr>
            <a:r>
              <a:rPr lang="en-US" sz="1100" b="0" strike="noStrike" spc="-1" dirty="0">
                <a:solidFill>
                  <a:srgbClr val="FFFFFF"/>
                </a:solidFill>
                <a:uFill>
                  <a:solidFill>
                    <a:srgbClr val="FFFFFF"/>
                  </a:solidFill>
                </a:uFill>
                <a:latin typeface="Arial"/>
              </a:rPr>
              <a:t>Research Associate</a:t>
            </a:r>
          </a:p>
          <a:p>
            <a:r>
              <a:rPr lang="en-US" sz="1100" spc="-1" dirty="0">
                <a:solidFill>
                  <a:srgbClr val="FFFFFF"/>
                </a:solidFill>
                <a:uFill>
                  <a:solidFill>
                    <a:srgbClr val="FFFFFF"/>
                  </a:solidFill>
                </a:uFill>
              </a:rPr>
              <a:t>Computational Astronautical Sciences and Technologies</a:t>
            </a:r>
            <a:endParaRPr lang="en-US" sz="1100" b="0" strike="noStrike" spc="-1" dirty="0">
              <a:solidFill>
                <a:srgbClr val="FFFFFF"/>
              </a:solidFill>
              <a:uFill>
                <a:solidFill>
                  <a:srgbClr val="FFFFFF"/>
                </a:solidFill>
              </a:uFill>
              <a:latin typeface="Arial"/>
            </a:endParaRPr>
          </a:p>
          <a:p>
            <a:pPr>
              <a:lnSpc>
                <a:spcPct val="100000"/>
              </a:lnSpc>
            </a:pPr>
            <a:r>
              <a:rPr lang="en-US" sz="1100" b="0" strike="noStrike" spc="-1" dirty="0">
                <a:solidFill>
                  <a:srgbClr val="FFFFFF"/>
                </a:solidFill>
                <a:uFill>
                  <a:solidFill>
                    <a:srgbClr val="FFFFFF"/>
                  </a:solidFill>
                </a:uFill>
                <a:latin typeface="Arial"/>
              </a:rPr>
              <a:t>Oden Institute for Computational Engineering and Sciences</a:t>
            </a:r>
          </a:p>
          <a:p>
            <a:pPr>
              <a:lnSpc>
                <a:spcPct val="100000"/>
              </a:lnSpc>
            </a:pPr>
            <a:r>
              <a:rPr lang="en-US" sz="1100" b="0" strike="noStrike" spc="-1" dirty="0">
                <a:solidFill>
                  <a:srgbClr val="FFFFFF"/>
                </a:solidFill>
                <a:uFill>
                  <a:solidFill>
                    <a:srgbClr val="FFFFFF"/>
                  </a:solidFill>
                </a:uFill>
                <a:latin typeface="Arial"/>
              </a:rPr>
              <a:t>The University of Texas at Austin</a:t>
            </a:r>
            <a:endParaRPr lang="en-US" sz="1100" b="0" strike="noStrike" spc="-1" dirty="0">
              <a:solidFill>
                <a:srgbClr val="000000"/>
              </a:solidFill>
              <a:uFill>
                <a:solidFill>
                  <a:srgbClr val="FFFFFF"/>
                </a:solidFill>
              </a:u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19103" y="534688"/>
            <a:ext cx="11987172" cy="369332"/>
          </a:xfrm>
          <a:prstGeom prst="rect">
            <a:avLst/>
          </a:prstGeom>
          <a:noFill/>
        </p:spPr>
        <p:txBody>
          <a:bodyPr wrap="square" rtlCol="0">
            <a:spAutoFit/>
          </a:bodyPr>
          <a:lstStyle/>
          <a:p>
            <a:pPr algn="ctr"/>
            <a:r>
              <a:rPr lang="en-US" dirty="0"/>
              <a:t>Specular and diffuse reflections form geometrical patterns</a:t>
            </a:r>
          </a:p>
        </p:txBody>
      </p:sp>
      <p:pic>
        <p:nvPicPr>
          <p:cNvPr id="21" name="Picture 2" descr="C:\Projects\Australia\SERC\20161007_PotsdamILRS\presentation\SERC logo fullcoloursanstextRGB300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103" y="165188"/>
            <a:ext cx="947697" cy="2909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Projects\Australia\SERC\20161007_PotsdamILRS\presentation\IWF.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275" y="89107"/>
            <a:ext cx="972312" cy="4631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TimeLine\20180313_Ajisai_meeting_Tokyo\ut_logo.bmp"/>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6075" y="179784"/>
            <a:ext cx="1066800" cy="329866"/>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p:cNvSpPr/>
          <p:nvPr/>
        </p:nvSpPr>
        <p:spPr>
          <a:xfrm>
            <a:off x="1233836" y="5503190"/>
            <a:ext cx="6233566" cy="276999"/>
          </a:xfrm>
          <a:prstGeom prst="rect">
            <a:avLst/>
          </a:prstGeom>
        </p:spPr>
        <p:txBody>
          <a:bodyPr wrap="none">
            <a:spAutoFit/>
          </a:bodyPr>
          <a:lstStyle/>
          <a:p>
            <a:r>
              <a:rPr lang="en-AU" sz="1200" dirty="0"/>
              <a:t>BRDF: bidirectional reflectance distribution function; Lambertian model is the most common one.</a:t>
            </a:r>
          </a:p>
        </p:txBody>
      </p:sp>
      <p:pic>
        <p:nvPicPr>
          <p:cNvPr id="57" name="Picture 3" descr="C:\TimeLine\20171002_ILRS_Riga\Presentation_SDSG\Lambert2.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6597" y="1841756"/>
            <a:ext cx="2732640" cy="2045612"/>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2969903" y="4109798"/>
            <a:ext cx="2566027" cy="307777"/>
          </a:xfrm>
          <a:prstGeom prst="rect">
            <a:avLst/>
          </a:prstGeom>
        </p:spPr>
        <p:txBody>
          <a:bodyPr wrap="square">
            <a:spAutoFit/>
          </a:bodyPr>
          <a:lstStyle/>
          <a:p>
            <a:pPr algn="ctr"/>
            <a:r>
              <a:rPr lang="en-AU" sz="1400" dirty="0">
                <a:solidFill>
                  <a:schemeClr val="tx1">
                    <a:lumMod val="50000"/>
                    <a:lumOff val="50000"/>
                  </a:schemeClr>
                </a:solidFill>
              </a:rPr>
              <a:t>BRDF Lambertian model</a:t>
            </a:r>
          </a:p>
        </p:txBody>
      </p:sp>
      <p:sp>
        <p:nvSpPr>
          <p:cNvPr id="19" name="TextBox 18"/>
          <p:cNvSpPr txBox="1"/>
          <p:nvPr/>
        </p:nvSpPr>
        <p:spPr>
          <a:xfrm>
            <a:off x="119103" y="4149034"/>
            <a:ext cx="2475724" cy="1569660"/>
          </a:xfrm>
          <a:prstGeom prst="rect">
            <a:avLst/>
          </a:prstGeom>
          <a:noFill/>
        </p:spPr>
        <p:txBody>
          <a:bodyPr wrap="square" rtlCol="0">
            <a:spAutoFit/>
          </a:bodyPr>
          <a:lstStyle/>
          <a:p>
            <a:r>
              <a:rPr lang="en-AU" sz="1600" dirty="0">
                <a:solidFill>
                  <a:srgbClr val="FF9933"/>
                </a:solidFill>
                <a:cs typeface="Times New Roman" pitchFamily="18" charset="0"/>
              </a:rPr>
              <a:t>S: sun</a:t>
            </a:r>
          </a:p>
          <a:p>
            <a:r>
              <a:rPr lang="en-AU" sz="1600" dirty="0">
                <a:solidFill>
                  <a:srgbClr val="00B050"/>
                </a:solidFill>
                <a:cs typeface="Times New Roman" pitchFamily="18" charset="0"/>
              </a:rPr>
              <a:t>T: telescope</a:t>
            </a:r>
          </a:p>
          <a:p>
            <a:r>
              <a:rPr lang="en-AU" sz="1600" dirty="0">
                <a:solidFill>
                  <a:srgbClr val="FF0000"/>
                </a:solidFill>
                <a:cs typeface="Times New Roman" pitchFamily="18" charset="0"/>
              </a:rPr>
              <a:t>P: phase vector </a:t>
            </a:r>
            <a:r>
              <a:rPr lang="en-AU" sz="1600" dirty="0">
                <a:cs typeface="Times New Roman" pitchFamily="18" charset="0"/>
              </a:rPr>
              <a:t>=</a:t>
            </a:r>
            <a:r>
              <a:rPr lang="en-AU" sz="1600" dirty="0">
                <a:solidFill>
                  <a:srgbClr val="FF0000"/>
                </a:solidFill>
                <a:cs typeface="Times New Roman" pitchFamily="18" charset="0"/>
              </a:rPr>
              <a:t> </a:t>
            </a:r>
            <a:r>
              <a:rPr lang="en-AU" sz="1600" dirty="0">
                <a:solidFill>
                  <a:srgbClr val="FF9933"/>
                </a:solidFill>
                <a:cs typeface="Times New Roman" pitchFamily="18" charset="0"/>
              </a:rPr>
              <a:t>S</a:t>
            </a:r>
            <a:r>
              <a:rPr lang="en-AU" sz="1600" dirty="0">
                <a:solidFill>
                  <a:srgbClr val="FF0000"/>
                </a:solidFill>
                <a:cs typeface="Times New Roman" pitchFamily="18" charset="0"/>
              </a:rPr>
              <a:t> </a:t>
            </a:r>
            <a:r>
              <a:rPr lang="en-AU" sz="1600" dirty="0">
                <a:cs typeface="Times New Roman" pitchFamily="18" charset="0"/>
              </a:rPr>
              <a:t>+</a:t>
            </a:r>
            <a:r>
              <a:rPr lang="en-AU" sz="1600" dirty="0">
                <a:solidFill>
                  <a:srgbClr val="FF0000"/>
                </a:solidFill>
                <a:cs typeface="Times New Roman" pitchFamily="18" charset="0"/>
              </a:rPr>
              <a:t> </a:t>
            </a:r>
            <a:r>
              <a:rPr lang="en-AU" sz="1600" dirty="0">
                <a:solidFill>
                  <a:srgbClr val="00B050"/>
                </a:solidFill>
                <a:cs typeface="Times New Roman" pitchFamily="18" charset="0"/>
              </a:rPr>
              <a:t>T</a:t>
            </a:r>
          </a:p>
          <a:p>
            <a:r>
              <a:rPr lang="en-AU" sz="1600" dirty="0">
                <a:cs typeface="Times New Roman" pitchFamily="18" charset="0"/>
              </a:rPr>
              <a:t>p: phase angle</a:t>
            </a:r>
          </a:p>
          <a:p>
            <a:r>
              <a:rPr lang="en-AU" sz="1600" dirty="0">
                <a:cs typeface="Times New Roman" pitchFamily="18" charset="0"/>
              </a:rPr>
              <a:t>i: inclination angle (&lt;</a:t>
            </a:r>
            <a:r>
              <a:rPr lang="en-US" sz="1600" dirty="0">
                <a:cs typeface="Times New Roman" pitchFamily="18" charset="0"/>
              </a:rPr>
              <a:t>0.25°</a:t>
            </a:r>
            <a:r>
              <a:rPr lang="en-AU" sz="1600" dirty="0">
                <a:cs typeface="Times New Roman" pitchFamily="18" charset="0"/>
              </a:rPr>
              <a:t>)</a:t>
            </a:r>
            <a:r>
              <a:rPr lang="en-US" sz="1600" dirty="0">
                <a:cs typeface="Times New Roman" pitchFamily="18" charset="0"/>
              </a:rPr>
              <a:t> </a:t>
            </a:r>
          </a:p>
          <a:p>
            <a:endParaRPr lang="en-US" sz="1600" dirty="0">
              <a:cs typeface="Times New Roman" pitchFamily="18" charset="0"/>
            </a:endParaRPr>
          </a:p>
        </p:txBody>
      </p:sp>
      <p:pic>
        <p:nvPicPr>
          <p:cNvPr id="20" name="Picture 10" descr="C:\TimeLine\20171002_ILRS_Riga\Presentation_Aji\pics\mirror_vectors.bmp"/>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838" y="1262080"/>
            <a:ext cx="2485989" cy="288695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a:grpSpLocks noChangeAspect="1"/>
          </p:cNvGrpSpPr>
          <p:nvPr/>
        </p:nvGrpSpPr>
        <p:grpSpPr>
          <a:xfrm>
            <a:off x="5701961" y="567368"/>
            <a:ext cx="6224953" cy="5223219"/>
            <a:chOff x="5166" y="1821536"/>
            <a:chExt cx="5946111" cy="5067181"/>
          </a:xfrm>
        </p:grpSpPr>
        <p:pic>
          <p:nvPicPr>
            <p:cNvPr id="24" name="Picture 2" descr="C:\TimeLine\20171002_ILRS_Riga\Presentation_SDSG\2016-top07418_Z1.bmp"/>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4804"/>
            <a:stretch/>
          </p:blipFill>
          <p:spPr bwMode="auto">
            <a:xfrm>
              <a:off x="5166" y="1821536"/>
              <a:ext cx="5662684" cy="506718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rot="20100000">
              <a:off x="209873" y="3456683"/>
              <a:ext cx="2415770" cy="344425"/>
            </a:xfrm>
            <a:prstGeom prst="rect">
              <a:avLst/>
            </a:prstGeom>
            <a:noFill/>
          </p:spPr>
          <p:txBody>
            <a:bodyPr wrap="square" rtlCol="0">
              <a:spAutoFit/>
            </a:bodyPr>
            <a:lstStyle/>
            <a:p>
              <a:r>
                <a:rPr lang="en-AU" sz="1600" dirty="0"/>
                <a:t>Time of pass (11 minutes)</a:t>
              </a:r>
            </a:p>
          </p:txBody>
        </p:sp>
        <p:sp>
          <p:nvSpPr>
            <p:cNvPr id="29" name="TextBox 28"/>
            <p:cNvSpPr txBox="1"/>
            <p:nvPr/>
          </p:nvSpPr>
          <p:spPr>
            <a:xfrm rot="1140000">
              <a:off x="3963368" y="3067236"/>
              <a:ext cx="1987909" cy="469671"/>
            </a:xfrm>
            <a:prstGeom prst="rect">
              <a:avLst/>
            </a:prstGeom>
            <a:noFill/>
          </p:spPr>
          <p:txBody>
            <a:bodyPr wrap="square" rtlCol="0">
              <a:spAutoFit/>
            </a:bodyPr>
            <a:lstStyle/>
            <a:p>
              <a:pPr>
                <a:lnSpc>
                  <a:spcPct val="150000"/>
                </a:lnSpc>
              </a:pPr>
              <a:r>
                <a:rPr lang="en-AU" sz="1600" dirty="0"/>
                <a:t>Spin angle (0°..360°)</a:t>
              </a:r>
            </a:p>
          </p:txBody>
        </p:sp>
        <p:sp>
          <p:nvSpPr>
            <p:cNvPr id="30" name="TextBox 29"/>
            <p:cNvSpPr txBox="1"/>
            <p:nvPr/>
          </p:nvSpPr>
          <p:spPr>
            <a:xfrm rot="16200000">
              <a:off x="2093170" y="2402780"/>
              <a:ext cx="1270590" cy="338554"/>
            </a:xfrm>
            <a:prstGeom prst="rect">
              <a:avLst/>
            </a:prstGeom>
            <a:noFill/>
          </p:spPr>
          <p:txBody>
            <a:bodyPr wrap="square" rtlCol="0">
              <a:spAutoFit/>
            </a:bodyPr>
            <a:lstStyle/>
            <a:p>
              <a:r>
                <a:rPr lang="en-AU" sz="1600" dirty="0"/>
                <a:t>Brightness</a:t>
              </a:r>
            </a:p>
          </p:txBody>
        </p:sp>
      </p:grpSp>
      <p:sp>
        <p:nvSpPr>
          <p:cNvPr id="18" name="Rectangle 17"/>
          <p:cNvSpPr/>
          <p:nvPr/>
        </p:nvSpPr>
        <p:spPr>
          <a:xfrm>
            <a:off x="68818" y="1240484"/>
            <a:ext cx="2341007" cy="338554"/>
          </a:xfrm>
          <a:prstGeom prst="rect">
            <a:avLst/>
          </a:prstGeom>
        </p:spPr>
        <p:txBody>
          <a:bodyPr wrap="square">
            <a:spAutoFit/>
          </a:bodyPr>
          <a:lstStyle/>
          <a:p>
            <a:pPr algn="ctr"/>
            <a:r>
              <a:rPr lang="en-AU" sz="1600" dirty="0"/>
              <a:t>Specular reflection</a:t>
            </a:r>
          </a:p>
        </p:txBody>
      </p:sp>
      <p:sp>
        <p:nvSpPr>
          <p:cNvPr id="22" name="Rectangle 21"/>
          <p:cNvSpPr/>
          <p:nvPr/>
        </p:nvSpPr>
        <p:spPr>
          <a:xfrm>
            <a:off x="2886597" y="1240484"/>
            <a:ext cx="2732639" cy="338554"/>
          </a:xfrm>
          <a:prstGeom prst="rect">
            <a:avLst/>
          </a:prstGeom>
        </p:spPr>
        <p:txBody>
          <a:bodyPr wrap="square">
            <a:spAutoFit/>
          </a:bodyPr>
          <a:lstStyle/>
          <a:p>
            <a:pPr algn="ctr"/>
            <a:r>
              <a:rPr lang="en-AU" sz="1600" dirty="0"/>
              <a:t>Diffuse reflection</a:t>
            </a:r>
          </a:p>
        </p:txBody>
      </p:sp>
      <p:cxnSp>
        <p:nvCxnSpPr>
          <p:cNvPr id="9" name="Straight Arrow Connector 8"/>
          <p:cNvCxnSpPr/>
          <p:nvPr/>
        </p:nvCxnSpPr>
        <p:spPr>
          <a:xfrm flipV="1">
            <a:off x="4203503" y="3011545"/>
            <a:ext cx="854272" cy="576651"/>
          </a:xfrm>
          <a:prstGeom prst="straightConnector1">
            <a:avLst/>
          </a:prstGeom>
          <a:ln w="25400">
            <a:solidFill>
              <a:schemeClr val="accent6"/>
            </a:solidFill>
            <a:tailEnd type="triangle" w="med"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000625" y="2854338"/>
            <a:ext cx="937666" cy="369332"/>
          </a:xfrm>
          <a:prstGeom prst="rect">
            <a:avLst/>
          </a:prstGeom>
          <a:noFill/>
        </p:spPr>
        <p:txBody>
          <a:bodyPr wrap="square" rtlCol="0">
            <a:spAutoFit/>
          </a:bodyPr>
          <a:lstStyle/>
          <a:p>
            <a:r>
              <a:rPr lang="en-AU" dirty="0">
                <a:solidFill>
                  <a:schemeClr val="accent6"/>
                </a:solidFill>
                <a:latin typeface="Times New Roman" pitchFamily="18" charset="0"/>
                <a:cs typeface="Times New Roman" pitchFamily="18" charset="0"/>
              </a:rPr>
              <a:t>T</a:t>
            </a:r>
          </a:p>
        </p:txBody>
      </p:sp>
      <p:cxnSp>
        <p:nvCxnSpPr>
          <p:cNvPr id="12" name="Straight Arrow Connector 11"/>
          <p:cNvCxnSpPr/>
          <p:nvPr/>
        </p:nvCxnSpPr>
        <p:spPr>
          <a:xfrm flipV="1">
            <a:off x="4198997" y="1579038"/>
            <a:ext cx="25345" cy="200915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67663" y="1506905"/>
            <a:ext cx="561462" cy="369332"/>
          </a:xfrm>
          <a:prstGeom prst="rect">
            <a:avLst/>
          </a:prstGeom>
          <a:noFill/>
        </p:spPr>
        <p:txBody>
          <a:bodyPr wrap="square" rtlCol="0">
            <a:spAutoFit/>
          </a:bodyPr>
          <a:lstStyle/>
          <a:p>
            <a:r>
              <a:rPr lang="en-AU" dirty="0">
                <a:latin typeface="Times New Roman" pitchFamily="18" charset="0"/>
                <a:cs typeface="Times New Roman" pitchFamily="18" charset="0"/>
              </a:rPr>
              <a:t>N</a:t>
            </a:r>
          </a:p>
        </p:txBody>
      </p:sp>
      <p:sp>
        <p:nvSpPr>
          <p:cNvPr id="34" name="Rectangle 33"/>
          <p:cNvSpPr/>
          <p:nvPr/>
        </p:nvSpPr>
        <p:spPr>
          <a:xfrm>
            <a:off x="9847776" y="908083"/>
            <a:ext cx="2174121" cy="338554"/>
          </a:xfrm>
          <a:prstGeom prst="rect">
            <a:avLst/>
          </a:prstGeom>
        </p:spPr>
        <p:txBody>
          <a:bodyPr wrap="none">
            <a:spAutoFit/>
          </a:bodyPr>
          <a:lstStyle/>
          <a:p>
            <a:r>
              <a:rPr lang="en-US" sz="1600" dirty="0">
                <a:latin typeface="Calibri" pitchFamily="34" charset="0"/>
              </a:rPr>
              <a:t>Phase folded light curve</a:t>
            </a:r>
            <a:endParaRPr lang="en-AU" sz="1600" dirty="0"/>
          </a:p>
        </p:txBody>
      </p:sp>
      <p:sp>
        <p:nvSpPr>
          <p:cNvPr id="17" name="TextBox 16"/>
          <p:cNvSpPr txBox="1"/>
          <p:nvPr/>
        </p:nvSpPr>
        <p:spPr>
          <a:xfrm>
            <a:off x="2719475" y="4418280"/>
            <a:ext cx="3262288" cy="830997"/>
          </a:xfrm>
          <a:prstGeom prst="rect">
            <a:avLst/>
          </a:prstGeom>
          <a:noFill/>
        </p:spPr>
        <p:txBody>
          <a:bodyPr wrap="square" rtlCol="0">
            <a:spAutoFit/>
          </a:bodyPr>
          <a:lstStyle/>
          <a:p>
            <a:pPr algn="just"/>
            <a:r>
              <a:rPr lang="en-AU" sz="1600" dirty="0">
                <a:cs typeface="Times New Roman" pitchFamily="18" charset="0"/>
              </a:rPr>
              <a:t>The intensity of diffuse reflection depends on the angles between Sun, Telescope and the Normal vectors. </a:t>
            </a:r>
          </a:p>
        </p:txBody>
      </p:sp>
      <p:sp>
        <p:nvSpPr>
          <p:cNvPr id="32" name="Text Placeholder 2">
            <a:extLst>
              <a:ext uri="{FF2B5EF4-FFF2-40B4-BE49-F238E27FC236}">
                <a16:creationId xmlns:a16="http://schemas.microsoft.com/office/drawing/2014/main" id="{080A5555-ABA1-7A42-B057-8E1FA6372961}"/>
              </a:ext>
            </a:extLst>
          </p:cNvPr>
          <p:cNvSpPr>
            <a:spLocks noGrp="1"/>
          </p:cNvSpPr>
          <p:nvPr>
            <p:ph type="body" sz="quarter" idx="10"/>
          </p:nvPr>
        </p:nvSpPr>
        <p:spPr>
          <a:xfrm>
            <a:off x="0" y="96914"/>
            <a:ext cx="12191999" cy="543697"/>
          </a:xfrm>
        </p:spPr>
        <p:txBody>
          <a:bodyPr/>
          <a:lstStyle/>
          <a:p>
            <a:pPr algn="ctr"/>
            <a:r>
              <a:rPr lang="en-US" sz="3200" b="0" dirty="0">
                <a:solidFill>
                  <a:srgbClr val="D2620F"/>
                </a:solidFill>
              </a:rPr>
              <a:t>Satellite spin measurement</a:t>
            </a:r>
            <a:endParaRPr lang="en-AU" sz="3200" b="0" dirty="0">
              <a:solidFill>
                <a:srgbClr val="D2620F"/>
              </a:solidFill>
            </a:endParaRPr>
          </a:p>
        </p:txBody>
      </p:sp>
      <p:sp>
        <p:nvSpPr>
          <p:cNvPr id="31" name="TextBox 30">
            <a:extLst>
              <a:ext uri="{FF2B5EF4-FFF2-40B4-BE49-F238E27FC236}">
                <a16:creationId xmlns:a16="http://schemas.microsoft.com/office/drawing/2014/main" id="{B1C1FE1D-2238-564C-AD2C-B56D1200A40A}"/>
              </a:ext>
            </a:extLst>
          </p:cNvPr>
          <p:cNvSpPr txBox="1"/>
          <p:nvPr/>
        </p:nvSpPr>
        <p:spPr>
          <a:xfrm>
            <a:off x="3252875" y="6084204"/>
            <a:ext cx="8755771" cy="523220"/>
          </a:xfrm>
          <a:prstGeom prst="rect">
            <a:avLst/>
          </a:prstGeom>
          <a:noFill/>
        </p:spPr>
        <p:txBody>
          <a:bodyPr wrap="square" rtlCol="0">
            <a:spAutoFit/>
          </a:bodyPr>
          <a:lstStyle/>
          <a:p>
            <a:r>
              <a:rPr lang="en-US" sz="1400" dirty="0"/>
              <a:t>Kucharski et al., Photon pressure force on space debris TOPEX/Poseidon measured by Satellite Laser Ranging, AGU Earth and Space Science, 2017</a:t>
            </a:r>
            <a:endParaRPr lang="en-AU" sz="1400" dirty="0"/>
          </a:p>
        </p:txBody>
      </p:sp>
    </p:spTree>
    <p:extLst>
      <p:ext uri="{BB962C8B-B14F-4D97-AF65-F5344CB8AC3E}">
        <p14:creationId xmlns:p14="http://schemas.microsoft.com/office/powerpoint/2010/main" val="3306492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9F13-BCBD-7B47-A5FE-2A1E47C149BC}"/>
              </a:ext>
            </a:extLst>
          </p:cNvPr>
          <p:cNvSpPr>
            <a:spLocks noGrp="1"/>
          </p:cNvSpPr>
          <p:nvPr>
            <p:ph type="title"/>
          </p:nvPr>
        </p:nvSpPr>
        <p:spPr>
          <a:xfrm>
            <a:off x="2233033" y="76202"/>
            <a:ext cx="7740650" cy="688975"/>
          </a:xfrm>
        </p:spPr>
        <p:txBody>
          <a:bodyPr>
            <a:normAutofit fontScale="90000"/>
          </a:bodyPr>
          <a:lstStyle/>
          <a:p>
            <a:pPr algn="ctr"/>
            <a:r>
              <a:rPr lang="en-US" sz="2800" dirty="0"/>
              <a:t>Space Object Centered Celestial Sphere and </a:t>
            </a:r>
            <a:r>
              <a:rPr lang="en-US" sz="2800" dirty="0" err="1"/>
              <a:t>Mollweide</a:t>
            </a:r>
            <a:r>
              <a:rPr lang="en-US" sz="2800" dirty="0"/>
              <a:t> Projection</a:t>
            </a:r>
          </a:p>
        </p:txBody>
      </p:sp>
      <p:pic>
        <p:nvPicPr>
          <p:cNvPr id="5" name="Picture 4" descr="Screen Shot 2014-03-19 at 18.36.56.png">
            <a:extLst>
              <a:ext uri="{FF2B5EF4-FFF2-40B4-BE49-F238E27FC236}">
                <a16:creationId xmlns:a16="http://schemas.microsoft.com/office/drawing/2014/main" id="{E840B3AD-C4FA-064A-B962-6499571177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0185" y="928461"/>
            <a:ext cx="4786344" cy="28032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 name="Picture 5">
            <a:extLst>
              <a:ext uri="{FF2B5EF4-FFF2-40B4-BE49-F238E27FC236}">
                <a16:creationId xmlns:a16="http://schemas.microsoft.com/office/drawing/2014/main" id="{97E8766A-0DE4-BA43-9F82-E009BC39E715}"/>
              </a:ext>
            </a:extLst>
          </p:cNvPr>
          <p:cNvPicPr>
            <a:picLocks noChangeAspect="1"/>
          </p:cNvPicPr>
          <p:nvPr/>
        </p:nvPicPr>
        <p:blipFill>
          <a:blip r:embed="rId3"/>
          <a:stretch>
            <a:fillRect/>
          </a:stretch>
        </p:blipFill>
        <p:spPr>
          <a:xfrm>
            <a:off x="4752536" y="4181188"/>
            <a:ext cx="2701643" cy="1338118"/>
          </a:xfrm>
          <a:prstGeom prst="rect">
            <a:avLst/>
          </a:prstGeom>
        </p:spPr>
      </p:pic>
    </p:spTree>
    <p:extLst>
      <p:ext uri="{BB962C8B-B14F-4D97-AF65-F5344CB8AC3E}">
        <p14:creationId xmlns:p14="http://schemas.microsoft.com/office/powerpoint/2010/main" val="3973983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0"/>
          </p:nvPr>
        </p:nvSpPr>
        <p:spPr>
          <a:xfrm>
            <a:off x="193109" y="119303"/>
            <a:ext cx="12191999" cy="543697"/>
          </a:xfrm>
        </p:spPr>
        <p:txBody>
          <a:bodyPr/>
          <a:lstStyle/>
          <a:p>
            <a:pPr algn="ctr"/>
            <a:r>
              <a:rPr lang="en-US" sz="3200" b="0" dirty="0">
                <a:solidFill>
                  <a:schemeClr val="accent6">
                    <a:lumMod val="75000"/>
                  </a:schemeClr>
                </a:solidFill>
              </a:rPr>
              <a:t>Quanta Photogrammetry (QPM)</a:t>
            </a:r>
            <a:endParaRPr lang="en-AU" sz="3200" b="0" dirty="0">
              <a:solidFill>
                <a:schemeClr val="accent6">
                  <a:lumMod val="75000"/>
                </a:schemeClr>
              </a:solidFill>
            </a:endParaRPr>
          </a:p>
        </p:txBody>
      </p:sp>
      <p:sp>
        <p:nvSpPr>
          <p:cNvPr id="25" name="TextBox 24"/>
          <p:cNvSpPr txBox="1"/>
          <p:nvPr/>
        </p:nvSpPr>
        <p:spPr>
          <a:xfrm>
            <a:off x="2117149" y="545959"/>
            <a:ext cx="8017451" cy="584775"/>
          </a:xfrm>
          <a:prstGeom prst="rect">
            <a:avLst/>
          </a:prstGeom>
          <a:noFill/>
        </p:spPr>
        <p:txBody>
          <a:bodyPr wrap="square" rtlCol="0">
            <a:spAutoFit/>
          </a:bodyPr>
          <a:lstStyle/>
          <a:p>
            <a:r>
              <a:rPr lang="en-US" sz="1600" dirty="0"/>
              <a:t>HTP generates detailed reflectivity maps by projecting satellite brightness measurements onto a phase vector expressed in the body fixed coordinate system. </a:t>
            </a:r>
          </a:p>
        </p:txBody>
      </p:sp>
      <p:grpSp>
        <p:nvGrpSpPr>
          <p:cNvPr id="34" name="Group 33"/>
          <p:cNvGrpSpPr>
            <a:grpSpLocks noChangeAspect="1"/>
          </p:cNvGrpSpPr>
          <p:nvPr/>
        </p:nvGrpSpPr>
        <p:grpSpPr>
          <a:xfrm>
            <a:off x="119103" y="2088786"/>
            <a:ext cx="4522478" cy="3563453"/>
            <a:chOff x="5166" y="1821536"/>
            <a:chExt cx="6331995" cy="5067181"/>
          </a:xfrm>
        </p:grpSpPr>
        <p:pic>
          <p:nvPicPr>
            <p:cNvPr id="35" name="Picture 2" descr="C:\TimeLine\20171002_ILRS_Riga\Presentation_SDSG\2016-top07418_Z1.bmp"/>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804"/>
            <a:stretch/>
          </p:blipFill>
          <p:spPr bwMode="auto">
            <a:xfrm>
              <a:off x="5166" y="1821536"/>
              <a:ext cx="5662684" cy="506718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rot="20100000">
              <a:off x="942847" y="3315094"/>
              <a:ext cx="1668275" cy="391393"/>
            </a:xfrm>
            <a:prstGeom prst="rect">
              <a:avLst/>
            </a:prstGeom>
            <a:noFill/>
          </p:spPr>
          <p:txBody>
            <a:bodyPr wrap="square" rtlCol="0">
              <a:spAutoFit/>
            </a:bodyPr>
            <a:lstStyle/>
            <a:p>
              <a:r>
                <a:rPr lang="en-AU" sz="1400" dirty="0"/>
                <a:t>Time of pass</a:t>
              </a:r>
            </a:p>
          </p:txBody>
        </p:sp>
        <p:sp>
          <p:nvSpPr>
            <p:cNvPr id="37" name="TextBox 36"/>
            <p:cNvSpPr txBox="1"/>
            <p:nvPr/>
          </p:nvSpPr>
          <p:spPr>
            <a:xfrm rot="1140000">
              <a:off x="3702683" y="3417825"/>
              <a:ext cx="2634478" cy="528380"/>
            </a:xfrm>
            <a:prstGeom prst="rect">
              <a:avLst/>
            </a:prstGeom>
            <a:noFill/>
          </p:spPr>
          <p:txBody>
            <a:bodyPr wrap="square" rtlCol="0">
              <a:spAutoFit/>
            </a:bodyPr>
            <a:lstStyle/>
            <a:p>
              <a:pPr>
                <a:lnSpc>
                  <a:spcPct val="150000"/>
                </a:lnSpc>
              </a:pPr>
              <a:r>
                <a:rPr lang="en-AU" sz="1400" dirty="0"/>
                <a:t>Spin angle (0°..360°)</a:t>
              </a:r>
            </a:p>
          </p:txBody>
        </p:sp>
        <p:sp>
          <p:nvSpPr>
            <p:cNvPr id="38" name="TextBox 37"/>
            <p:cNvSpPr txBox="1"/>
            <p:nvPr/>
          </p:nvSpPr>
          <p:spPr>
            <a:xfrm rot="16200000">
              <a:off x="2020456" y="2298984"/>
              <a:ext cx="1385816" cy="430924"/>
            </a:xfrm>
            <a:prstGeom prst="rect">
              <a:avLst/>
            </a:prstGeom>
            <a:noFill/>
          </p:spPr>
          <p:txBody>
            <a:bodyPr wrap="square" rtlCol="0">
              <a:spAutoFit/>
            </a:bodyPr>
            <a:lstStyle/>
            <a:p>
              <a:r>
                <a:rPr lang="en-AU" sz="1400" dirty="0"/>
                <a:t>Brightness</a:t>
              </a:r>
            </a:p>
          </p:txBody>
        </p:sp>
      </p:grpSp>
      <p:sp>
        <p:nvSpPr>
          <p:cNvPr id="3" name="TextBox 2"/>
          <p:cNvSpPr txBox="1"/>
          <p:nvPr/>
        </p:nvSpPr>
        <p:spPr>
          <a:xfrm>
            <a:off x="33623" y="1235126"/>
            <a:ext cx="4167806" cy="584775"/>
          </a:xfrm>
          <a:prstGeom prst="rect">
            <a:avLst/>
          </a:prstGeom>
          <a:noFill/>
        </p:spPr>
        <p:txBody>
          <a:bodyPr wrap="square" rtlCol="0">
            <a:spAutoFit/>
          </a:bodyPr>
          <a:lstStyle/>
          <a:p>
            <a:pPr algn="ctr"/>
            <a:r>
              <a:rPr lang="en-AU" sz="1600" dirty="0"/>
              <a:t>Time dependent pattern </a:t>
            </a:r>
          </a:p>
          <a:p>
            <a:pPr algn="ctr"/>
            <a:r>
              <a:rPr lang="en-AU" sz="1600" dirty="0"/>
              <a:t>(depends on the view angle)</a:t>
            </a:r>
          </a:p>
        </p:txBody>
      </p:sp>
      <p:sp>
        <p:nvSpPr>
          <p:cNvPr id="41" name="TextBox 40"/>
          <p:cNvSpPr txBox="1"/>
          <p:nvPr/>
        </p:nvSpPr>
        <p:spPr>
          <a:xfrm>
            <a:off x="6460177" y="1278819"/>
            <a:ext cx="5605153" cy="584775"/>
          </a:xfrm>
          <a:prstGeom prst="rect">
            <a:avLst/>
          </a:prstGeom>
          <a:noFill/>
        </p:spPr>
        <p:txBody>
          <a:bodyPr wrap="square" rtlCol="0">
            <a:spAutoFit/>
          </a:bodyPr>
          <a:lstStyle/>
          <a:p>
            <a:pPr algn="ctr"/>
            <a:r>
              <a:rPr lang="en-AU" sz="1600" dirty="0"/>
              <a:t>Time independent pattern </a:t>
            </a:r>
          </a:p>
          <a:p>
            <a:pPr algn="ctr"/>
            <a:r>
              <a:rPr lang="en-AU" sz="1600" dirty="0"/>
              <a:t>(fixed with the satellite body)</a:t>
            </a:r>
          </a:p>
        </p:txBody>
      </p:sp>
      <mc:AlternateContent xmlns:mc="http://schemas.openxmlformats.org/markup-compatibility/2006" xmlns:a14="http://schemas.microsoft.com/office/drawing/2010/main">
        <mc:Choice Requires="a14">
          <p:sp>
            <p:nvSpPr>
              <p:cNvPr id="2" name="TextBox 1"/>
              <p:cNvSpPr txBox="1"/>
              <p:nvPr/>
            </p:nvSpPr>
            <p:spPr>
              <a:xfrm>
                <a:off x="4544171" y="2021969"/>
                <a:ext cx="1941942" cy="3579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600" i="1" smtClean="0">
                              <a:latin typeface="Cambria Math" panose="02040503050406030204" pitchFamily="18" charset="0"/>
                            </a:rPr>
                          </m:ctrlPr>
                        </m:sSubPr>
                        <m:e>
                          <m:r>
                            <a:rPr lang="en-US" sz="1600" b="1" i="1" smtClean="0">
                              <a:latin typeface="Cambria Math"/>
                            </a:rPr>
                            <m:t>𝑷</m:t>
                          </m:r>
                        </m:e>
                        <m:sub>
                          <m:r>
                            <a:rPr lang="en-US" sz="1600" b="0" i="1" smtClean="0">
                              <a:latin typeface="Cambria Math"/>
                            </a:rPr>
                            <m:t>𝐵</m:t>
                          </m:r>
                          <m:r>
                            <a:rPr lang="en-US" sz="1600" b="0" i="1" smtClean="0">
                              <a:latin typeface="Cambria Math" panose="02040503050406030204" pitchFamily="18" charset="0"/>
                            </a:rPr>
                            <m:t>𝑜𝑑𝑦</m:t>
                          </m:r>
                        </m:sub>
                      </m:sSub>
                      <m:r>
                        <a:rPr lang="en-US" sz="1600" b="0" i="1" smtClean="0">
                          <a:latin typeface="Cambria Math"/>
                        </a:rPr>
                        <m:t>=</m:t>
                      </m:r>
                      <m:r>
                        <a:rPr lang="en-US" sz="1600" b="1" i="1" smtClean="0">
                          <a:latin typeface="Cambria Math"/>
                        </a:rPr>
                        <m:t>𝑺</m:t>
                      </m:r>
                      <m:r>
                        <a:rPr lang="en-US" sz="1600" b="0" i="1" smtClean="0">
                          <a:latin typeface="Cambria Math"/>
                        </a:rPr>
                        <m:t> </m:t>
                      </m:r>
                      <m:sSub>
                        <m:sSubPr>
                          <m:ctrlPr>
                            <a:rPr lang="en-US" sz="1600" b="0" i="1" smtClean="0">
                              <a:latin typeface="Cambria Math" panose="02040503050406030204" pitchFamily="18" charset="0"/>
                            </a:rPr>
                          </m:ctrlPr>
                        </m:sSubPr>
                        <m:e>
                          <m:r>
                            <a:rPr lang="en-US" sz="1600" b="1" i="1" smtClean="0">
                              <a:latin typeface="Cambria Math"/>
                            </a:rPr>
                            <m:t>𝑷</m:t>
                          </m:r>
                        </m:e>
                        <m:sub>
                          <m:r>
                            <a:rPr lang="en-US" sz="1600" b="0" i="1" smtClean="0">
                              <a:latin typeface="Cambria Math"/>
                            </a:rPr>
                            <m:t>𝐼</m:t>
                          </m:r>
                          <m:r>
                            <a:rPr lang="en-US" sz="1600" b="0" i="1" smtClean="0">
                              <a:latin typeface="Cambria Math" panose="02040503050406030204" pitchFamily="18" charset="0"/>
                            </a:rPr>
                            <m:t>𝑛𝑒𝑟𝑡𝑖𝑎𝑙</m:t>
                          </m:r>
                        </m:sub>
                      </m:sSub>
                    </m:oMath>
                  </m:oMathPara>
                </a14:m>
                <a:endParaRPr lang="en-AU" sz="1600" dirty="0"/>
              </a:p>
            </p:txBody>
          </p:sp>
        </mc:Choice>
        <mc:Fallback xmlns="">
          <p:sp>
            <p:nvSpPr>
              <p:cNvPr id="2" name="TextBox 1"/>
              <p:cNvSpPr txBox="1">
                <a:spLocks noRot="1" noChangeAspect="1" noMove="1" noResize="1" noEditPoints="1" noAdjustHandles="1" noChangeArrowheads="1" noChangeShapeType="1" noTextEdit="1"/>
              </p:cNvSpPr>
              <p:nvPr/>
            </p:nvSpPr>
            <p:spPr>
              <a:xfrm>
                <a:off x="4544171" y="2021969"/>
                <a:ext cx="1941942" cy="357983"/>
              </a:xfrm>
              <a:prstGeom prst="rect">
                <a:avLst/>
              </a:prstGeom>
              <a:blipFill>
                <a:blip r:embed="rId4"/>
                <a:stretch>
                  <a:fillRect b="-6897"/>
                </a:stretch>
              </a:blipFill>
            </p:spPr>
            <p:txBody>
              <a:bodyPr/>
              <a:lstStyle/>
              <a:p>
                <a:r>
                  <a:rPr lang="en-US">
                    <a:noFill/>
                  </a:rPr>
                  <a:t> </a:t>
                </a:r>
              </a:p>
            </p:txBody>
          </p:sp>
        </mc:Fallback>
      </mc:AlternateContent>
      <p:sp>
        <p:nvSpPr>
          <p:cNvPr id="19" name="TextBox 18"/>
          <p:cNvSpPr txBox="1"/>
          <p:nvPr/>
        </p:nvSpPr>
        <p:spPr>
          <a:xfrm>
            <a:off x="3252875" y="6084204"/>
            <a:ext cx="8755771" cy="523220"/>
          </a:xfrm>
          <a:prstGeom prst="rect">
            <a:avLst/>
          </a:prstGeom>
          <a:noFill/>
        </p:spPr>
        <p:txBody>
          <a:bodyPr wrap="square" rtlCol="0">
            <a:spAutoFit/>
          </a:bodyPr>
          <a:lstStyle/>
          <a:p>
            <a:r>
              <a:rPr lang="en-US" sz="1400" dirty="0"/>
              <a:t>Kucharski et al., Photon pressure force on space debris TOPEX/Poseidon measured by Satellite Laser Ranging, AGU Earth and Space Science, 2017</a:t>
            </a:r>
            <a:endParaRPr lang="en-AU" sz="1400" dirty="0"/>
          </a:p>
        </p:txBody>
      </p:sp>
      <p:sp>
        <p:nvSpPr>
          <p:cNvPr id="7" name="Right Arrow 6"/>
          <p:cNvSpPr/>
          <p:nvPr/>
        </p:nvSpPr>
        <p:spPr>
          <a:xfrm>
            <a:off x="4476727" y="1655184"/>
            <a:ext cx="2009386" cy="1119624"/>
          </a:xfrm>
          <a:prstGeom prst="rightArrow">
            <a:avLst/>
          </a:prstGeom>
          <a:noFill/>
          <a:ln>
            <a:gradFill flip="none" rotWithShape="1">
              <a:gsLst>
                <a:gs pos="1000">
                  <a:srgbClr val="0070C0">
                    <a:lumMod val="70000"/>
                    <a:lumOff val="30000"/>
                  </a:srgbClr>
                </a:gs>
                <a:gs pos="42000">
                  <a:schemeClr val="accent1">
                    <a:tint val="44500"/>
                    <a:satMod val="160000"/>
                  </a:schemeClr>
                </a:gs>
                <a:gs pos="100000">
                  <a:srgbClr val="FFC000"/>
                </a:gs>
              </a:gsLst>
              <a:lin ang="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 descr="C:\Projects\Australia\SERC\20161007_PotsdamILRS\presentation\SERC logo fullcoloursanstextRGB300dp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103" y="165188"/>
            <a:ext cx="947697" cy="2909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Projects\Australia\SERC\20161007_PotsdamILRS\presentation\IWF.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9275" y="89107"/>
            <a:ext cx="972312" cy="463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TimeLine\20180313_Ajisai_meeting_Tokyo\ut_logo.bmp"/>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6075" y="179784"/>
            <a:ext cx="1066800" cy="3298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TimeLine\20181105_21-ILRS_Canberra\IWLR21-Presentation\2015_TOP19023_hdp_01.bmp"/>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8483" y="1974381"/>
            <a:ext cx="5832777" cy="300139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ectangle 5"/>
              <p:cNvSpPr/>
              <p:nvPr/>
            </p:nvSpPr>
            <p:spPr>
              <a:xfrm>
                <a:off x="4391002" y="2861506"/>
                <a:ext cx="1909177" cy="584775"/>
              </a:xfrm>
              <a:prstGeom prst="rect">
                <a:avLst/>
              </a:prstGeom>
            </p:spPr>
            <p:txBody>
              <a:bodyPr wrap="none">
                <a:spAutoFit/>
              </a:bodyPr>
              <a:lstStyle/>
              <a:p>
                <a14:m>
                  <m:oMath xmlns:m="http://schemas.openxmlformats.org/officeDocument/2006/math">
                    <m:r>
                      <a:rPr lang="en-US" sz="1600" b="0" i="1" smtClean="0">
                        <a:latin typeface="Cambria Math"/>
                      </a:rPr>
                      <m:t>𝑃</m:t>
                    </m:r>
                  </m:oMath>
                </a14:m>
                <a:r>
                  <a:rPr lang="en-US" sz="1600" dirty="0"/>
                  <a:t>: phase vector</a:t>
                </a:r>
              </a:p>
              <a:p>
                <a14:m>
                  <m:oMath xmlns:m="http://schemas.openxmlformats.org/officeDocument/2006/math">
                    <m:r>
                      <a:rPr lang="en-US" sz="1600" b="0" i="1" smtClean="0">
                        <a:latin typeface="Cambria Math"/>
                      </a:rPr>
                      <m:t>𝑆</m:t>
                    </m:r>
                    <m:r>
                      <a:rPr lang="en-US" sz="1600" b="0" i="1" smtClean="0">
                        <a:latin typeface="Cambria Math"/>
                      </a:rPr>
                      <m:t>: </m:t>
                    </m:r>
                  </m:oMath>
                </a14:m>
                <a:r>
                  <a:rPr lang="en-AU" sz="1600" dirty="0"/>
                  <a:t>transformation m.</a:t>
                </a:r>
              </a:p>
            </p:txBody>
          </p:sp>
        </mc:Choice>
        <mc:Fallback xmlns="">
          <p:sp>
            <p:nvSpPr>
              <p:cNvPr id="6" name="Rectangle 5"/>
              <p:cNvSpPr>
                <a:spLocks noRot="1" noChangeAspect="1" noMove="1" noResize="1" noEditPoints="1" noAdjustHandles="1" noChangeArrowheads="1" noChangeShapeType="1" noTextEdit="1"/>
              </p:cNvSpPr>
              <p:nvPr/>
            </p:nvSpPr>
            <p:spPr>
              <a:xfrm>
                <a:off x="4391002" y="2861506"/>
                <a:ext cx="1909177" cy="584775"/>
              </a:xfrm>
              <a:prstGeom prst="rect">
                <a:avLst/>
              </a:prstGeom>
              <a:blipFill>
                <a:blip r:embed="rId9"/>
                <a:stretch>
                  <a:fillRect r="-5298" b="-12766"/>
                </a:stretch>
              </a:blipFill>
            </p:spPr>
            <p:txBody>
              <a:bodyPr/>
              <a:lstStyle/>
              <a:p>
                <a:r>
                  <a:rPr lang="en-US">
                    <a:noFill/>
                  </a:rPr>
                  <a:t> </a:t>
                </a:r>
              </a:p>
            </p:txBody>
          </p:sp>
        </mc:Fallback>
      </mc:AlternateContent>
      <p:sp>
        <p:nvSpPr>
          <p:cNvPr id="8" name="Rectangle 7"/>
          <p:cNvSpPr/>
          <p:nvPr/>
        </p:nvSpPr>
        <p:spPr>
          <a:xfrm>
            <a:off x="6500069" y="4930493"/>
            <a:ext cx="5559988" cy="784830"/>
          </a:xfrm>
          <a:prstGeom prst="rect">
            <a:avLst/>
          </a:prstGeom>
        </p:spPr>
        <p:txBody>
          <a:bodyPr wrap="square">
            <a:spAutoFit/>
          </a:bodyPr>
          <a:lstStyle/>
          <a:p>
            <a:pPr algn="just"/>
            <a:r>
              <a:rPr lang="en-US" sz="1500" dirty="0"/>
              <a:t>The specular reflection occurs when the phase vector and surface normal coincide, thus the location of the specular reflections in the Body frame is fixed (assuming rigid body).</a:t>
            </a:r>
            <a:endParaRPr lang="en-AU" sz="1500" dirty="0"/>
          </a:p>
        </p:txBody>
      </p:sp>
    </p:spTree>
    <p:extLst>
      <p:ext uri="{BB962C8B-B14F-4D97-AF65-F5344CB8AC3E}">
        <p14:creationId xmlns:p14="http://schemas.microsoft.com/office/powerpoint/2010/main" val="2332722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0"/>
          </p:nvPr>
        </p:nvSpPr>
        <p:spPr>
          <a:xfrm>
            <a:off x="228600" y="198149"/>
            <a:ext cx="12191999" cy="543697"/>
          </a:xfrm>
        </p:spPr>
        <p:txBody>
          <a:bodyPr/>
          <a:lstStyle/>
          <a:p>
            <a:pPr algn="ctr"/>
            <a:r>
              <a:rPr lang="en-US" sz="3200" b="0" dirty="0">
                <a:solidFill>
                  <a:schemeClr val="accent6">
                    <a:lumMod val="75000"/>
                  </a:schemeClr>
                </a:solidFill>
              </a:rPr>
              <a:t>Quanta Photogrammetry (QPM)</a:t>
            </a:r>
            <a:endParaRPr lang="en-AU" sz="3200" b="0" dirty="0">
              <a:solidFill>
                <a:schemeClr val="accent6">
                  <a:lumMod val="75000"/>
                </a:schemeClr>
              </a:solidFill>
            </a:endParaRPr>
          </a:p>
        </p:txBody>
      </p:sp>
      <p:pic>
        <p:nvPicPr>
          <p:cNvPr id="26" name="Picture 2" descr="C:\Projects\Australia\SERC\20161007_PotsdamILRS\presentation\SERC logo fullcoloursanstextRGB300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103" y="165188"/>
            <a:ext cx="947697" cy="2909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Projects\Australia\SERC\20161007_PotsdamILRS\presentation\IWF.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275" y="89107"/>
            <a:ext cx="972312" cy="463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TimeLine\20180313_Ajisai_meeting_Tokyo\ut_logo.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6075" y="179784"/>
            <a:ext cx="1066800" cy="32986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TimeLine\20181105_21-ILRS_Canberra\IWLR21-Presentation\2015_TOP19023_hdp_03_good.bmp"/>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4486" y="766997"/>
            <a:ext cx="7424062" cy="25424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a:grpSpLocks noChangeAspect="1"/>
          </p:cNvGrpSpPr>
          <p:nvPr/>
        </p:nvGrpSpPr>
        <p:grpSpPr>
          <a:xfrm>
            <a:off x="8771520" y="2038240"/>
            <a:ext cx="3200591" cy="2084652"/>
            <a:chOff x="486373" y="2877733"/>
            <a:chExt cx="4138454" cy="2695513"/>
          </a:xfrm>
        </p:grpSpPr>
        <p:pic>
          <p:nvPicPr>
            <p:cNvPr id="14" name="Picture 2" descr="C:\Projects\Amos_nTorque\pres\amos\20180828135741003_m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9244"/>
            <a:stretch/>
          </p:blipFill>
          <p:spPr bwMode="auto">
            <a:xfrm>
              <a:off x="486373" y="2877733"/>
              <a:ext cx="4138454" cy="26955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38417" y="5260296"/>
              <a:ext cx="3886410" cy="246220"/>
            </a:xfrm>
            <a:prstGeom prst="rect">
              <a:avLst/>
            </a:prstGeom>
            <a:noFill/>
          </p:spPr>
          <p:txBody>
            <a:bodyPr wrap="square" rtlCol="0">
              <a:spAutoFit/>
            </a:bodyPr>
            <a:lstStyle/>
            <a:p>
              <a:pPr algn="r"/>
              <a:r>
                <a:rPr lang="en-AU" sz="1000" dirty="0">
                  <a:solidFill>
                    <a:schemeClr val="bg1"/>
                  </a:solidFill>
                </a:rPr>
                <a:t>TOPEX/Poseidon. Author: D. </a:t>
              </a:r>
              <a:r>
                <a:rPr lang="en-AU" sz="1000" dirty="0" err="1">
                  <a:solidFill>
                    <a:schemeClr val="bg1"/>
                  </a:solidFill>
                </a:rPr>
                <a:t>Ducros</a:t>
              </a:r>
              <a:endParaRPr lang="en-AU" sz="1000" dirty="0">
                <a:solidFill>
                  <a:schemeClr val="bg1"/>
                </a:solidFill>
              </a:endParaRPr>
            </a:p>
          </p:txBody>
        </p:sp>
      </p:grpSp>
      <p:pic>
        <p:nvPicPr>
          <p:cNvPr id="1026" name="Picture 2" descr="C:\TimeLine\20181105_21-ILRS_Canberra\IWLR21-Presentation\2015_TOP19123_hdp_02.bmp"/>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302" y="3359786"/>
            <a:ext cx="7374246" cy="25424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339" y="965438"/>
            <a:ext cx="1633769" cy="338554"/>
          </a:xfrm>
          <a:prstGeom prst="rect">
            <a:avLst/>
          </a:prstGeom>
          <a:noFill/>
        </p:spPr>
        <p:txBody>
          <a:bodyPr wrap="square" rtlCol="0">
            <a:spAutoFit/>
          </a:bodyPr>
          <a:lstStyle/>
          <a:p>
            <a:r>
              <a:rPr lang="en-AU" sz="1600" dirty="0"/>
              <a:t>2015-July-9</a:t>
            </a:r>
          </a:p>
        </p:txBody>
      </p:sp>
      <p:sp>
        <p:nvSpPr>
          <p:cNvPr id="18" name="TextBox 17"/>
          <p:cNvSpPr txBox="1"/>
          <p:nvPr/>
        </p:nvSpPr>
        <p:spPr>
          <a:xfrm>
            <a:off x="-34102" y="3734581"/>
            <a:ext cx="1633769" cy="338554"/>
          </a:xfrm>
          <a:prstGeom prst="rect">
            <a:avLst/>
          </a:prstGeom>
          <a:noFill/>
        </p:spPr>
        <p:txBody>
          <a:bodyPr wrap="square" rtlCol="0">
            <a:spAutoFit/>
          </a:bodyPr>
          <a:lstStyle/>
          <a:p>
            <a:r>
              <a:rPr lang="en-AU" sz="1600" dirty="0"/>
              <a:t>2015-July-10</a:t>
            </a:r>
          </a:p>
        </p:txBody>
      </p:sp>
      <p:sp>
        <p:nvSpPr>
          <p:cNvPr id="16" name="TextBox 15">
            <a:extLst>
              <a:ext uri="{FF2B5EF4-FFF2-40B4-BE49-F238E27FC236}">
                <a16:creationId xmlns:a16="http://schemas.microsoft.com/office/drawing/2014/main" id="{70F1919A-79FC-CF4B-AA18-55C9B839DAC1}"/>
              </a:ext>
            </a:extLst>
          </p:cNvPr>
          <p:cNvSpPr txBox="1"/>
          <p:nvPr/>
        </p:nvSpPr>
        <p:spPr>
          <a:xfrm>
            <a:off x="3252875" y="6084204"/>
            <a:ext cx="8755771" cy="523220"/>
          </a:xfrm>
          <a:prstGeom prst="rect">
            <a:avLst/>
          </a:prstGeom>
          <a:noFill/>
        </p:spPr>
        <p:txBody>
          <a:bodyPr wrap="square" rtlCol="0">
            <a:spAutoFit/>
          </a:bodyPr>
          <a:lstStyle/>
          <a:p>
            <a:r>
              <a:rPr lang="en-US" sz="1400" dirty="0"/>
              <a:t>Kucharski et al., Photon pressure force on space debris TOPEX/Poseidon measured by Satellite Laser Ranging, AGU Earth and Space Science, 2017</a:t>
            </a:r>
            <a:endParaRPr lang="en-AU" sz="1400" dirty="0"/>
          </a:p>
        </p:txBody>
      </p:sp>
    </p:spTree>
    <p:extLst>
      <p:ext uri="{BB962C8B-B14F-4D97-AF65-F5344CB8AC3E}">
        <p14:creationId xmlns:p14="http://schemas.microsoft.com/office/powerpoint/2010/main" val="2177741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8D3D15-1563-A141-919D-3F4F5E3A757A}"/>
              </a:ext>
            </a:extLst>
          </p:cNvPr>
          <p:cNvSpPr/>
          <p:nvPr/>
        </p:nvSpPr>
        <p:spPr>
          <a:xfrm rot="16200000">
            <a:off x="5308600" y="1244600"/>
            <a:ext cx="304800" cy="10922000"/>
          </a:xfrm>
          <a:prstGeom prst="rect">
            <a:avLst/>
          </a:prstGeom>
          <a:solidFill>
            <a:srgbClr val="BF57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dirty="0">
              <a:solidFill>
                <a:srgbClr val="FFFFFF"/>
              </a:solidFill>
              <a:latin typeface="Arial" panose="020B0604020202020204"/>
            </a:endParaRPr>
          </a:p>
        </p:txBody>
      </p:sp>
      <p:sp>
        <p:nvSpPr>
          <p:cNvPr id="7" name="Rectangle 6">
            <a:extLst>
              <a:ext uri="{FF2B5EF4-FFF2-40B4-BE49-F238E27FC236}">
                <a16:creationId xmlns:a16="http://schemas.microsoft.com/office/drawing/2014/main" id="{F8146D51-2107-1E45-9A44-E0217DAFA756}"/>
              </a:ext>
            </a:extLst>
          </p:cNvPr>
          <p:cNvSpPr/>
          <p:nvPr/>
        </p:nvSpPr>
        <p:spPr>
          <a:xfrm rot="16200000">
            <a:off x="11404600" y="6070600"/>
            <a:ext cx="304800" cy="1270000"/>
          </a:xfrm>
          <a:prstGeom prst="rect">
            <a:avLst/>
          </a:prstGeom>
          <a:solidFill>
            <a:srgbClr val="EB8F2F"/>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dirty="0">
              <a:solidFill>
                <a:srgbClr val="FFFFFF"/>
              </a:solidFill>
              <a:latin typeface="Arial" panose="020B0604020202020204"/>
            </a:endParaRPr>
          </a:p>
        </p:txBody>
      </p:sp>
      <p:pic>
        <p:nvPicPr>
          <p:cNvPr id="16388" name="Picture 8">
            <a:extLst>
              <a:ext uri="{FF2B5EF4-FFF2-40B4-BE49-F238E27FC236}">
                <a16:creationId xmlns:a16="http://schemas.microsoft.com/office/drawing/2014/main" id="{A6DEA458-D587-DE4F-A076-9841D7C7C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32" y="150019"/>
            <a:ext cx="2333330" cy="4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7">
            <a:extLst>
              <a:ext uri="{FF2B5EF4-FFF2-40B4-BE49-F238E27FC236}">
                <a16:creationId xmlns:a16="http://schemas.microsoft.com/office/drawing/2014/main" id="{46E15A74-A2EA-4064-8E48-50A0A163EEA7}"/>
              </a:ext>
            </a:extLst>
          </p:cNvPr>
          <p:cNvSpPr>
            <a:spLocks noChangeArrowheads="1"/>
          </p:cNvSpPr>
          <p:nvPr/>
        </p:nvSpPr>
        <p:spPr bwMode="auto">
          <a:xfrm>
            <a:off x="0" y="734065"/>
            <a:ext cx="8945745"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600"/>
              </a:spcAft>
              <a:buFontTx/>
              <a:buChar char="-"/>
            </a:pPr>
            <a:r>
              <a:rPr lang="en-US" altLang="en-US" sz="1600" dirty="0">
                <a:solidFill>
                  <a:srgbClr val="000000"/>
                </a:solidFill>
                <a:latin typeface="Open Sans" panose="020B0606030504020204" pitchFamily="34" charset="0"/>
              </a:rPr>
              <a:t>In order to estimate the number of solar photons reflected off of a space object and arriving at the ground telescope, a one-way (free-space) optical link budget is modelled.</a:t>
            </a:r>
          </a:p>
          <a:p>
            <a:pPr eaLnBrk="1" hangingPunct="1">
              <a:lnSpc>
                <a:spcPct val="100000"/>
              </a:lnSpc>
              <a:spcBef>
                <a:spcPct val="0"/>
              </a:spcBef>
              <a:spcAft>
                <a:spcPts val="600"/>
              </a:spcAft>
              <a:buFontTx/>
              <a:buChar char="-"/>
            </a:pPr>
            <a:r>
              <a:rPr lang="en-US" altLang="en-US" sz="1600" dirty="0">
                <a:solidFill>
                  <a:srgbClr val="000000"/>
                </a:solidFill>
                <a:latin typeface="Open Sans" panose="020B0606030504020204" pitchFamily="34" charset="0"/>
              </a:rPr>
              <a:t>Lambertian BRDF model is used to predict the reflection intensity of a sunlit satellite surface.</a:t>
            </a:r>
          </a:p>
          <a:p>
            <a:pPr eaLnBrk="1" hangingPunct="1">
              <a:lnSpc>
                <a:spcPct val="100000"/>
              </a:lnSpc>
              <a:spcBef>
                <a:spcPct val="0"/>
              </a:spcBef>
              <a:spcAft>
                <a:spcPts val="600"/>
              </a:spcAft>
              <a:buFontTx/>
              <a:buChar char="-"/>
            </a:pPr>
            <a:r>
              <a:rPr lang="en-US" altLang="en-US" sz="1600" dirty="0">
                <a:solidFill>
                  <a:srgbClr val="000000"/>
                </a:solidFill>
                <a:latin typeface="Open Sans" panose="020B0606030504020204" pitchFamily="34" charset="0"/>
              </a:rPr>
              <a:t>For now, 1-m diffuse sphere approximation is used in the simulations, but this condition will be relaxed as we implement more realistic satellite shapes. We assume a reflectivity of 0.8</a:t>
            </a:r>
            <a:br>
              <a:rPr lang="en-US" altLang="en-US" sz="1600" dirty="0">
                <a:solidFill>
                  <a:srgbClr val="000000"/>
                </a:solidFill>
                <a:latin typeface="Open Sans" panose="020B0606030504020204" pitchFamily="34" charset="0"/>
              </a:rPr>
            </a:br>
            <a:endParaRPr lang="en-US" altLang="en-US" sz="1600" dirty="0">
              <a:solidFill>
                <a:srgbClr val="000000"/>
              </a:solidFill>
              <a:latin typeface="Open Sans" panose="020B0606030504020204" pitchFamily="34" charset="0"/>
            </a:endParaRPr>
          </a:p>
        </p:txBody>
      </p:sp>
      <p:sp>
        <p:nvSpPr>
          <p:cNvPr id="30" name="TextBox 29">
            <a:extLst>
              <a:ext uri="{FF2B5EF4-FFF2-40B4-BE49-F238E27FC236}">
                <a16:creationId xmlns:a16="http://schemas.microsoft.com/office/drawing/2014/main" id="{74ED81EB-8594-4585-B83A-59169B644443}"/>
              </a:ext>
            </a:extLst>
          </p:cNvPr>
          <p:cNvSpPr txBox="1"/>
          <p:nvPr/>
        </p:nvSpPr>
        <p:spPr>
          <a:xfrm>
            <a:off x="0" y="109062"/>
            <a:ext cx="12192001" cy="492443"/>
          </a:xfrm>
          <a:prstGeom prst="rect">
            <a:avLst/>
          </a:prstGeom>
          <a:noFill/>
        </p:spPr>
        <p:txBody>
          <a:bodyPr wrap="square" rtlCol="0">
            <a:spAutoFit/>
          </a:bodyPr>
          <a:lstStyle/>
          <a:p>
            <a:pPr algn="ctr"/>
            <a:r>
              <a:rPr lang="en-US" sz="2600" dirty="0">
                <a:latin typeface="Open Sans" panose="020B0606030504020204"/>
              </a:rPr>
              <a:t>Space Object Light Pollution simulation</a:t>
            </a:r>
          </a:p>
        </p:txBody>
      </p:sp>
      <p:grpSp>
        <p:nvGrpSpPr>
          <p:cNvPr id="3" name="Group 2">
            <a:extLst>
              <a:ext uri="{FF2B5EF4-FFF2-40B4-BE49-F238E27FC236}">
                <a16:creationId xmlns:a16="http://schemas.microsoft.com/office/drawing/2014/main" id="{82C7D9B5-2850-4D37-9A51-AAD144D21E0D}"/>
              </a:ext>
            </a:extLst>
          </p:cNvPr>
          <p:cNvGrpSpPr/>
          <p:nvPr/>
        </p:nvGrpSpPr>
        <p:grpSpPr>
          <a:xfrm>
            <a:off x="8990602" y="1091204"/>
            <a:ext cx="3057447" cy="4127420"/>
            <a:chOff x="7461242" y="2323527"/>
            <a:chExt cx="3057447" cy="4127420"/>
          </a:xfrm>
        </p:grpSpPr>
        <p:pic>
          <p:nvPicPr>
            <p:cNvPr id="43" name="Picture 42">
              <a:extLst>
                <a:ext uri="{FF2B5EF4-FFF2-40B4-BE49-F238E27FC236}">
                  <a16:creationId xmlns:a16="http://schemas.microsoft.com/office/drawing/2014/main" id="{4283FF5E-A075-4AF7-847B-558313B4F72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7522" y="5584144"/>
              <a:ext cx="843377" cy="866803"/>
            </a:xfrm>
            <a:prstGeom prst="rect">
              <a:avLst/>
            </a:prstGeom>
            <a:noFill/>
            <a:ln>
              <a:noFill/>
            </a:ln>
          </p:spPr>
        </p:pic>
        <p:pic>
          <p:nvPicPr>
            <p:cNvPr id="44" name="Picture 43">
              <a:extLst>
                <a:ext uri="{FF2B5EF4-FFF2-40B4-BE49-F238E27FC236}">
                  <a16:creationId xmlns:a16="http://schemas.microsoft.com/office/drawing/2014/main" id="{7613CDE4-16EB-46B6-963C-1E155A374E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68854">
              <a:off x="7461242" y="2323527"/>
              <a:ext cx="8921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ight Arrow 53">
              <a:extLst>
                <a:ext uri="{FF2B5EF4-FFF2-40B4-BE49-F238E27FC236}">
                  <a16:creationId xmlns:a16="http://schemas.microsoft.com/office/drawing/2014/main" id="{D5C5C8DF-5454-4467-A4C6-8C0AC5057B5D}"/>
                </a:ext>
              </a:extLst>
            </p:cNvPr>
            <p:cNvSpPr/>
            <p:nvPr/>
          </p:nvSpPr>
          <p:spPr>
            <a:xfrm rot="2696355">
              <a:off x="8221856" y="3353715"/>
              <a:ext cx="935037" cy="510679"/>
            </a:xfrm>
            <a:prstGeom prst="rightArrow">
              <a:avLst/>
            </a:prstGeom>
            <a:solidFill>
              <a:srgbClr val="FFC000"/>
            </a:solidFill>
            <a:ln>
              <a:noFill/>
            </a:ln>
          </p:spPr>
          <p:style>
            <a:lnRef idx="1">
              <a:schemeClr val="accent4"/>
            </a:lnRef>
            <a:fillRef idx="3">
              <a:schemeClr val="accent4"/>
            </a:fillRef>
            <a:effectRef idx="2">
              <a:schemeClr val="accent4"/>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latinLnBrk="1"/>
              <a:endParaRPr lang="en-US">
                <a:solidFill>
                  <a:srgbClr val="000000"/>
                </a:solidFill>
              </a:endParaRPr>
            </a:p>
          </p:txBody>
        </p:sp>
        <p:sp>
          <p:nvSpPr>
            <p:cNvPr id="47" name="Right Arrow 56">
              <a:extLst>
                <a:ext uri="{FF2B5EF4-FFF2-40B4-BE49-F238E27FC236}">
                  <a16:creationId xmlns:a16="http://schemas.microsoft.com/office/drawing/2014/main" id="{A52BC6DC-9147-41F4-B111-F18C17E0AD3C}"/>
                </a:ext>
              </a:extLst>
            </p:cNvPr>
            <p:cNvSpPr/>
            <p:nvPr/>
          </p:nvSpPr>
          <p:spPr>
            <a:xfrm rot="8092714">
              <a:off x="8402384" y="5177682"/>
              <a:ext cx="780605" cy="215616"/>
            </a:xfrm>
            <a:prstGeom prst="rightArrow">
              <a:avLst/>
            </a:prstGeom>
            <a:solidFill>
              <a:srgbClr val="FFC000"/>
            </a:solidFill>
            <a:ln>
              <a:noFill/>
            </a:ln>
          </p:spPr>
          <p:style>
            <a:lnRef idx="1">
              <a:schemeClr val="accent4"/>
            </a:lnRef>
            <a:fillRef idx="3">
              <a:schemeClr val="accent4"/>
            </a:fillRef>
            <a:effectRef idx="2">
              <a:schemeClr val="accent4"/>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latinLnBrk="1"/>
              <a:endParaRPr lang="en-US">
                <a:solidFill>
                  <a:srgbClr val="000000"/>
                </a:solidFill>
              </a:endParaRPr>
            </a:p>
          </p:txBody>
        </p:sp>
        <p:pic>
          <p:nvPicPr>
            <p:cNvPr id="51" name="Picture 50">
              <a:extLst>
                <a:ext uri="{FF2B5EF4-FFF2-40B4-BE49-F238E27FC236}">
                  <a16:creationId xmlns:a16="http://schemas.microsoft.com/office/drawing/2014/main" id="{56F3E8A7-21D1-496C-BF44-D60554BD2A6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0476" b="13325"/>
            <a:stretch/>
          </p:blipFill>
          <p:spPr bwMode="auto">
            <a:xfrm rot="840000">
              <a:off x="8416094" y="3788212"/>
              <a:ext cx="2102595" cy="1144489"/>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TextBox 53">
            <a:extLst>
              <a:ext uri="{FF2B5EF4-FFF2-40B4-BE49-F238E27FC236}">
                <a16:creationId xmlns:a16="http://schemas.microsoft.com/office/drawing/2014/main" id="{81ED2BDE-9196-4A8B-9717-003CEF62E40B}"/>
              </a:ext>
            </a:extLst>
          </p:cNvPr>
          <p:cNvSpPr txBox="1"/>
          <p:nvPr/>
        </p:nvSpPr>
        <p:spPr>
          <a:xfrm>
            <a:off x="314532" y="2535259"/>
            <a:ext cx="3657600" cy="738664"/>
          </a:xfrm>
          <a:prstGeom prst="rect">
            <a:avLst/>
          </a:prstGeom>
          <a:noFill/>
        </p:spPr>
        <p:txBody>
          <a:bodyPr wrap="square" rtlCol="0">
            <a:spAutoFit/>
          </a:bodyPr>
          <a:lstStyle/>
          <a:p>
            <a:pPr algn="just"/>
            <a:r>
              <a:rPr lang="en-AU" sz="1400" dirty="0">
                <a:latin typeface="Open Sans" panose="020B0606030504020204"/>
                <a:cs typeface="Times New Roman" pitchFamily="18" charset="0"/>
              </a:rPr>
              <a:t>The intensity of solar reflection depends on the angles between Sun, satellite surface normal vectors, and the ground observer.</a:t>
            </a:r>
          </a:p>
        </p:txBody>
      </p:sp>
      <p:grpSp>
        <p:nvGrpSpPr>
          <p:cNvPr id="61" name="Group 60">
            <a:extLst>
              <a:ext uri="{FF2B5EF4-FFF2-40B4-BE49-F238E27FC236}">
                <a16:creationId xmlns:a16="http://schemas.microsoft.com/office/drawing/2014/main" id="{CA6D59DE-9611-4100-89D7-ABC7044502F0}"/>
              </a:ext>
            </a:extLst>
          </p:cNvPr>
          <p:cNvGrpSpPr/>
          <p:nvPr/>
        </p:nvGrpSpPr>
        <p:grpSpPr>
          <a:xfrm>
            <a:off x="838727" y="3304366"/>
            <a:ext cx="2566027" cy="2442339"/>
            <a:chOff x="79932" y="4129063"/>
            <a:chExt cx="2566027" cy="2442339"/>
          </a:xfrm>
        </p:grpSpPr>
        <p:sp>
          <p:nvSpPr>
            <p:cNvPr id="53" name="Rectangle 52">
              <a:extLst>
                <a:ext uri="{FF2B5EF4-FFF2-40B4-BE49-F238E27FC236}">
                  <a16:creationId xmlns:a16="http://schemas.microsoft.com/office/drawing/2014/main" id="{E7A63E2F-9B09-4AD7-B75F-B69ECEB251E0}"/>
                </a:ext>
              </a:extLst>
            </p:cNvPr>
            <p:cNvSpPr/>
            <p:nvPr/>
          </p:nvSpPr>
          <p:spPr>
            <a:xfrm>
              <a:off x="79932" y="6263625"/>
              <a:ext cx="2566027" cy="307777"/>
            </a:xfrm>
            <a:prstGeom prst="rect">
              <a:avLst/>
            </a:prstGeom>
          </p:spPr>
          <p:txBody>
            <a:bodyPr wrap="square">
              <a:spAutoFit/>
            </a:bodyPr>
            <a:lstStyle/>
            <a:p>
              <a:pPr algn="ctr"/>
              <a:r>
                <a:rPr lang="en-AU" sz="1400" dirty="0">
                  <a:solidFill>
                    <a:schemeClr val="tx1">
                      <a:lumMod val="50000"/>
                      <a:lumOff val="50000"/>
                    </a:schemeClr>
                  </a:solidFill>
                </a:rPr>
                <a:t>BRDF Lambertian model</a:t>
              </a:r>
            </a:p>
          </p:txBody>
        </p:sp>
        <p:grpSp>
          <p:nvGrpSpPr>
            <p:cNvPr id="10" name="Group 9">
              <a:extLst>
                <a:ext uri="{FF2B5EF4-FFF2-40B4-BE49-F238E27FC236}">
                  <a16:creationId xmlns:a16="http://schemas.microsoft.com/office/drawing/2014/main" id="{99A2B596-24C5-4D44-9FA4-99E000AE1E1C}"/>
                </a:ext>
              </a:extLst>
            </p:cNvPr>
            <p:cNvGrpSpPr/>
            <p:nvPr/>
          </p:nvGrpSpPr>
          <p:grpSpPr>
            <a:xfrm>
              <a:off x="196451" y="4129063"/>
              <a:ext cx="2332990" cy="2157990"/>
              <a:chOff x="237263" y="2795852"/>
              <a:chExt cx="2332990" cy="2157990"/>
            </a:xfrm>
          </p:grpSpPr>
          <p:pic>
            <p:nvPicPr>
              <p:cNvPr id="52" name="Picture 3" descr="C:\TimeLine\20171002_ILRS_Riga\Presentation_SDSG\Lambert2.gif">
                <a:extLst>
                  <a:ext uri="{FF2B5EF4-FFF2-40B4-BE49-F238E27FC236}">
                    <a16:creationId xmlns:a16="http://schemas.microsoft.com/office/drawing/2014/main" id="{9CBD2603-F248-47E5-9DB8-F4C1DBD8E1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263" y="3207402"/>
                <a:ext cx="2332990" cy="1746440"/>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Arrow Connector 54">
                <a:extLst>
                  <a:ext uri="{FF2B5EF4-FFF2-40B4-BE49-F238E27FC236}">
                    <a16:creationId xmlns:a16="http://schemas.microsoft.com/office/drawing/2014/main" id="{6BD07E7E-97F2-480B-9EFA-1BC3D2C8C7E6}"/>
                  </a:ext>
                </a:extLst>
              </p:cNvPr>
              <p:cNvCxnSpPr>
                <a:cxnSpLocks/>
              </p:cNvCxnSpPr>
              <p:nvPr/>
            </p:nvCxnSpPr>
            <p:spPr>
              <a:xfrm flipV="1">
                <a:off x="1384089" y="2806183"/>
                <a:ext cx="0" cy="1875821"/>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E39F24D-D0BE-4519-9590-7D51FE6A92F8}"/>
                  </a:ext>
                </a:extLst>
              </p:cNvPr>
              <p:cNvSpPr txBox="1"/>
              <p:nvPr/>
            </p:nvSpPr>
            <p:spPr>
              <a:xfrm>
                <a:off x="1042120" y="2795852"/>
                <a:ext cx="561462" cy="369332"/>
              </a:xfrm>
              <a:prstGeom prst="rect">
                <a:avLst/>
              </a:prstGeom>
              <a:noFill/>
            </p:spPr>
            <p:txBody>
              <a:bodyPr wrap="square" rtlCol="0">
                <a:spAutoFit/>
              </a:bodyPr>
              <a:lstStyle/>
              <a:p>
                <a:r>
                  <a:rPr lang="en-AU" dirty="0">
                    <a:latin typeface="Times New Roman" pitchFamily="18" charset="0"/>
                    <a:cs typeface="Times New Roman" pitchFamily="18" charset="0"/>
                  </a:rPr>
                  <a:t>N</a:t>
                </a:r>
              </a:p>
            </p:txBody>
          </p:sp>
        </p:grpSp>
      </p:grpSp>
      <p:grpSp>
        <p:nvGrpSpPr>
          <p:cNvPr id="60" name="Group 59">
            <a:extLst>
              <a:ext uri="{FF2B5EF4-FFF2-40B4-BE49-F238E27FC236}">
                <a16:creationId xmlns:a16="http://schemas.microsoft.com/office/drawing/2014/main" id="{A174D300-A4C3-4163-9879-1B22F8D16E46}"/>
              </a:ext>
            </a:extLst>
          </p:cNvPr>
          <p:cNvGrpSpPr/>
          <p:nvPr/>
        </p:nvGrpSpPr>
        <p:grpSpPr>
          <a:xfrm>
            <a:off x="5091064" y="3027288"/>
            <a:ext cx="2332990" cy="2720124"/>
            <a:chOff x="4294505" y="3779984"/>
            <a:chExt cx="2332990" cy="2720124"/>
          </a:xfrm>
        </p:grpSpPr>
        <p:pic>
          <p:nvPicPr>
            <p:cNvPr id="59" name="Picture 58">
              <a:extLst>
                <a:ext uri="{FF2B5EF4-FFF2-40B4-BE49-F238E27FC236}">
                  <a16:creationId xmlns:a16="http://schemas.microsoft.com/office/drawing/2014/main" id="{C8CCFC5A-336F-4BBB-81A5-CEDD19A8D46E}"/>
                </a:ext>
              </a:extLst>
            </p:cNvPr>
            <p:cNvPicPr>
              <a:picLocks noChangeAspect="1"/>
            </p:cNvPicPr>
            <p:nvPr/>
          </p:nvPicPr>
          <p:blipFill>
            <a:blip r:embed="rId7"/>
            <a:stretch>
              <a:fillRect/>
            </a:stretch>
          </p:blipFill>
          <p:spPr>
            <a:xfrm>
              <a:off x="4294505" y="3779984"/>
              <a:ext cx="2332990" cy="2720124"/>
            </a:xfrm>
            <a:prstGeom prst="rect">
              <a:avLst/>
            </a:prstGeom>
          </p:spPr>
        </p:pic>
        <p:sp>
          <p:nvSpPr>
            <p:cNvPr id="26" name="Arrow: Right 25">
              <a:extLst>
                <a:ext uri="{FF2B5EF4-FFF2-40B4-BE49-F238E27FC236}">
                  <a16:creationId xmlns:a16="http://schemas.microsoft.com/office/drawing/2014/main" id="{277CF006-6B37-491C-BA76-58DD07CE855A}"/>
                </a:ext>
              </a:extLst>
            </p:cNvPr>
            <p:cNvSpPr/>
            <p:nvPr/>
          </p:nvSpPr>
          <p:spPr>
            <a:xfrm>
              <a:off x="4980110" y="5034226"/>
              <a:ext cx="450746" cy="339415"/>
            </a:xfrm>
            <a:prstGeom prst="right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29">
            <a:extLst>
              <a:ext uri="{FF2B5EF4-FFF2-40B4-BE49-F238E27FC236}">
                <a16:creationId xmlns:a16="http://schemas.microsoft.com/office/drawing/2014/main" id="{622277EF-AB14-4B78-88B9-698B18AAA4E9}"/>
              </a:ext>
            </a:extLst>
          </p:cNvPr>
          <p:cNvSpPr txBox="1"/>
          <p:nvPr/>
        </p:nvSpPr>
        <p:spPr>
          <a:xfrm>
            <a:off x="3716240" y="6098564"/>
            <a:ext cx="820086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200" dirty="0">
                <a:latin typeface="Open Sans" panose="020B0606030504020204"/>
              </a:rPr>
              <a:t>D. Kucharski et al., Hypertemporal photometric measurement of spaceborne mirrors specular reflectivity for Laser Time Transfer link model. </a:t>
            </a:r>
            <a:r>
              <a:rPr lang="en-US" sz="1200" dirty="0">
                <a:latin typeface="Open Sans" panose="020B0606030504020204"/>
              </a:rPr>
              <a:t>Adv. Space Res. 64 (2019) 957-963.</a:t>
            </a:r>
            <a:endParaRPr lang="en-AU" sz="1200" dirty="0">
              <a:latin typeface="Open Sans" panose="020B0606030504020204"/>
            </a:endParaRPr>
          </a:p>
        </p:txBody>
      </p:sp>
      <p:sp>
        <p:nvSpPr>
          <p:cNvPr id="2" name="Rectangle 1">
            <a:extLst>
              <a:ext uri="{FF2B5EF4-FFF2-40B4-BE49-F238E27FC236}">
                <a16:creationId xmlns:a16="http://schemas.microsoft.com/office/drawing/2014/main" id="{AD2849B4-1FAB-4381-ACDD-0DC85C92A894}"/>
              </a:ext>
            </a:extLst>
          </p:cNvPr>
          <p:cNvSpPr/>
          <p:nvPr/>
        </p:nvSpPr>
        <p:spPr>
          <a:xfrm>
            <a:off x="4784157" y="2416773"/>
            <a:ext cx="3032517" cy="523220"/>
          </a:xfrm>
          <a:prstGeom prst="rect">
            <a:avLst/>
          </a:prstGeom>
        </p:spPr>
        <p:txBody>
          <a:bodyPr wrap="square">
            <a:spAutoFit/>
          </a:bodyPr>
          <a:lstStyle/>
          <a:p>
            <a:pPr algn="just"/>
            <a:r>
              <a:rPr lang="en-AU" sz="1400" dirty="0">
                <a:latin typeface="Open Sans" panose="020B0606030504020204"/>
                <a:cs typeface="Times New Roman" pitchFamily="18" charset="0"/>
              </a:rPr>
              <a:t>The proper satellite shape model will improve brightness simulations</a:t>
            </a:r>
            <a:r>
              <a:rPr lang="en-US" sz="1400" dirty="0">
                <a:latin typeface="Open Sans" panose="020B0606030504020204"/>
                <a:cs typeface="Times New Roman" pitchFamily="18" charset="0"/>
              </a:rPr>
              <a:t>.</a:t>
            </a:r>
            <a:endParaRPr lang="en-AU" sz="1400" dirty="0">
              <a:latin typeface="Open Sans" panose="020B0606030504020204"/>
              <a:cs typeface="Times New Roman" pitchFamily="18" charset="0"/>
            </a:endParaRPr>
          </a:p>
        </p:txBody>
      </p:sp>
    </p:spTree>
    <p:extLst>
      <p:ext uri="{BB962C8B-B14F-4D97-AF65-F5344CB8AC3E}">
        <p14:creationId xmlns:p14="http://schemas.microsoft.com/office/powerpoint/2010/main" val="4097285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8D3D15-1563-A141-919D-3F4F5E3A757A}"/>
              </a:ext>
            </a:extLst>
          </p:cNvPr>
          <p:cNvSpPr/>
          <p:nvPr/>
        </p:nvSpPr>
        <p:spPr>
          <a:xfrm rot="16200000">
            <a:off x="5308600" y="1244600"/>
            <a:ext cx="304800" cy="10922000"/>
          </a:xfrm>
          <a:prstGeom prst="rect">
            <a:avLst/>
          </a:prstGeom>
          <a:solidFill>
            <a:srgbClr val="BF57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dirty="0">
              <a:solidFill>
                <a:srgbClr val="FFFFFF"/>
              </a:solidFill>
              <a:latin typeface="Arial" panose="020B0604020202020204"/>
            </a:endParaRPr>
          </a:p>
        </p:txBody>
      </p:sp>
      <p:sp>
        <p:nvSpPr>
          <p:cNvPr id="7" name="Rectangle 6">
            <a:extLst>
              <a:ext uri="{FF2B5EF4-FFF2-40B4-BE49-F238E27FC236}">
                <a16:creationId xmlns:a16="http://schemas.microsoft.com/office/drawing/2014/main" id="{F8146D51-2107-1E45-9A44-E0217DAFA756}"/>
              </a:ext>
            </a:extLst>
          </p:cNvPr>
          <p:cNvSpPr/>
          <p:nvPr/>
        </p:nvSpPr>
        <p:spPr>
          <a:xfrm rot="16200000">
            <a:off x="11404600" y="6070600"/>
            <a:ext cx="304800" cy="1270000"/>
          </a:xfrm>
          <a:prstGeom prst="rect">
            <a:avLst/>
          </a:prstGeom>
          <a:solidFill>
            <a:srgbClr val="EB8F2F"/>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dirty="0">
              <a:solidFill>
                <a:srgbClr val="FFFFFF"/>
              </a:solidFill>
              <a:latin typeface="Arial" panose="020B0604020202020204"/>
            </a:endParaRPr>
          </a:p>
        </p:txBody>
      </p:sp>
      <p:pic>
        <p:nvPicPr>
          <p:cNvPr id="16388" name="Picture 8">
            <a:extLst>
              <a:ext uri="{FF2B5EF4-FFF2-40B4-BE49-F238E27FC236}">
                <a16:creationId xmlns:a16="http://schemas.microsoft.com/office/drawing/2014/main" id="{A6DEA458-D587-DE4F-A076-9841D7C7C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32" y="150019"/>
            <a:ext cx="2333330" cy="4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a:extLst>
              <a:ext uri="{FF2B5EF4-FFF2-40B4-BE49-F238E27FC236}">
                <a16:creationId xmlns:a16="http://schemas.microsoft.com/office/drawing/2014/main" id="{E6955D7A-F7C0-4D74-9842-BBE3715F4317}"/>
              </a:ext>
            </a:extLst>
          </p:cNvPr>
          <p:cNvSpPr txBox="1"/>
          <p:nvPr/>
        </p:nvSpPr>
        <p:spPr>
          <a:xfrm>
            <a:off x="0" y="109062"/>
            <a:ext cx="12192001" cy="492443"/>
          </a:xfrm>
          <a:prstGeom prst="rect">
            <a:avLst/>
          </a:prstGeom>
          <a:noFill/>
        </p:spPr>
        <p:txBody>
          <a:bodyPr wrap="square" rtlCol="0">
            <a:spAutoFit/>
          </a:bodyPr>
          <a:lstStyle/>
          <a:p>
            <a:pPr algn="ctr"/>
            <a:r>
              <a:rPr lang="en-US" sz="2600" dirty="0">
                <a:latin typeface="Open Sans" panose="020B0606030504020204"/>
              </a:rPr>
              <a:t>Space Object Light Pollution – all objects</a:t>
            </a:r>
          </a:p>
        </p:txBody>
      </p:sp>
      <p:sp>
        <p:nvSpPr>
          <p:cNvPr id="8" name="Rectangle 7">
            <a:extLst>
              <a:ext uri="{FF2B5EF4-FFF2-40B4-BE49-F238E27FC236}">
                <a16:creationId xmlns:a16="http://schemas.microsoft.com/office/drawing/2014/main" id="{002A3848-F527-489C-B9B7-E0D3582ED82B}"/>
              </a:ext>
            </a:extLst>
          </p:cNvPr>
          <p:cNvSpPr>
            <a:spLocks noChangeArrowheads="1"/>
          </p:cNvSpPr>
          <p:nvPr/>
        </p:nvSpPr>
        <p:spPr bwMode="auto">
          <a:xfrm>
            <a:off x="0" y="1199903"/>
            <a:ext cx="5413664"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spcAft>
                <a:spcPts val="600"/>
              </a:spcAft>
              <a:buFontTx/>
              <a:buChar char="-"/>
            </a:pPr>
            <a:r>
              <a:rPr lang="en-US" altLang="en-US" sz="1600" dirty="0">
                <a:solidFill>
                  <a:srgbClr val="000000"/>
                </a:solidFill>
                <a:latin typeface="Open Sans" panose="020B0606030504020204" pitchFamily="34" charset="0"/>
              </a:rPr>
              <a:t>Prediction of the satellites’ passes within the theoretical line-of-sight of a specific ground location allows estimating their brightness and the number of reflected solar photons that “contaminate” the dark-sky.</a:t>
            </a:r>
          </a:p>
          <a:p>
            <a:pPr algn="just" eaLnBrk="1" hangingPunct="1">
              <a:lnSpc>
                <a:spcPct val="100000"/>
              </a:lnSpc>
              <a:spcBef>
                <a:spcPct val="0"/>
              </a:spcBef>
              <a:spcAft>
                <a:spcPts val="600"/>
              </a:spcAft>
              <a:buFontTx/>
              <a:buChar char="-"/>
            </a:pPr>
            <a:r>
              <a:rPr lang="en-US" altLang="en-US" sz="1600" dirty="0">
                <a:solidFill>
                  <a:srgbClr val="000000"/>
                </a:solidFill>
                <a:latin typeface="Open Sans" panose="020B0606030504020204" pitchFamily="34" charset="0"/>
              </a:rPr>
              <a:t>An example map of a “light pollution” caused by reflective sunlit space objects for </a:t>
            </a:r>
            <a:r>
              <a:rPr lang="en-US" altLang="en-US" sz="1600" u="sng" dirty="0">
                <a:solidFill>
                  <a:srgbClr val="000000"/>
                </a:solidFill>
                <a:latin typeface="Open Sans" panose="020B0606030504020204" pitchFamily="34" charset="0"/>
              </a:rPr>
              <a:t>Rubin Observatory</a:t>
            </a:r>
            <a:r>
              <a:rPr lang="en-US" altLang="en-US" sz="1600" dirty="0">
                <a:solidFill>
                  <a:srgbClr val="000000"/>
                </a:solidFill>
                <a:latin typeface="Open Sans" panose="020B0606030504020204" pitchFamily="34" charset="0"/>
              </a:rPr>
              <a:t> (nautical night of June 20, 2020) is presented on the graphs. </a:t>
            </a:r>
          </a:p>
          <a:p>
            <a:pPr algn="just" eaLnBrk="1" hangingPunct="1">
              <a:lnSpc>
                <a:spcPct val="100000"/>
              </a:lnSpc>
              <a:spcBef>
                <a:spcPct val="0"/>
              </a:spcBef>
              <a:spcAft>
                <a:spcPts val="600"/>
              </a:spcAft>
              <a:buFontTx/>
              <a:buChar char="-"/>
            </a:pPr>
            <a:r>
              <a:rPr lang="en-US" altLang="en-US" sz="1600" dirty="0">
                <a:solidFill>
                  <a:srgbClr val="000000"/>
                </a:solidFill>
                <a:latin typeface="Open Sans" panose="020B0606030504020204" pitchFamily="34" charset="0"/>
              </a:rPr>
              <a:t>All </a:t>
            </a:r>
            <a:r>
              <a:rPr lang="en-US" altLang="en-US" sz="1600" dirty="0">
                <a:solidFill>
                  <a:srgbClr val="000000"/>
                </a:solidFill>
                <a:latin typeface="Open Sans" panose="020B0606030504020204"/>
              </a:rPr>
              <a:t>satellites from the public catalog are included in this simulation (6568 objects visible above 20</a:t>
            </a:r>
            <a:r>
              <a:rPr lang="en-US" altLang="en-US" sz="1600" dirty="0">
                <a:solidFill>
                  <a:srgbClr val="000000"/>
                </a:solidFill>
                <a:latin typeface="Open Sans" panose="020B0606030504020204"/>
                <a:cs typeface="Calibri" panose="020F0502020204030204" pitchFamily="34" charset="0"/>
              </a:rPr>
              <a:t>° of the local horizon</a:t>
            </a:r>
            <a:r>
              <a:rPr lang="en-US" altLang="en-US" sz="1600" dirty="0">
                <a:solidFill>
                  <a:srgbClr val="000000"/>
                </a:solidFill>
                <a:latin typeface="Open Sans" panose="020B0606030504020204" pitchFamily="34" charset="0"/>
              </a:rPr>
              <a:t>). </a:t>
            </a:r>
          </a:p>
          <a:p>
            <a:pPr algn="just" eaLnBrk="1" hangingPunct="1">
              <a:lnSpc>
                <a:spcPct val="100000"/>
              </a:lnSpc>
              <a:spcBef>
                <a:spcPct val="0"/>
              </a:spcBef>
              <a:spcAft>
                <a:spcPts val="600"/>
              </a:spcAft>
              <a:buFontTx/>
              <a:buChar char="-"/>
            </a:pPr>
            <a:r>
              <a:rPr lang="en-US" altLang="en-US" sz="1600" dirty="0">
                <a:solidFill>
                  <a:srgbClr val="000000"/>
                </a:solidFill>
                <a:latin typeface="Open Sans" panose="020B0606030504020204" pitchFamily="34" charset="0"/>
              </a:rPr>
              <a:t>The simulated reflection flux is expressed as a number of photons (400-700 nm) arriving at the telescope.</a:t>
            </a:r>
          </a:p>
          <a:p>
            <a:pPr algn="just" eaLnBrk="1" hangingPunct="1">
              <a:lnSpc>
                <a:spcPct val="100000"/>
              </a:lnSpc>
              <a:spcBef>
                <a:spcPct val="0"/>
              </a:spcBef>
              <a:spcAft>
                <a:spcPts val="600"/>
              </a:spcAft>
              <a:buFontTx/>
              <a:buChar char="-"/>
            </a:pPr>
            <a:r>
              <a:rPr lang="en-US" altLang="en-US" sz="1600" dirty="0">
                <a:solidFill>
                  <a:srgbClr val="000000"/>
                </a:solidFill>
                <a:latin typeface="Open Sans" panose="020B0606030504020204" pitchFamily="34" charset="0"/>
              </a:rPr>
              <a:t>The J2000 geocentric inertial reference frame is used to represent the simulated data, where RA/Dec coordinates indicate the pointing direction of the ground telescope.</a:t>
            </a:r>
          </a:p>
        </p:txBody>
      </p:sp>
      <p:pic>
        <p:nvPicPr>
          <p:cNvPr id="3" name="Picture 2">
            <a:extLst>
              <a:ext uri="{FF2B5EF4-FFF2-40B4-BE49-F238E27FC236}">
                <a16:creationId xmlns:a16="http://schemas.microsoft.com/office/drawing/2014/main" id="{51BC99AB-7FA4-4BB2-A47B-5DC12376B285}"/>
              </a:ext>
            </a:extLst>
          </p:cNvPr>
          <p:cNvPicPr>
            <a:picLocks noChangeAspect="1"/>
          </p:cNvPicPr>
          <p:nvPr/>
        </p:nvPicPr>
        <p:blipFill rotWithShape="1">
          <a:blip r:embed="rId3"/>
          <a:srcRect r="3975"/>
          <a:stretch/>
        </p:blipFill>
        <p:spPr>
          <a:xfrm>
            <a:off x="5663046" y="491455"/>
            <a:ext cx="6400800" cy="5129750"/>
          </a:xfrm>
          <a:prstGeom prst="rect">
            <a:avLst/>
          </a:prstGeom>
        </p:spPr>
      </p:pic>
    </p:spTree>
    <p:extLst>
      <p:ext uri="{BB962C8B-B14F-4D97-AF65-F5344CB8AC3E}">
        <p14:creationId xmlns:p14="http://schemas.microsoft.com/office/powerpoint/2010/main" val="1079460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8D3D15-1563-A141-919D-3F4F5E3A757A}"/>
              </a:ext>
            </a:extLst>
          </p:cNvPr>
          <p:cNvSpPr/>
          <p:nvPr/>
        </p:nvSpPr>
        <p:spPr>
          <a:xfrm rot="16200000">
            <a:off x="5308600" y="1244600"/>
            <a:ext cx="304800" cy="10922000"/>
          </a:xfrm>
          <a:prstGeom prst="rect">
            <a:avLst/>
          </a:prstGeom>
          <a:solidFill>
            <a:srgbClr val="BF57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dirty="0">
              <a:solidFill>
                <a:srgbClr val="FFFFFF"/>
              </a:solidFill>
              <a:latin typeface="Arial" panose="020B0604020202020204"/>
            </a:endParaRPr>
          </a:p>
        </p:txBody>
      </p:sp>
      <p:sp>
        <p:nvSpPr>
          <p:cNvPr id="7" name="Rectangle 6">
            <a:extLst>
              <a:ext uri="{FF2B5EF4-FFF2-40B4-BE49-F238E27FC236}">
                <a16:creationId xmlns:a16="http://schemas.microsoft.com/office/drawing/2014/main" id="{F8146D51-2107-1E45-9A44-E0217DAFA756}"/>
              </a:ext>
            </a:extLst>
          </p:cNvPr>
          <p:cNvSpPr/>
          <p:nvPr/>
        </p:nvSpPr>
        <p:spPr>
          <a:xfrm rot="16200000">
            <a:off x="11404600" y="6070600"/>
            <a:ext cx="304800" cy="1270000"/>
          </a:xfrm>
          <a:prstGeom prst="rect">
            <a:avLst/>
          </a:prstGeom>
          <a:solidFill>
            <a:srgbClr val="EB8F2F"/>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en-US" kern="0" dirty="0">
              <a:solidFill>
                <a:srgbClr val="FFFFFF"/>
              </a:solidFill>
              <a:latin typeface="Arial" panose="020B0604020202020204"/>
            </a:endParaRPr>
          </a:p>
        </p:txBody>
      </p:sp>
      <p:pic>
        <p:nvPicPr>
          <p:cNvPr id="16388" name="Picture 8">
            <a:extLst>
              <a:ext uri="{FF2B5EF4-FFF2-40B4-BE49-F238E27FC236}">
                <a16:creationId xmlns:a16="http://schemas.microsoft.com/office/drawing/2014/main" id="{A6DEA458-D587-DE4F-A076-9841D7C7C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32" y="150019"/>
            <a:ext cx="2333330" cy="4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a:extLst>
              <a:ext uri="{FF2B5EF4-FFF2-40B4-BE49-F238E27FC236}">
                <a16:creationId xmlns:a16="http://schemas.microsoft.com/office/drawing/2014/main" id="{E6955D7A-F7C0-4D74-9842-BBE3715F4317}"/>
              </a:ext>
            </a:extLst>
          </p:cNvPr>
          <p:cNvSpPr txBox="1"/>
          <p:nvPr/>
        </p:nvSpPr>
        <p:spPr>
          <a:xfrm>
            <a:off x="0" y="109062"/>
            <a:ext cx="12192001" cy="492443"/>
          </a:xfrm>
          <a:prstGeom prst="rect">
            <a:avLst/>
          </a:prstGeom>
          <a:noFill/>
        </p:spPr>
        <p:txBody>
          <a:bodyPr wrap="square" rtlCol="0">
            <a:spAutoFit/>
          </a:bodyPr>
          <a:lstStyle/>
          <a:p>
            <a:pPr algn="ctr"/>
            <a:r>
              <a:rPr lang="en-US" sz="2600" dirty="0">
                <a:latin typeface="Open Sans" panose="020B0606030504020204"/>
              </a:rPr>
              <a:t>Space Object Light Pollution – Starlink</a:t>
            </a:r>
          </a:p>
        </p:txBody>
      </p:sp>
      <p:sp>
        <p:nvSpPr>
          <p:cNvPr id="8" name="Rectangle 7">
            <a:extLst>
              <a:ext uri="{FF2B5EF4-FFF2-40B4-BE49-F238E27FC236}">
                <a16:creationId xmlns:a16="http://schemas.microsoft.com/office/drawing/2014/main" id="{EF84CEF4-524C-4BB8-94A3-D68E4FA3E06F}"/>
              </a:ext>
            </a:extLst>
          </p:cNvPr>
          <p:cNvSpPr>
            <a:spLocks noChangeArrowheads="1"/>
          </p:cNvSpPr>
          <p:nvPr/>
        </p:nvSpPr>
        <p:spPr bwMode="auto">
          <a:xfrm>
            <a:off x="0" y="977189"/>
            <a:ext cx="5026862" cy="426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spcAft>
                <a:spcPts val="600"/>
              </a:spcAft>
              <a:buFontTx/>
              <a:buChar char="-"/>
            </a:pPr>
            <a:r>
              <a:rPr lang="en-US" altLang="en-US" sz="1600" dirty="0">
                <a:solidFill>
                  <a:srgbClr val="000000"/>
                </a:solidFill>
                <a:latin typeface="Open Sans" panose="020B0606030504020204" pitchFamily="34" charset="0"/>
              </a:rPr>
              <a:t>A simulated “light pollution” caused by the existing Starlink satellites can reach the high intensity levels (Rubin Observatory, June 20, 2020).</a:t>
            </a:r>
          </a:p>
          <a:p>
            <a:pPr algn="just" eaLnBrk="1" hangingPunct="1">
              <a:lnSpc>
                <a:spcPct val="100000"/>
              </a:lnSpc>
              <a:spcBef>
                <a:spcPct val="0"/>
              </a:spcBef>
              <a:spcAft>
                <a:spcPts val="600"/>
              </a:spcAft>
              <a:buFontTx/>
              <a:buChar char="-"/>
            </a:pPr>
            <a:r>
              <a:rPr lang="en-US" altLang="en-US" sz="1600" dirty="0">
                <a:solidFill>
                  <a:srgbClr val="000000"/>
                </a:solidFill>
                <a:latin typeface="Open Sans" panose="020B0606030504020204" pitchFamily="34" charset="0"/>
              </a:rPr>
              <a:t>Using the Two-Line Element (TLE) data from the public catalog allowed predicting 109 Starlink passes visible from Rubin Observatory on June 20, 2020. </a:t>
            </a:r>
          </a:p>
          <a:p>
            <a:pPr algn="just" eaLnBrk="1" hangingPunct="1">
              <a:lnSpc>
                <a:spcPct val="100000"/>
              </a:lnSpc>
              <a:spcBef>
                <a:spcPct val="0"/>
              </a:spcBef>
              <a:spcAft>
                <a:spcPts val="600"/>
              </a:spcAft>
              <a:buFontTx/>
              <a:buChar char="-"/>
            </a:pPr>
            <a:r>
              <a:rPr lang="en-US" altLang="en-US" sz="1600" dirty="0">
                <a:solidFill>
                  <a:srgbClr val="000000"/>
                </a:solidFill>
                <a:latin typeface="Open Sans" panose="020B0606030504020204" pitchFamily="34" charset="0"/>
              </a:rPr>
              <a:t>The map indicates that the “light pollution” is not uniformly distributed across the celestial sphere and there are regions of darker sky that could be selected for long exposure imaging during the particular night. </a:t>
            </a:r>
          </a:p>
          <a:p>
            <a:pPr algn="just" eaLnBrk="1" hangingPunct="1">
              <a:lnSpc>
                <a:spcPct val="100000"/>
              </a:lnSpc>
              <a:spcBef>
                <a:spcPct val="0"/>
              </a:spcBef>
              <a:spcAft>
                <a:spcPts val="600"/>
              </a:spcAft>
              <a:buFontTx/>
              <a:buChar char="-"/>
            </a:pPr>
            <a:r>
              <a:rPr lang="en-US" altLang="en-US" sz="1600" dirty="0">
                <a:solidFill>
                  <a:srgbClr val="000000"/>
                </a:solidFill>
                <a:latin typeface="Open Sans" panose="020B0606030504020204" pitchFamily="34" charset="0"/>
              </a:rPr>
              <a:t>The bottom plot shows the satellite reflection flux integrated over the telescope Field-of-View and the collection surface area (primary mirror) of the ground telescope. The graph indicates that the most polluted parts of the sky are located where the passes cross or overlap. </a:t>
            </a:r>
          </a:p>
        </p:txBody>
      </p:sp>
      <p:pic>
        <p:nvPicPr>
          <p:cNvPr id="3" name="Picture 2">
            <a:extLst>
              <a:ext uri="{FF2B5EF4-FFF2-40B4-BE49-F238E27FC236}">
                <a16:creationId xmlns:a16="http://schemas.microsoft.com/office/drawing/2014/main" id="{5A8FC199-C5F5-4E10-86CC-3D85F5AB89D7}"/>
              </a:ext>
            </a:extLst>
          </p:cNvPr>
          <p:cNvPicPr>
            <a:picLocks noChangeAspect="1"/>
          </p:cNvPicPr>
          <p:nvPr/>
        </p:nvPicPr>
        <p:blipFill rotWithShape="1">
          <a:blip r:embed="rId3"/>
          <a:srcRect r="5118"/>
          <a:stretch/>
        </p:blipFill>
        <p:spPr>
          <a:xfrm>
            <a:off x="5596082" y="554904"/>
            <a:ext cx="6374245" cy="5170036"/>
          </a:xfrm>
          <a:prstGeom prst="rect">
            <a:avLst/>
          </a:prstGeom>
        </p:spPr>
      </p:pic>
    </p:spTree>
    <p:extLst>
      <p:ext uri="{BB962C8B-B14F-4D97-AF65-F5344CB8AC3E}">
        <p14:creationId xmlns:p14="http://schemas.microsoft.com/office/powerpoint/2010/main" val="1689421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CustomShape 1"/>
          <p:cNvSpPr/>
          <p:nvPr/>
        </p:nvSpPr>
        <p:spPr>
          <a:xfrm>
            <a:off x="406440" y="338760"/>
            <a:ext cx="4944240" cy="1464480"/>
          </a:xfrm>
          <a:prstGeom prst="rect">
            <a:avLst/>
          </a:prstGeom>
          <a:solidFill>
            <a:srgbClr val="BF5700"/>
          </a:solidFill>
          <a:ln>
            <a:noFill/>
          </a:ln>
        </p:spPr>
        <p:style>
          <a:lnRef idx="2">
            <a:schemeClr val="accent1">
              <a:shade val="50000"/>
            </a:schemeClr>
          </a:lnRef>
          <a:fillRef idx="1">
            <a:schemeClr val="accent1"/>
          </a:fillRef>
          <a:effectRef idx="0">
            <a:schemeClr val="accent1"/>
          </a:effectRef>
          <a:fontRef idx="minor"/>
        </p:style>
      </p:sp>
      <p:pic>
        <p:nvPicPr>
          <p:cNvPr id="106" name="Picture 2"/>
          <p:cNvPicPr/>
          <p:nvPr/>
        </p:nvPicPr>
        <p:blipFill>
          <a:blip r:embed="rId2"/>
          <a:stretch/>
        </p:blipFill>
        <p:spPr>
          <a:xfrm>
            <a:off x="3486240" y="2631240"/>
            <a:ext cx="5219280" cy="1358640"/>
          </a:xfrm>
          <a:prstGeom prst="rect">
            <a:avLst/>
          </a:prstGeom>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9F96A50-719F-2B41-B8AB-89DACE953344}"/>
              </a:ext>
            </a:extLst>
          </p:cNvPr>
          <p:cNvPicPr>
            <a:picLocks noGrp="1" noChangeAspect="1"/>
          </p:cNvPicPr>
          <p:nvPr>
            <p:ph idx="1"/>
          </p:nvPr>
        </p:nvPicPr>
        <p:blipFill>
          <a:blip r:embed="rId2"/>
          <a:stretch>
            <a:fillRect/>
          </a:stretch>
        </p:blipFill>
        <p:spPr>
          <a:xfrm>
            <a:off x="5011812" y="1924738"/>
            <a:ext cx="5697442" cy="3834024"/>
          </a:xfrm>
        </p:spPr>
      </p:pic>
      <p:pic>
        <p:nvPicPr>
          <p:cNvPr id="12" name="Picture 11" descr="satellite collision.bmp">
            <a:extLst>
              <a:ext uri="{FF2B5EF4-FFF2-40B4-BE49-F238E27FC236}">
                <a16:creationId xmlns:a16="http://schemas.microsoft.com/office/drawing/2014/main" id="{09812198-9AF6-A24C-86C8-031C2CEF01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16248" y="31957"/>
            <a:ext cx="2386012" cy="178911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1B43DDC0-A014-F34A-A6C6-1980F0662B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488" y="4381667"/>
            <a:ext cx="1649412" cy="13112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3" descr="mssc_3">
            <a:extLst>
              <a:ext uri="{FF2B5EF4-FFF2-40B4-BE49-F238E27FC236}">
                <a16:creationId xmlns:a16="http://schemas.microsoft.com/office/drawing/2014/main" id="{5E07C6C4-8BF7-B748-ABBE-C4527B935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1748" y="2812584"/>
            <a:ext cx="1644650" cy="1258887"/>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F77B2039-80DA-5941-8BE4-039B6E79E6CD}"/>
              </a:ext>
            </a:extLst>
          </p:cNvPr>
          <p:cNvPicPr>
            <a:picLocks noChangeAspect="1" noChangeArrowheads="1"/>
          </p:cNvPicPr>
          <p:nvPr/>
        </p:nvPicPr>
        <p:blipFill>
          <a:blip r:embed="rId6" cstate="print"/>
          <a:srcRect/>
          <a:stretch>
            <a:fillRect/>
          </a:stretch>
        </p:blipFill>
        <p:spPr bwMode="auto">
          <a:xfrm>
            <a:off x="136902" y="2476332"/>
            <a:ext cx="2461276" cy="1905335"/>
          </a:xfrm>
          <a:prstGeom prst="rect">
            <a:avLst/>
          </a:prstGeom>
          <a:noFill/>
          <a:ln w="9525">
            <a:noFill/>
            <a:miter lim="800000"/>
            <a:headEnd/>
            <a:tailEnd/>
          </a:ln>
        </p:spPr>
      </p:pic>
      <p:pic>
        <p:nvPicPr>
          <p:cNvPr id="6" name="Picture 5">
            <a:extLst>
              <a:ext uri="{FF2B5EF4-FFF2-40B4-BE49-F238E27FC236}">
                <a16:creationId xmlns:a16="http://schemas.microsoft.com/office/drawing/2014/main" id="{CEF90368-8218-1148-89C7-EA73D0E98D9B}"/>
              </a:ext>
            </a:extLst>
          </p:cNvPr>
          <p:cNvPicPr>
            <a:picLocks noChangeAspect="1"/>
          </p:cNvPicPr>
          <p:nvPr/>
        </p:nvPicPr>
        <p:blipFill>
          <a:blip r:embed="rId7"/>
          <a:stretch>
            <a:fillRect/>
          </a:stretch>
        </p:blipFill>
        <p:spPr>
          <a:xfrm>
            <a:off x="4406900" y="158033"/>
            <a:ext cx="3378200" cy="1651000"/>
          </a:xfrm>
          <a:prstGeom prst="rect">
            <a:avLst/>
          </a:prstGeom>
        </p:spPr>
      </p:pic>
      <p:pic>
        <p:nvPicPr>
          <p:cNvPr id="7" name="Picture 6">
            <a:extLst>
              <a:ext uri="{FF2B5EF4-FFF2-40B4-BE49-F238E27FC236}">
                <a16:creationId xmlns:a16="http://schemas.microsoft.com/office/drawing/2014/main" id="{385BBCCC-2C66-D743-8496-E36A640909F7}"/>
              </a:ext>
            </a:extLst>
          </p:cNvPr>
          <p:cNvPicPr>
            <a:picLocks noChangeAspect="1"/>
          </p:cNvPicPr>
          <p:nvPr/>
        </p:nvPicPr>
        <p:blipFill>
          <a:blip r:embed="rId8"/>
          <a:stretch>
            <a:fillRect/>
          </a:stretch>
        </p:blipFill>
        <p:spPr>
          <a:xfrm>
            <a:off x="864888" y="31957"/>
            <a:ext cx="3466581" cy="2311054"/>
          </a:xfrm>
          <a:prstGeom prst="rect">
            <a:avLst/>
          </a:prstGeom>
        </p:spPr>
      </p:pic>
    </p:spTree>
    <p:extLst>
      <p:ext uri="{BB962C8B-B14F-4D97-AF65-F5344CB8AC3E}">
        <p14:creationId xmlns:p14="http://schemas.microsoft.com/office/powerpoint/2010/main" val="1067843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633" y="187382"/>
            <a:ext cx="10320867" cy="688975"/>
          </a:xfrm>
        </p:spPr>
        <p:txBody>
          <a:bodyPr>
            <a:normAutofit fontScale="90000"/>
          </a:bodyPr>
          <a:lstStyle/>
          <a:p>
            <a:pPr algn="ctr"/>
            <a:r>
              <a:rPr lang="en-US" dirty="0"/>
              <a:t>Understanding a Population</a:t>
            </a:r>
            <a:br>
              <a:rPr lang="en-US" dirty="0"/>
            </a:br>
            <a:r>
              <a:rPr lang="en-US" dirty="0"/>
              <a:t>“Tag and Track”</a:t>
            </a:r>
          </a:p>
        </p:txBody>
      </p:sp>
      <p:sp>
        <p:nvSpPr>
          <p:cNvPr id="3" name="Content Placeholder 2"/>
          <p:cNvSpPr>
            <a:spLocks noGrp="1"/>
          </p:cNvSpPr>
          <p:nvPr>
            <p:ph idx="1"/>
          </p:nvPr>
        </p:nvSpPr>
        <p:spPr>
          <a:xfrm>
            <a:off x="598714" y="1362868"/>
            <a:ext cx="10918372" cy="4132263"/>
          </a:xfrm>
        </p:spPr>
        <p:txBody>
          <a:bodyPr/>
          <a:lstStyle/>
          <a:p>
            <a:r>
              <a:rPr lang="en-US" dirty="0">
                <a:solidFill>
                  <a:schemeClr val="tx1"/>
                </a:solidFill>
              </a:rPr>
              <a:t>Identify individuals of a certain species in the population</a:t>
            </a:r>
          </a:p>
          <a:p>
            <a:r>
              <a:rPr lang="en-US" dirty="0">
                <a:solidFill>
                  <a:schemeClr val="tx1"/>
                </a:solidFill>
              </a:rPr>
              <a:t>Tag those individuals</a:t>
            </a:r>
          </a:p>
          <a:p>
            <a:r>
              <a:rPr lang="en-US" dirty="0">
                <a:solidFill>
                  <a:schemeClr val="tx1"/>
                </a:solidFill>
              </a:rPr>
              <a:t>Formulate initial hypotheses</a:t>
            </a:r>
          </a:p>
          <a:p>
            <a:r>
              <a:rPr lang="en-US" dirty="0">
                <a:solidFill>
                  <a:schemeClr val="tx1"/>
                </a:solidFill>
              </a:rPr>
              <a:t>Track the behavior of those individuals over time, space, and frequency and their interactions with their environment to include individuals of other species</a:t>
            </a:r>
          </a:p>
          <a:p>
            <a:r>
              <a:rPr lang="en-US" dirty="0">
                <a:solidFill>
                  <a:schemeClr val="tx1"/>
                </a:solidFill>
              </a:rPr>
              <a:t>Test hypotheses</a:t>
            </a:r>
          </a:p>
          <a:p>
            <a:r>
              <a:rPr lang="en-US" dirty="0">
                <a:solidFill>
                  <a:schemeClr val="tx1"/>
                </a:solidFill>
              </a:rPr>
              <a:t>Identify correlations</a:t>
            </a:r>
          </a:p>
          <a:p>
            <a:r>
              <a:rPr lang="en-US" dirty="0">
                <a:solidFill>
                  <a:schemeClr val="tx1"/>
                </a:solidFill>
              </a:rPr>
              <a:t>Infer or determine causal relationships</a:t>
            </a:r>
          </a:p>
        </p:txBody>
      </p:sp>
    </p:spTree>
    <p:extLst>
      <p:ext uri="{BB962C8B-B14F-4D97-AF65-F5344CB8AC3E}">
        <p14:creationId xmlns:p14="http://schemas.microsoft.com/office/powerpoint/2010/main" val="2450363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3033" y="140991"/>
            <a:ext cx="7740650" cy="688975"/>
          </a:xfrm>
        </p:spPr>
        <p:txBody>
          <a:bodyPr>
            <a:normAutofit/>
          </a:bodyPr>
          <a:lstStyle/>
          <a:p>
            <a:pPr algn="ctr"/>
            <a:r>
              <a:rPr lang="en-US" dirty="0"/>
              <a:t>Detecting Vs Tracking</a:t>
            </a:r>
          </a:p>
        </p:txBody>
      </p:sp>
      <p:pic>
        <p:nvPicPr>
          <p:cNvPr id="13" name="Picture 12"/>
          <p:cNvPicPr>
            <a:picLocks noChangeAspect="1"/>
          </p:cNvPicPr>
          <p:nvPr/>
        </p:nvPicPr>
        <p:blipFill>
          <a:blip r:embed="rId2"/>
          <a:stretch>
            <a:fillRect/>
          </a:stretch>
        </p:blipFill>
        <p:spPr>
          <a:xfrm>
            <a:off x="1531358" y="731995"/>
            <a:ext cx="9144000" cy="4933933"/>
          </a:xfrm>
          <a:prstGeom prst="rect">
            <a:avLst/>
          </a:prstGeom>
        </p:spPr>
      </p:pic>
    </p:spTree>
    <p:extLst>
      <p:ext uri="{BB962C8B-B14F-4D97-AF65-F5344CB8AC3E}">
        <p14:creationId xmlns:p14="http://schemas.microsoft.com/office/powerpoint/2010/main" val="3910357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566" y="78526"/>
            <a:ext cx="10320867" cy="688975"/>
          </a:xfrm>
        </p:spPr>
        <p:txBody>
          <a:bodyPr/>
          <a:lstStyle/>
          <a:p>
            <a:pPr algn="ctr"/>
            <a:r>
              <a:rPr lang="en-US" dirty="0"/>
              <a:t>Unique Space Object Identification</a:t>
            </a:r>
          </a:p>
        </p:txBody>
      </p:sp>
      <p:pic>
        <p:nvPicPr>
          <p:cNvPr id="4" name="Picture 3" descr="Figure_5.tif"/>
          <p:cNvPicPr/>
          <p:nvPr/>
        </p:nvPicPr>
        <p:blipFill>
          <a:blip r:embed="rId2" cstate="print"/>
          <a:stretch>
            <a:fillRect/>
          </a:stretch>
        </p:blipFill>
        <p:spPr>
          <a:xfrm>
            <a:off x="2351689" y="955692"/>
            <a:ext cx="7488619" cy="4445876"/>
          </a:xfrm>
          <a:prstGeom prst="rect">
            <a:avLst/>
          </a:prstGeom>
        </p:spPr>
      </p:pic>
    </p:spTree>
    <p:extLst>
      <p:ext uri="{BB962C8B-B14F-4D97-AF65-F5344CB8AC3E}">
        <p14:creationId xmlns:p14="http://schemas.microsoft.com/office/powerpoint/2010/main" val="853372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4745-9994-E441-BC77-6A4884994579}"/>
              </a:ext>
            </a:extLst>
          </p:cNvPr>
          <p:cNvSpPr>
            <a:spLocks noGrp="1"/>
          </p:cNvSpPr>
          <p:nvPr>
            <p:ph type="title"/>
          </p:nvPr>
        </p:nvSpPr>
        <p:spPr>
          <a:xfrm>
            <a:off x="1574801" y="39583"/>
            <a:ext cx="8957680" cy="688975"/>
          </a:xfrm>
        </p:spPr>
        <p:txBody>
          <a:bodyPr>
            <a:noAutofit/>
          </a:bodyPr>
          <a:lstStyle/>
          <a:p>
            <a:pPr algn="ctr"/>
            <a:r>
              <a:rPr lang="en-US" sz="2000" dirty="0"/>
              <a:t>Biometrically-Inspired Space Object Recognition (BISOR)</a:t>
            </a:r>
          </a:p>
        </p:txBody>
      </p:sp>
      <p:pic>
        <p:nvPicPr>
          <p:cNvPr id="4" name="Picture 3">
            <a:extLst>
              <a:ext uri="{FF2B5EF4-FFF2-40B4-BE49-F238E27FC236}">
                <a16:creationId xmlns:a16="http://schemas.microsoft.com/office/drawing/2014/main" id="{5B553A34-4D3A-1F46-80EF-051398C05DF2}"/>
              </a:ext>
            </a:extLst>
          </p:cNvPr>
          <p:cNvPicPr>
            <a:picLocks noChangeAspect="1"/>
          </p:cNvPicPr>
          <p:nvPr/>
        </p:nvPicPr>
        <p:blipFill>
          <a:blip r:embed="rId2"/>
          <a:stretch>
            <a:fillRect/>
          </a:stretch>
        </p:blipFill>
        <p:spPr>
          <a:xfrm>
            <a:off x="3785800" y="579712"/>
            <a:ext cx="4535681" cy="5135290"/>
          </a:xfrm>
          <a:prstGeom prst="rect">
            <a:avLst/>
          </a:prstGeom>
        </p:spPr>
      </p:pic>
      <p:pic>
        <p:nvPicPr>
          <p:cNvPr id="5" name="Picture 4">
            <a:extLst>
              <a:ext uri="{FF2B5EF4-FFF2-40B4-BE49-F238E27FC236}">
                <a16:creationId xmlns:a16="http://schemas.microsoft.com/office/drawing/2014/main" id="{7376769E-FC39-AF4E-A2BF-F80B9DB66136}"/>
              </a:ext>
            </a:extLst>
          </p:cNvPr>
          <p:cNvPicPr>
            <a:picLocks noChangeAspect="1"/>
          </p:cNvPicPr>
          <p:nvPr/>
        </p:nvPicPr>
        <p:blipFill>
          <a:blip r:embed="rId3"/>
          <a:stretch>
            <a:fillRect/>
          </a:stretch>
        </p:blipFill>
        <p:spPr>
          <a:xfrm>
            <a:off x="8321481" y="6568632"/>
            <a:ext cx="2261800" cy="289368"/>
          </a:xfrm>
          <a:prstGeom prst="rect">
            <a:avLst/>
          </a:prstGeom>
        </p:spPr>
      </p:pic>
    </p:spTree>
    <p:extLst>
      <p:ext uri="{BB962C8B-B14F-4D97-AF65-F5344CB8AC3E}">
        <p14:creationId xmlns:p14="http://schemas.microsoft.com/office/powerpoint/2010/main" val="2492595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2759" y="1032795"/>
            <a:ext cx="4756421" cy="1895019"/>
            <a:chOff x="1799107" y="1765424"/>
            <a:chExt cx="4756421" cy="1895019"/>
          </a:xfrm>
        </p:grpSpPr>
        <p:pic>
          <p:nvPicPr>
            <p:cNvPr id="47" name="Picture 2" descr="C:\TimeLine\20171002_ILRS_Riga\Presentation_SDSG\Topex_LC.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9107" y="1765424"/>
              <a:ext cx="4756421" cy="1895019"/>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2591718" y="1856738"/>
              <a:ext cx="457200" cy="400110"/>
            </a:xfrm>
            <a:prstGeom prst="rect">
              <a:avLst/>
            </a:prstGeom>
            <a:noFill/>
          </p:spPr>
          <p:txBody>
            <a:bodyPr wrap="square" rtlCol="0">
              <a:spAutoFit/>
            </a:bodyPr>
            <a:lstStyle/>
            <a:p>
              <a:r>
                <a:rPr lang="en-AU" sz="2000" dirty="0"/>
                <a:t>a)</a:t>
              </a:r>
            </a:p>
          </p:txBody>
        </p:sp>
        <p:sp>
          <p:nvSpPr>
            <p:cNvPr id="49" name="TextBox 48"/>
            <p:cNvSpPr txBox="1"/>
            <p:nvPr/>
          </p:nvSpPr>
          <p:spPr>
            <a:xfrm>
              <a:off x="3921993" y="1847860"/>
              <a:ext cx="457200" cy="400110"/>
            </a:xfrm>
            <a:prstGeom prst="rect">
              <a:avLst/>
            </a:prstGeom>
            <a:noFill/>
          </p:spPr>
          <p:txBody>
            <a:bodyPr wrap="square" rtlCol="0">
              <a:spAutoFit/>
            </a:bodyPr>
            <a:lstStyle/>
            <a:p>
              <a:r>
                <a:rPr lang="en-AU" sz="2000" dirty="0"/>
                <a:t>b)</a:t>
              </a:r>
            </a:p>
          </p:txBody>
        </p:sp>
        <p:sp>
          <p:nvSpPr>
            <p:cNvPr id="50" name="TextBox 49"/>
            <p:cNvSpPr txBox="1"/>
            <p:nvPr/>
          </p:nvSpPr>
          <p:spPr>
            <a:xfrm>
              <a:off x="5222343" y="1845209"/>
              <a:ext cx="457200" cy="400110"/>
            </a:xfrm>
            <a:prstGeom prst="rect">
              <a:avLst/>
            </a:prstGeom>
            <a:noFill/>
          </p:spPr>
          <p:txBody>
            <a:bodyPr wrap="square" rtlCol="0">
              <a:spAutoFit/>
            </a:bodyPr>
            <a:lstStyle/>
            <a:p>
              <a:r>
                <a:rPr lang="en-AU" sz="2000" dirty="0"/>
                <a:t>c)</a:t>
              </a:r>
            </a:p>
          </p:txBody>
        </p:sp>
      </p:grpSp>
      <p:sp>
        <p:nvSpPr>
          <p:cNvPr id="4" name="Text Placeholder 2"/>
          <p:cNvSpPr>
            <a:spLocks noGrp="1"/>
          </p:cNvSpPr>
          <p:nvPr>
            <p:ph type="body" sz="quarter" idx="10"/>
          </p:nvPr>
        </p:nvSpPr>
        <p:spPr>
          <a:xfrm>
            <a:off x="0" y="172998"/>
            <a:ext cx="12191999" cy="543697"/>
          </a:xfrm>
        </p:spPr>
        <p:txBody>
          <a:bodyPr/>
          <a:lstStyle/>
          <a:p>
            <a:pPr algn="ctr"/>
            <a:r>
              <a:rPr lang="en-US" sz="3200" b="0" dirty="0">
                <a:solidFill>
                  <a:schemeClr val="accent6">
                    <a:lumMod val="75000"/>
                  </a:schemeClr>
                </a:solidFill>
              </a:rPr>
              <a:t>Satellite spin measurement</a:t>
            </a:r>
            <a:endParaRPr lang="en-AU" sz="3200" b="0" dirty="0">
              <a:solidFill>
                <a:schemeClr val="accent6">
                  <a:lumMod val="75000"/>
                </a:schemeClr>
              </a:solidFill>
            </a:endParaRPr>
          </a:p>
        </p:txBody>
      </p:sp>
      <p:sp>
        <p:nvSpPr>
          <p:cNvPr id="8" name="TextBox 7"/>
          <p:cNvSpPr txBox="1"/>
          <p:nvPr/>
        </p:nvSpPr>
        <p:spPr>
          <a:xfrm>
            <a:off x="19000" y="674960"/>
            <a:ext cx="12173000" cy="369332"/>
          </a:xfrm>
          <a:prstGeom prst="rect">
            <a:avLst/>
          </a:prstGeom>
          <a:noFill/>
        </p:spPr>
        <p:txBody>
          <a:bodyPr wrap="square" rtlCol="0">
            <a:spAutoFit/>
          </a:bodyPr>
          <a:lstStyle/>
          <a:p>
            <a:pPr algn="ctr"/>
            <a:r>
              <a:rPr lang="en-US" dirty="0"/>
              <a:t>High rate photometric detectors allow for an accurate spin measurement of the passive, sunlit satellites</a:t>
            </a:r>
          </a:p>
        </p:txBody>
      </p:sp>
      <p:sp>
        <p:nvSpPr>
          <p:cNvPr id="46" name="Rectangle 45"/>
          <p:cNvSpPr/>
          <p:nvPr/>
        </p:nvSpPr>
        <p:spPr>
          <a:xfrm>
            <a:off x="5559728" y="1307085"/>
            <a:ext cx="1644506" cy="830997"/>
          </a:xfrm>
          <a:prstGeom prst="rect">
            <a:avLst/>
          </a:prstGeom>
        </p:spPr>
        <p:txBody>
          <a:bodyPr wrap="square">
            <a:spAutoFit/>
          </a:bodyPr>
          <a:lstStyle/>
          <a:p>
            <a:pPr algn="ctr"/>
            <a:r>
              <a:rPr lang="en-US" sz="1600" dirty="0">
                <a:latin typeface="Calibri" pitchFamily="34" charset="0"/>
              </a:rPr>
              <a:t>Spinning TOPEX/Poseidon light curve</a:t>
            </a:r>
            <a:endParaRPr lang="en-AU" sz="1600" dirty="0"/>
          </a:p>
        </p:txBody>
      </p:sp>
      <p:grpSp>
        <p:nvGrpSpPr>
          <p:cNvPr id="68" name="Group 67"/>
          <p:cNvGrpSpPr>
            <a:grpSpLocks noChangeAspect="1"/>
          </p:cNvGrpSpPr>
          <p:nvPr/>
        </p:nvGrpSpPr>
        <p:grpSpPr>
          <a:xfrm>
            <a:off x="1158509" y="3061894"/>
            <a:ext cx="3931379" cy="2669923"/>
            <a:chOff x="788807" y="3157974"/>
            <a:chExt cx="5397344" cy="3665513"/>
          </a:xfrm>
        </p:grpSpPr>
        <p:cxnSp>
          <p:nvCxnSpPr>
            <p:cNvPr id="69" name="Straight Arrow Connector 68"/>
            <p:cNvCxnSpPr/>
            <p:nvPr/>
          </p:nvCxnSpPr>
          <p:spPr>
            <a:xfrm>
              <a:off x="2450033" y="5515810"/>
              <a:ext cx="2947940"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0" name="Picture 9" descr="C:\TimeLine\20171002_ILRS_Riga\Presentation_SDSG\Topex_Period_1.bmp"/>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3414" y="3253205"/>
              <a:ext cx="2218365" cy="226260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0" descr="C:\TimeLine\20171002_ILRS_Riga\Presentation_SDSG\Topex_Period_2.bmp"/>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46343" y="3696443"/>
              <a:ext cx="2212044" cy="2262605"/>
            </a:xfrm>
            <a:prstGeom prst="rect">
              <a:avLst/>
            </a:prstGeom>
            <a:solidFill>
              <a:schemeClr val="bg1">
                <a:alpha val="20000"/>
              </a:schemeClr>
            </a:solidFill>
          </p:spPr>
        </p:pic>
        <p:pic>
          <p:nvPicPr>
            <p:cNvPr id="72" name="Picture 11" descr="C:\TimeLine\20171002_ILRS_Riga\Presentation_SDSG\Topex_Period_3.bmp"/>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0349" y="4135343"/>
              <a:ext cx="2212044" cy="2262605"/>
            </a:xfrm>
            <a:prstGeom prst="rect">
              <a:avLst/>
            </a:prstGeom>
            <a:solidFill>
              <a:schemeClr val="bg1">
                <a:alpha val="40000"/>
              </a:schemeClr>
            </a:solidFill>
          </p:spPr>
        </p:pic>
        <p:cxnSp>
          <p:nvCxnSpPr>
            <p:cNvPr id="73" name="Straight Arrow Connector 72"/>
            <p:cNvCxnSpPr/>
            <p:nvPr/>
          </p:nvCxnSpPr>
          <p:spPr>
            <a:xfrm flipH="1">
              <a:off x="1252582" y="5539205"/>
              <a:ext cx="1163197" cy="116639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419912" y="3157974"/>
              <a:ext cx="775852" cy="571585"/>
            </a:xfrm>
            <a:prstGeom prst="rect">
              <a:avLst/>
            </a:prstGeom>
            <a:noFill/>
          </p:spPr>
          <p:txBody>
            <a:bodyPr wrap="square" rtlCol="0">
              <a:spAutoFit/>
            </a:bodyPr>
            <a:lstStyle/>
            <a:p>
              <a:r>
                <a:rPr lang="en-AU" sz="2000" dirty="0"/>
                <a:t>a)</a:t>
              </a:r>
            </a:p>
          </p:txBody>
        </p:sp>
        <p:sp>
          <p:nvSpPr>
            <p:cNvPr id="75" name="TextBox 74"/>
            <p:cNvSpPr txBox="1"/>
            <p:nvPr/>
          </p:nvSpPr>
          <p:spPr>
            <a:xfrm>
              <a:off x="1980909" y="3600441"/>
              <a:ext cx="667605" cy="571585"/>
            </a:xfrm>
            <a:prstGeom prst="rect">
              <a:avLst/>
            </a:prstGeom>
            <a:noFill/>
          </p:spPr>
          <p:txBody>
            <a:bodyPr wrap="square" rtlCol="0">
              <a:spAutoFit/>
            </a:bodyPr>
            <a:lstStyle/>
            <a:p>
              <a:r>
                <a:rPr lang="en-AU" sz="2000" dirty="0"/>
                <a:t>b)</a:t>
              </a:r>
            </a:p>
          </p:txBody>
        </p:sp>
        <p:sp>
          <p:nvSpPr>
            <p:cNvPr id="76" name="TextBox 75"/>
            <p:cNvSpPr txBox="1"/>
            <p:nvPr/>
          </p:nvSpPr>
          <p:spPr>
            <a:xfrm>
              <a:off x="1549806" y="4040873"/>
              <a:ext cx="798116" cy="571585"/>
            </a:xfrm>
            <a:prstGeom prst="rect">
              <a:avLst/>
            </a:prstGeom>
            <a:noFill/>
          </p:spPr>
          <p:txBody>
            <a:bodyPr wrap="square" rtlCol="0">
              <a:spAutoFit/>
            </a:bodyPr>
            <a:lstStyle/>
            <a:p>
              <a:r>
                <a:rPr lang="en-AU" sz="2000" dirty="0"/>
                <a:t>c)</a:t>
              </a:r>
            </a:p>
          </p:txBody>
        </p:sp>
        <p:sp>
          <p:nvSpPr>
            <p:cNvPr id="77" name="TextBox 76"/>
            <p:cNvSpPr txBox="1"/>
            <p:nvPr/>
          </p:nvSpPr>
          <p:spPr>
            <a:xfrm rot="18900000">
              <a:off x="788807" y="6076030"/>
              <a:ext cx="1452434" cy="747457"/>
            </a:xfrm>
            <a:prstGeom prst="rect">
              <a:avLst/>
            </a:prstGeom>
            <a:noFill/>
          </p:spPr>
          <p:txBody>
            <a:bodyPr wrap="square" rtlCol="0">
              <a:spAutoFit/>
            </a:bodyPr>
            <a:lstStyle/>
            <a:p>
              <a:r>
                <a:rPr lang="en-AU" sz="1400" dirty="0"/>
                <a:t>Time of pass</a:t>
              </a:r>
            </a:p>
          </p:txBody>
        </p:sp>
        <p:sp>
          <p:nvSpPr>
            <p:cNvPr id="78" name="TextBox 77"/>
            <p:cNvSpPr txBox="1"/>
            <p:nvPr/>
          </p:nvSpPr>
          <p:spPr>
            <a:xfrm>
              <a:off x="4705807" y="4974242"/>
              <a:ext cx="1480344" cy="1055233"/>
            </a:xfrm>
            <a:prstGeom prst="rect">
              <a:avLst/>
            </a:prstGeom>
            <a:noFill/>
          </p:spPr>
          <p:txBody>
            <a:bodyPr wrap="square" rtlCol="0">
              <a:spAutoFit/>
            </a:bodyPr>
            <a:lstStyle/>
            <a:p>
              <a:pPr>
                <a:lnSpc>
                  <a:spcPct val="150000"/>
                </a:lnSpc>
              </a:pPr>
              <a:r>
                <a:rPr lang="en-AU" sz="1400" dirty="0"/>
                <a:t>Spin angle</a:t>
              </a:r>
            </a:p>
            <a:p>
              <a:pPr>
                <a:lnSpc>
                  <a:spcPct val="150000"/>
                </a:lnSpc>
              </a:pPr>
              <a:r>
                <a:rPr lang="en-AU" sz="1400" dirty="0"/>
                <a:t>0°..360°</a:t>
              </a:r>
            </a:p>
          </p:txBody>
        </p:sp>
        <p:cxnSp>
          <p:nvCxnSpPr>
            <p:cNvPr id="79" name="Straight Connector 78"/>
            <p:cNvCxnSpPr/>
            <p:nvPr/>
          </p:nvCxnSpPr>
          <p:spPr>
            <a:xfrm rot="60000" flipH="1">
              <a:off x="3538582" y="5508495"/>
              <a:ext cx="1163198" cy="1189790"/>
            </a:xfrm>
            <a:prstGeom prst="line">
              <a:avLst/>
            </a:prstGeom>
          </p:spPr>
          <p:style>
            <a:lnRef idx="1">
              <a:schemeClr val="accent1"/>
            </a:lnRef>
            <a:fillRef idx="0">
              <a:schemeClr val="accent1"/>
            </a:fillRef>
            <a:effectRef idx="0">
              <a:schemeClr val="accent1"/>
            </a:effectRef>
            <a:fontRef idx="minor">
              <a:schemeClr val="tx1"/>
            </a:fontRef>
          </p:style>
        </p:cxnSp>
      </p:grpSp>
      <p:sp>
        <p:nvSpPr>
          <p:cNvPr id="80" name="TextBox 79"/>
          <p:cNvSpPr txBox="1"/>
          <p:nvPr/>
        </p:nvSpPr>
        <p:spPr>
          <a:xfrm>
            <a:off x="4735260" y="3369057"/>
            <a:ext cx="1312570" cy="830997"/>
          </a:xfrm>
          <a:prstGeom prst="rect">
            <a:avLst/>
          </a:prstGeom>
          <a:noFill/>
        </p:spPr>
        <p:txBody>
          <a:bodyPr wrap="square" rtlCol="0">
            <a:spAutoFit/>
          </a:bodyPr>
          <a:lstStyle/>
          <a:p>
            <a:r>
              <a:rPr lang="en-AU" sz="1600" b="1" dirty="0"/>
              <a:t>P</a:t>
            </a:r>
            <a:r>
              <a:rPr lang="en-AU" sz="1600" dirty="0"/>
              <a:t>hase </a:t>
            </a:r>
            <a:r>
              <a:rPr lang="en-AU" sz="1600" b="1" dirty="0"/>
              <a:t>D</a:t>
            </a:r>
            <a:r>
              <a:rPr lang="en-AU" sz="1600" dirty="0"/>
              <a:t>ispersion </a:t>
            </a:r>
            <a:r>
              <a:rPr lang="en-AU" sz="1600" b="1" dirty="0"/>
              <a:t>M</a:t>
            </a:r>
            <a:r>
              <a:rPr lang="en-AU" sz="1600" dirty="0"/>
              <a:t>inimization</a:t>
            </a:r>
          </a:p>
        </p:txBody>
      </p:sp>
      <p:pic>
        <p:nvPicPr>
          <p:cNvPr id="85" name="Picture 2" descr="C:\Projects\Australia\SERC\20161007_PotsdamILRS\presentation\SERC logo fullcoloursanstextRGB300dp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103" y="165188"/>
            <a:ext cx="947697" cy="29095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3" descr="C:\Projects\Australia\SERC\20161007_PotsdamILRS\presentation\IWF.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9275" y="89107"/>
            <a:ext cx="972312" cy="46310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C:\TimeLine\20180313_Ajisai_meeting_Tokyo\ut_logo.bmp"/>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6075" y="179784"/>
            <a:ext cx="1066800" cy="32986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7726512" y="1425689"/>
            <a:ext cx="3567596" cy="3703194"/>
            <a:chOff x="8088223" y="1901448"/>
            <a:chExt cx="3567596" cy="3703194"/>
          </a:xfrm>
        </p:grpSpPr>
        <p:pic>
          <p:nvPicPr>
            <p:cNvPr id="90" name="Picture 89" descr="bright_sun.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768854">
              <a:off x="8088223" y="1901448"/>
              <a:ext cx="8921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Right Arrow 90"/>
            <p:cNvSpPr/>
            <p:nvPr/>
          </p:nvSpPr>
          <p:spPr>
            <a:xfrm rot="2082524">
              <a:off x="8991105" y="2709957"/>
              <a:ext cx="935037" cy="510679"/>
            </a:xfrm>
            <a:prstGeom prst="rightArrow">
              <a:avLst/>
            </a:prstGeom>
            <a:solidFill>
              <a:srgbClr val="FFC000"/>
            </a:solidFill>
            <a:ln>
              <a:noFill/>
            </a:ln>
          </p:spPr>
          <p:style>
            <a:lnRef idx="1">
              <a:schemeClr val="accent4"/>
            </a:lnRef>
            <a:fillRef idx="3">
              <a:schemeClr val="accent4"/>
            </a:fillRef>
            <a:effectRef idx="2">
              <a:schemeClr val="accent4"/>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latinLnBrk="1"/>
              <a:endParaRPr lang="en-US">
                <a:solidFill>
                  <a:srgbClr val="000000"/>
                </a:solidFill>
              </a:endParaRPr>
            </a:p>
          </p:txBody>
        </p:sp>
        <p:cxnSp>
          <p:nvCxnSpPr>
            <p:cNvPr id="92" name="Straight Arrow Connector 91"/>
            <p:cNvCxnSpPr/>
            <p:nvPr/>
          </p:nvCxnSpPr>
          <p:spPr>
            <a:xfrm flipV="1">
              <a:off x="10996165" y="2466099"/>
              <a:ext cx="552082" cy="2194510"/>
            </a:xfrm>
            <a:prstGeom prst="straightConnector1">
              <a:avLst/>
            </a:prstGeom>
            <a:ln>
              <a:tailEnd type="arrow"/>
            </a:ln>
          </p:spPr>
          <p:style>
            <a:lnRef idx="1">
              <a:schemeClr val="accent5"/>
            </a:lnRef>
            <a:fillRef idx="0">
              <a:schemeClr val="accent5"/>
            </a:fillRef>
            <a:effectRef idx="0">
              <a:schemeClr val="accent5"/>
            </a:effectRef>
            <a:fontRef idx="minor">
              <a:schemeClr val="tx1"/>
            </a:fontRef>
          </p:style>
        </p:cxnSp>
        <p:sp>
          <p:nvSpPr>
            <p:cNvPr id="93" name="Curved Up Arrow 92"/>
            <p:cNvSpPr/>
            <p:nvPr/>
          </p:nvSpPr>
          <p:spPr>
            <a:xfrm rot="5898154">
              <a:off x="11262514" y="2791464"/>
              <a:ext cx="349250" cy="238125"/>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latinLnBrk="1"/>
              <a:endParaRPr lang="en-US">
                <a:solidFill>
                  <a:schemeClr val="tx1"/>
                </a:solidFill>
              </a:endParaRPr>
            </a:p>
          </p:txBody>
        </p:sp>
        <p:pic>
          <p:nvPicPr>
            <p:cNvPr id="95" name="Picture 94" descr="C:\Projects\Topex\topex_jason.jpg"/>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r="40476" b="13325"/>
            <a:stretch/>
          </p:blipFill>
          <p:spPr bwMode="auto">
            <a:xfrm rot="840000">
              <a:off x="9553224" y="2921327"/>
              <a:ext cx="2102595" cy="114448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descr="C:\TimeLine\20170529_SERC_Colloquium4\Aji\1259-200.bmp"/>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8164" y="4622509"/>
              <a:ext cx="955590" cy="982133"/>
            </a:xfrm>
            <a:prstGeom prst="rect">
              <a:avLst/>
            </a:prstGeom>
            <a:noFill/>
            <a:ln>
              <a:noFill/>
            </a:ln>
          </p:spPr>
        </p:pic>
        <p:sp>
          <p:nvSpPr>
            <p:cNvPr id="97" name="Right Arrow 96"/>
            <p:cNvSpPr/>
            <p:nvPr/>
          </p:nvSpPr>
          <p:spPr>
            <a:xfrm rot="8092714">
              <a:off x="9182954" y="4203332"/>
              <a:ext cx="780605" cy="215616"/>
            </a:xfrm>
            <a:prstGeom prst="rightArrow">
              <a:avLst/>
            </a:prstGeom>
            <a:solidFill>
              <a:srgbClr val="FFC000"/>
            </a:solidFill>
            <a:ln>
              <a:noFill/>
            </a:ln>
          </p:spPr>
          <p:style>
            <a:lnRef idx="1">
              <a:schemeClr val="accent4"/>
            </a:lnRef>
            <a:fillRef idx="3">
              <a:schemeClr val="accent4"/>
            </a:fillRef>
            <a:effectRef idx="2">
              <a:schemeClr val="accent4"/>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latinLnBrk="1"/>
              <a:endParaRPr lang="en-US">
                <a:solidFill>
                  <a:srgbClr val="000000"/>
                </a:solidFill>
              </a:endParaRPr>
            </a:p>
          </p:txBody>
        </p:sp>
      </p:grpSp>
    </p:spTree>
    <p:extLst>
      <p:ext uri="{BB962C8B-B14F-4D97-AF65-F5344CB8AC3E}">
        <p14:creationId xmlns:p14="http://schemas.microsoft.com/office/powerpoint/2010/main" val="1077488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ecular_without_bg[1].avi" descr="Specular_without_bg[1].avi">
            <a:hlinkClick r:id="" action="ppaction://media"/>
            <a:extLst>
              <a:ext uri="{FF2B5EF4-FFF2-40B4-BE49-F238E27FC236}">
                <a16:creationId xmlns:a16="http://schemas.microsoft.com/office/drawing/2014/main" id="{71BA0C18-5F8E-FF47-8D4E-9B7E053A6D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334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0"/>
          </p:nvPr>
        </p:nvSpPr>
        <p:spPr>
          <a:xfrm>
            <a:off x="0" y="172998"/>
            <a:ext cx="12191999" cy="543697"/>
          </a:xfrm>
        </p:spPr>
        <p:txBody>
          <a:bodyPr/>
          <a:lstStyle/>
          <a:p>
            <a:pPr algn="ctr"/>
            <a:r>
              <a:rPr lang="en-US" sz="3200" b="0" dirty="0">
                <a:solidFill>
                  <a:srgbClr val="D2620F"/>
                </a:solidFill>
              </a:rPr>
              <a:t>Satellite spin measurement</a:t>
            </a:r>
            <a:endParaRPr lang="en-AU" sz="3200" b="0" dirty="0">
              <a:solidFill>
                <a:srgbClr val="D2620F"/>
              </a:solidFill>
            </a:endParaRPr>
          </a:p>
        </p:txBody>
      </p:sp>
      <p:sp>
        <p:nvSpPr>
          <p:cNvPr id="22" name="Rectangle 21"/>
          <p:cNvSpPr/>
          <p:nvPr/>
        </p:nvSpPr>
        <p:spPr>
          <a:xfrm>
            <a:off x="306003" y="994211"/>
            <a:ext cx="4826943" cy="1077218"/>
          </a:xfrm>
          <a:prstGeom prst="rect">
            <a:avLst/>
          </a:prstGeom>
        </p:spPr>
        <p:txBody>
          <a:bodyPr wrap="square">
            <a:spAutoFit/>
          </a:bodyPr>
          <a:lstStyle/>
          <a:p>
            <a:pPr algn="just"/>
            <a:r>
              <a:rPr lang="en-US" sz="1600" dirty="0">
                <a:latin typeface="Calibri" pitchFamily="34" charset="0"/>
              </a:rPr>
              <a:t>TOPEX/Poseidon light curve</a:t>
            </a:r>
          </a:p>
          <a:p>
            <a:pPr algn="just"/>
            <a:r>
              <a:rPr lang="en-US" sz="1600" dirty="0">
                <a:latin typeface="Calibri" pitchFamily="34" charset="0"/>
              </a:rPr>
              <a:t>- Phase folded pass, 57 rotations (11 minutes)</a:t>
            </a:r>
          </a:p>
          <a:p>
            <a:pPr algn="just"/>
            <a:r>
              <a:rPr lang="en-AU" sz="1600" dirty="0"/>
              <a:t>- mix of specular and diffuse reflections from different sides / surface elements of the spinning body</a:t>
            </a:r>
          </a:p>
        </p:txBody>
      </p:sp>
      <p:sp>
        <p:nvSpPr>
          <p:cNvPr id="25" name="TextBox 24"/>
          <p:cNvSpPr txBox="1"/>
          <p:nvPr/>
        </p:nvSpPr>
        <p:spPr>
          <a:xfrm>
            <a:off x="19000" y="615836"/>
            <a:ext cx="12173000" cy="369332"/>
          </a:xfrm>
          <a:prstGeom prst="rect">
            <a:avLst/>
          </a:prstGeom>
          <a:noFill/>
        </p:spPr>
        <p:txBody>
          <a:bodyPr wrap="square" rtlCol="0">
            <a:spAutoFit/>
          </a:bodyPr>
          <a:lstStyle/>
          <a:p>
            <a:pPr algn="ctr"/>
            <a:r>
              <a:rPr lang="en-US" dirty="0"/>
              <a:t>High rate light curve analysis</a:t>
            </a:r>
          </a:p>
        </p:txBody>
      </p:sp>
      <p:grpSp>
        <p:nvGrpSpPr>
          <p:cNvPr id="3" name="Group 2"/>
          <p:cNvGrpSpPr>
            <a:grpSpLocks noChangeAspect="1"/>
          </p:cNvGrpSpPr>
          <p:nvPr/>
        </p:nvGrpSpPr>
        <p:grpSpPr>
          <a:xfrm>
            <a:off x="334406" y="2340959"/>
            <a:ext cx="5173069" cy="3369391"/>
            <a:chOff x="486373" y="2877733"/>
            <a:chExt cx="4138454" cy="2695513"/>
          </a:xfrm>
        </p:grpSpPr>
        <p:pic>
          <p:nvPicPr>
            <p:cNvPr id="4098" name="Picture 2" descr="C:\Projects\Amos_nTorque\pres\amos\20180828135741003_m1.jpg"/>
            <p:cNvPicPr>
              <a:picLocks noChangeAspect="1" noChangeArrowheads="1"/>
            </p:cNvPicPr>
            <p:nvPr/>
          </p:nvPicPr>
          <p:blipFill rotWithShape="1">
            <a:blip r:embed="rId3">
              <a:extLst>
                <a:ext uri="{28A0092B-C50C-407E-A947-70E740481C1C}">
                  <a14:useLocalDpi xmlns:a14="http://schemas.microsoft.com/office/drawing/2010/main" val="0"/>
                </a:ext>
              </a:extLst>
            </a:blip>
            <a:srcRect b="9244"/>
            <a:stretch/>
          </p:blipFill>
          <p:spPr bwMode="auto">
            <a:xfrm>
              <a:off x="486373" y="2877733"/>
              <a:ext cx="4138454" cy="26955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8417" y="5327025"/>
              <a:ext cx="3886410" cy="246221"/>
            </a:xfrm>
            <a:prstGeom prst="rect">
              <a:avLst/>
            </a:prstGeom>
            <a:noFill/>
          </p:spPr>
          <p:txBody>
            <a:bodyPr wrap="square" rtlCol="0">
              <a:spAutoFit/>
            </a:bodyPr>
            <a:lstStyle/>
            <a:p>
              <a:pPr algn="r"/>
              <a:r>
                <a:rPr lang="en-AU" sz="1000" dirty="0">
                  <a:solidFill>
                    <a:schemeClr val="bg1"/>
                  </a:solidFill>
                </a:rPr>
                <a:t>TOPEX/Poseidon. Author: D. </a:t>
              </a:r>
              <a:r>
                <a:rPr lang="en-AU" sz="1000" dirty="0" err="1">
                  <a:solidFill>
                    <a:schemeClr val="bg1"/>
                  </a:solidFill>
                </a:rPr>
                <a:t>Ducros</a:t>
              </a:r>
              <a:endParaRPr lang="en-AU" sz="1000" dirty="0">
                <a:solidFill>
                  <a:schemeClr val="bg1"/>
                </a:solidFill>
              </a:endParaRPr>
            </a:p>
          </p:txBody>
        </p:sp>
      </p:grpSp>
      <p:pic>
        <p:nvPicPr>
          <p:cNvPr id="21" name="Picture 2" descr="C:\Projects\Australia\SERC\20161007_PotsdamILRS\presentation\SERC logo fullcoloursanstextRGB300dp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103" y="165188"/>
            <a:ext cx="947697" cy="2909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Projects\Australia\SERC\20161007_PotsdamILRS\presentation\IWF.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9275" y="89107"/>
            <a:ext cx="972312" cy="4631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TimeLine\20180313_Ajisai_meeting_Tokyo\ut_logo.bmp"/>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6075" y="179784"/>
            <a:ext cx="1066800" cy="32986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a:grpSpLocks noChangeAspect="1"/>
          </p:cNvGrpSpPr>
          <p:nvPr/>
        </p:nvGrpSpPr>
        <p:grpSpPr>
          <a:xfrm>
            <a:off x="5780629" y="994211"/>
            <a:ext cx="5334637" cy="4777197"/>
            <a:chOff x="5166" y="1821536"/>
            <a:chExt cx="6011528" cy="5067181"/>
          </a:xfrm>
        </p:grpSpPr>
        <p:pic>
          <p:nvPicPr>
            <p:cNvPr id="18" name="Picture 2" descr="C:\TimeLine\20171002_ILRS_Riga\Presentation_SDSG\2016-top07418_Z1.bmp"/>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4804"/>
            <a:stretch/>
          </p:blipFill>
          <p:spPr bwMode="auto">
            <a:xfrm>
              <a:off x="5166" y="1821536"/>
              <a:ext cx="5662684" cy="506718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rot="20100000">
              <a:off x="102088" y="3356782"/>
              <a:ext cx="2415770" cy="344425"/>
            </a:xfrm>
            <a:prstGeom prst="rect">
              <a:avLst/>
            </a:prstGeom>
            <a:noFill/>
          </p:spPr>
          <p:txBody>
            <a:bodyPr wrap="square" rtlCol="0">
              <a:spAutoFit/>
            </a:bodyPr>
            <a:lstStyle/>
            <a:p>
              <a:r>
                <a:rPr lang="en-AU" sz="1600" dirty="0"/>
                <a:t>Time of pass (11 minutes)</a:t>
              </a:r>
            </a:p>
          </p:txBody>
        </p:sp>
        <p:sp>
          <p:nvSpPr>
            <p:cNvPr id="20" name="TextBox 19"/>
            <p:cNvSpPr txBox="1"/>
            <p:nvPr/>
          </p:nvSpPr>
          <p:spPr>
            <a:xfrm rot="1140000">
              <a:off x="4028785" y="2969995"/>
              <a:ext cx="1987909" cy="469670"/>
            </a:xfrm>
            <a:prstGeom prst="rect">
              <a:avLst/>
            </a:prstGeom>
            <a:noFill/>
          </p:spPr>
          <p:txBody>
            <a:bodyPr wrap="square" rtlCol="0">
              <a:spAutoFit/>
            </a:bodyPr>
            <a:lstStyle/>
            <a:p>
              <a:pPr>
                <a:lnSpc>
                  <a:spcPct val="150000"/>
                </a:lnSpc>
              </a:pPr>
              <a:r>
                <a:rPr lang="en-AU" sz="1600" dirty="0"/>
                <a:t>Spin angle (0°..360°)</a:t>
              </a:r>
            </a:p>
          </p:txBody>
        </p:sp>
        <p:sp>
          <p:nvSpPr>
            <p:cNvPr id="23" name="TextBox 22"/>
            <p:cNvSpPr txBox="1"/>
            <p:nvPr/>
          </p:nvSpPr>
          <p:spPr>
            <a:xfrm rot="16200000">
              <a:off x="2093170" y="2402780"/>
              <a:ext cx="1270590" cy="338554"/>
            </a:xfrm>
            <a:prstGeom prst="rect">
              <a:avLst/>
            </a:prstGeom>
            <a:noFill/>
          </p:spPr>
          <p:txBody>
            <a:bodyPr wrap="square" rtlCol="0">
              <a:spAutoFit/>
            </a:bodyPr>
            <a:lstStyle/>
            <a:p>
              <a:r>
                <a:rPr lang="en-AU" sz="1600" dirty="0"/>
                <a:t>Brightness</a:t>
              </a:r>
            </a:p>
          </p:txBody>
        </p:sp>
      </p:grpSp>
      <p:sp>
        <p:nvSpPr>
          <p:cNvPr id="5" name="Rectangle 4"/>
          <p:cNvSpPr/>
          <p:nvPr/>
        </p:nvSpPr>
        <p:spPr>
          <a:xfrm>
            <a:off x="9785268" y="1424198"/>
            <a:ext cx="2174121" cy="338554"/>
          </a:xfrm>
          <a:prstGeom prst="rect">
            <a:avLst/>
          </a:prstGeom>
        </p:spPr>
        <p:txBody>
          <a:bodyPr wrap="none">
            <a:spAutoFit/>
          </a:bodyPr>
          <a:lstStyle/>
          <a:p>
            <a:r>
              <a:rPr lang="en-US" sz="1600" dirty="0">
                <a:latin typeface="Calibri" pitchFamily="34" charset="0"/>
              </a:rPr>
              <a:t>Phase folded light curve</a:t>
            </a:r>
            <a:endParaRPr lang="en-AU" sz="1600" dirty="0"/>
          </a:p>
        </p:txBody>
      </p:sp>
      <p:sp>
        <p:nvSpPr>
          <p:cNvPr id="24" name="TextBox 23">
            <a:extLst>
              <a:ext uri="{FF2B5EF4-FFF2-40B4-BE49-F238E27FC236}">
                <a16:creationId xmlns:a16="http://schemas.microsoft.com/office/drawing/2014/main" id="{66681977-B04B-094E-B97D-CE1B90EB4FD9}"/>
              </a:ext>
            </a:extLst>
          </p:cNvPr>
          <p:cNvSpPr txBox="1"/>
          <p:nvPr/>
        </p:nvSpPr>
        <p:spPr>
          <a:xfrm>
            <a:off x="3252875" y="6084204"/>
            <a:ext cx="8755771" cy="523220"/>
          </a:xfrm>
          <a:prstGeom prst="rect">
            <a:avLst/>
          </a:prstGeom>
          <a:noFill/>
        </p:spPr>
        <p:txBody>
          <a:bodyPr wrap="square" rtlCol="0">
            <a:spAutoFit/>
          </a:bodyPr>
          <a:lstStyle/>
          <a:p>
            <a:r>
              <a:rPr lang="en-US" sz="1400" dirty="0"/>
              <a:t>Kucharski et al., Photon pressure force on space debris TOPEX/Poseidon measured by Satellite Laser Ranging, AGU Earth and Space Science, 2017</a:t>
            </a:r>
            <a:endParaRPr lang="en-AU" sz="1400" dirty="0"/>
          </a:p>
        </p:txBody>
      </p:sp>
    </p:spTree>
    <p:extLst>
      <p:ext uri="{BB962C8B-B14F-4D97-AF65-F5344CB8AC3E}">
        <p14:creationId xmlns:p14="http://schemas.microsoft.com/office/powerpoint/2010/main" val="2191309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30559</TotalTime>
  <Words>1130</Words>
  <Application>Microsoft Macintosh PowerPoint</Application>
  <PresentationFormat>Widescreen</PresentationFormat>
  <Paragraphs>117</Paragraphs>
  <Slides>17</Slides>
  <Notes>5</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Arial</vt:lpstr>
      <vt:lpstr>Arial Black</vt:lpstr>
      <vt:lpstr>Calibri</vt:lpstr>
      <vt:lpstr>Cambria Math</vt:lpstr>
      <vt:lpstr>Lucida Grande</vt:lpstr>
      <vt:lpstr>Open Sans</vt:lpstr>
      <vt:lpstr>Symbol</vt:lpstr>
      <vt:lpstr>Times New Roman</vt:lpstr>
      <vt:lpstr>Wingdings</vt:lpstr>
      <vt:lpstr>Office Theme</vt:lpstr>
      <vt:lpstr>Office Theme</vt:lpstr>
      <vt:lpstr>PowerPoint Presentation</vt:lpstr>
      <vt:lpstr>PowerPoint Presentation</vt:lpstr>
      <vt:lpstr>Understanding a Population “Tag and Track”</vt:lpstr>
      <vt:lpstr>Detecting Vs Tracking</vt:lpstr>
      <vt:lpstr>Unique Space Object Identification</vt:lpstr>
      <vt:lpstr>Biometrically-Inspired Space Object Recognition (BISOR)</vt:lpstr>
      <vt:lpstr>PowerPoint Presentation</vt:lpstr>
      <vt:lpstr>PowerPoint Presentation</vt:lpstr>
      <vt:lpstr>PowerPoint Presentation</vt:lpstr>
      <vt:lpstr>PowerPoint Presentation</vt:lpstr>
      <vt:lpstr>Space Object Centered Celestial Sphere and Mollweide Projection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Jannise, Stephen T</dc:creator>
  <dc:description/>
  <cp:lastModifiedBy>Jah, Moriba</cp:lastModifiedBy>
  <cp:revision>175</cp:revision>
  <dcterms:created xsi:type="dcterms:W3CDTF">2019-05-20T19:27:56Z</dcterms:created>
  <dcterms:modified xsi:type="dcterms:W3CDTF">2020-06-29T14:19:15Z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16.0016</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4</vt:i4>
  </property>
</Properties>
</file>