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336" r:id="rId3"/>
    <p:sldId id="337" r:id="rId4"/>
    <p:sldId id="353" r:id="rId5"/>
    <p:sldId id="271" r:id="rId6"/>
    <p:sldId id="306" r:id="rId7"/>
    <p:sldId id="338" r:id="rId8"/>
    <p:sldId id="352" r:id="rId9"/>
    <p:sldId id="354" r:id="rId10"/>
    <p:sldId id="355" r:id="rId11"/>
    <p:sldId id="339" r:id="rId12"/>
    <p:sldId id="340" r:id="rId13"/>
    <p:sldId id="341" r:id="rId14"/>
    <p:sldId id="342" r:id="rId15"/>
    <p:sldId id="343" r:id="rId16"/>
    <p:sldId id="344" r:id="rId17"/>
    <p:sldId id="345" r:id="rId18"/>
    <p:sldId id="347" r:id="rId19"/>
    <p:sldId id="348" r:id="rId20"/>
    <p:sldId id="357" r:id="rId21"/>
    <p:sldId id="358" r:id="rId22"/>
    <p:sldId id="361" r:id="rId23"/>
    <p:sldId id="268" r:id="rId24"/>
    <p:sldId id="362" r:id="rId25"/>
    <p:sldId id="350" r:id="rId26"/>
    <p:sldId id="349" r:id="rId27"/>
    <p:sldId id="287" r:id="rId28"/>
    <p:sldId id="300" r:id="rId29"/>
    <p:sldId id="334" r:id="rId30"/>
    <p:sldId id="356" r:id="rId31"/>
    <p:sldId id="310" r:id="rId32"/>
    <p:sldId id="257" r:id="rId33"/>
    <p:sldId id="259" r:id="rId34"/>
    <p:sldId id="27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6"/>
    <p:restoredTop sz="85234"/>
  </p:normalViewPr>
  <p:slideViewPr>
    <p:cSldViewPr snapToGrid="0" snapToObjects="1">
      <p:cViewPr>
        <p:scale>
          <a:sx n="114" d="100"/>
          <a:sy n="114" d="100"/>
        </p:scale>
        <p:origin x="368"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025D8-D366-D64F-BE69-1CB65AA30BAC}" type="datetimeFigureOut">
              <a:rPr lang="en-US" smtClean="0"/>
              <a:t>6/28/20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E9912-1589-8B4A-8955-E3E1194415F4}" type="slidenum">
              <a:rPr lang="en-US" smtClean="0"/>
              <a:t>‹#›</a:t>
            </a:fld>
            <a:endParaRPr lang="en-US"/>
          </a:p>
        </p:txBody>
      </p:sp>
    </p:spTree>
    <p:extLst>
      <p:ext uri="{BB962C8B-B14F-4D97-AF65-F5344CB8AC3E}">
        <p14:creationId xmlns:p14="http://schemas.microsoft.com/office/powerpoint/2010/main" val="783910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We've heard from world experts on how </a:t>
            </a:r>
            <a:r>
              <a:rPr lang="en-US" dirty="0" err="1"/>
              <a:t>LEOSat</a:t>
            </a:r>
            <a:r>
              <a:rPr lang="en-US" dirty="0"/>
              <a:t> constellations will appear in the sky, and what the quantitative effects will be on various kinds of observations, telescopes, and detectors.</a:t>
            </a:r>
          </a:p>
          <a:p>
            <a:endParaRPr lang="en-US" dirty="0"/>
          </a:p>
          <a:p>
            <a:r>
              <a:rPr lang="en-US" dirty="0"/>
              <a:t>What will that mean for science?  What kinds of science will be most impacted?  Least impacted?  What kinds may simply no longer be achievable given the new reality of </a:t>
            </a:r>
            <a:r>
              <a:rPr lang="en-US" dirty="0" err="1"/>
              <a:t>LEOSat</a:t>
            </a:r>
            <a:r>
              <a:rPr lang="en-US" dirty="0"/>
              <a:t> constellations?</a:t>
            </a:r>
          </a:p>
          <a:p>
            <a:endParaRPr lang="en-US" dirty="0"/>
          </a:p>
          <a:p>
            <a:r>
              <a:rPr lang="en-US" dirty="0"/>
              <a:t>Our goal here is to paint a realistic picture of the diversity of astronomical science programs underway and planned and how they might or will be affected by </a:t>
            </a:r>
            <a:r>
              <a:rPr lang="en-US" dirty="0" err="1"/>
              <a:t>LEOsats</a:t>
            </a:r>
            <a:r>
              <a:rPr lang="en-US" dirty="0"/>
              <a:t>, so we can convey that to the NSF, to decision makers, and to satellite operators.</a:t>
            </a:r>
          </a:p>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1</a:t>
            </a:fld>
            <a:endParaRPr lang="en-US"/>
          </a:p>
        </p:txBody>
      </p:sp>
    </p:spTree>
    <p:extLst>
      <p:ext uri="{BB962C8B-B14F-4D97-AF65-F5344CB8AC3E}">
        <p14:creationId xmlns:p14="http://schemas.microsoft.com/office/powerpoint/2010/main" val="219462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sky has already changed.  Here are some images of the globular cluster M10 taken this month through an amateur backyard telescope – mine – with a field of view of about 1 degree. Integration time is 3 minutes.  </a:t>
            </a:r>
          </a:p>
          <a:p>
            <a:r>
              <a:rPr lang="en-US" dirty="0"/>
              <a:t>There are 3 pictures in a row.</a:t>
            </a:r>
          </a:p>
          <a:p>
            <a:r>
              <a:rPr lang="en-US" dirty="0"/>
              <a:t>All three have bright satellite streaks.</a:t>
            </a:r>
          </a:p>
          <a:p>
            <a:r>
              <a:rPr lang="en-US" dirty="0"/>
              <a:t>I’ve never seen this happen before, and I think this is the new normal.</a:t>
            </a:r>
          </a:p>
        </p:txBody>
      </p:sp>
      <p:sp>
        <p:nvSpPr>
          <p:cNvPr id="4" name="Slide Number Placeholder 3"/>
          <p:cNvSpPr>
            <a:spLocks noGrp="1"/>
          </p:cNvSpPr>
          <p:nvPr>
            <p:ph type="sldNum" sz="quarter" idx="5"/>
          </p:nvPr>
        </p:nvSpPr>
        <p:spPr/>
        <p:txBody>
          <a:bodyPr/>
          <a:lstStyle/>
          <a:p>
            <a:fld id="{9D8E9912-1589-8B4A-8955-E3E1194415F4}" type="slidenum">
              <a:rPr lang="en-US" smtClean="0"/>
              <a:t>26</a:t>
            </a:fld>
            <a:endParaRPr lang="en-US"/>
          </a:p>
        </p:txBody>
      </p:sp>
    </p:spTree>
    <p:extLst>
      <p:ext uri="{BB962C8B-B14F-4D97-AF65-F5344CB8AC3E}">
        <p14:creationId xmlns:p14="http://schemas.microsoft.com/office/powerpoint/2010/main" val="206063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broader impacts that, together with industry and decisionmakers, astronomers need to consider and discuss carefully.</a:t>
            </a:r>
          </a:p>
        </p:txBody>
      </p:sp>
      <p:sp>
        <p:nvSpPr>
          <p:cNvPr id="4" name="Slide Number Placeholder 3"/>
          <p:cNvSpPr>
            <a:spLocks noGrp="1"/>
          </p:cNvSpPr>
          <p:nvPr>
            <p:ph type="sldNum" sz="quarter" idx="5"/>
          </p:nvPr>
        </p:nvSpPr>
        <p:spPr/>
        <p:txBody>
          <a:bodyPr/>
          <a:lstStyle/>
          <a:p>
            <a:fld id="{9D8E9912-1589-8B4A-8955-E3E1194415F4}" type="slidenum">
              <a:rPr lang="en-US" smtClean="0"/>
              <a:t>27</a:t>
            </a:fld>
            <a:endParaRPr lang="en-US"/>
          </a:p>
        </p:txBody>
      </p:sp>
    </p:spTree>
    <p:extLst>
      <p:ext uri="{BB962C8B-B14F-4D97-AF65-F5344CB8AC3E}">
        <p14:creationId xmlns:p14="http://schemas.microsoft.com/office/powerpoint/2010/main" val="287974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28</a:t>
            </a:fld>
            <a:endParaRPr lang="en-US"/>
          </a:p>
        </p:txBody>
      </p:sp>
    </p:spTree>
    <p:extLst>
      <p:ext uri="{BB962C8B-B14F-4D97-AF65-F5344CB8AC3E}">
        <p14:creationId xmlns:p14="http://schemas.microsoft.com/office/powerpoint/2010/main" val="371493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okapiorbits.space</a:t>
            </a:r>
            <a:r>
              <a:rPr lang="en-US" dirty="0"/>
              <a:t>/knowledge-base/the-low-earth-orbit-environment/</a:t>
            </a:r>
          </a:p>
          <a:p>
            <a:r>
              <a:rPr lang="en-US" dirty="0"/>
              <a:t>Total: &gt;300,000 objects larger than 1 cm in orbit</a:t>
            </a:r>
          </a:p>
          <a:p>
            <a:r>
              <a:rPr lang="en-US" dirty="0"/>
              <a:t>	4,500 satellites (&lt; 2000 still active)</a:t>
            </a:r>
          </a:p>
          <a:p>
            <a:r>
              <a:rPr lang="en-US" dirty="0"/>
              <a:t>~18,000 objects, mostly D &gt; 10cm in LEO, actively tracked by US Space Command</a:t>
            </a:r>
          </a:p>
          <a:p>
            <a:r>
              <a:rPr lang="en-US" dirty="0"/>
              <a:t>2017: 4,000,000 conjunction warnings sent to sat operators, leading to</a:t>
            </a:r>
          </a:p>
          <a:p>
            <a:r>
              <a:rPr lang="en-US" dirty="0"/>
              <a:t>&gt; 100 collision avoidance </a:t>
            </a:r>
            <a:r>
              <a:rPr lang="en-US" dirty="0" err="1"/>
              <a:t>manoeuvres</a:t>
            </a:r>
            <a:r>
              <a:rPr lang="en-US" dirty="0"/>
              <a:t> / year</a:t>
            </a:r>
          </a:p>
        </p:txBody>
      </p:sp>
      <p:sp>
        <p:nvSpPr>
          <p:cNvPr id="4" name="Slide Number Placeholder 3"/>
          <p:cNvSpPr>
            <a:spLocks noGrp="1"/>
          </p:cNvSpPr>
          <p:nvPr>
            <p:ph type="sldNum" sz="quarter" idx="5"/>
          </p:nvPr>
        </p:nvSpPr>
        <p:spPr/>
        <p:txBody>
          <a:bodyPr/>
          <a:lstStyle/>
          <a:p>
            <a:fld id="{9D8E9912-1589-8B4A-8955-E3E1194415F4}" type="slidenum">
              <a:rPr lang="en-US" smtClean="0"/>
              <a:t>31</a:t>
            </a:fld>
            <a:endParaRPr lang="en-US"/>
          </a:p>
        </p:txBody>
      </p:sp>
    </p:spTree>
    <p:extLst>
      <p:ext uri="{BB962C8B-B14F-4D97-AF65-F5344CB8AC3E}">
        <p14:creationId xmlns:p14="http://schemas.microsoft.com/office/powerpoint/2010/main" val="123579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5</a:t>
            </a:fld>
            <a:endParaRPr lang="en-US"/>
          </a:p>
        </p:txBody>
      </p:sp>
    </p:spTree>
    <p:extLst>
      <p:ext uri="{BB962C8B-B14F-4D97-AF65-F5344CB8AC3E}">
        <p14:creationId xmlns:p14="http://schemas.microsoft.com/office/powerpoint/2010/main" val="18136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quote from Gaspar, </a:t>
            </a:r>
            <a:r>
              <a:rPr lang="en-US" dirty="0" err="1"/>
              <a:t>HATNet</a:t>
            </a:r>
            <a:r>
              <a:rPr lang="en-US" dirty="0"/>
              <a:t>…</a:t>
            </a:r>
          </a:p>
        </p:txBody>
      </p:sp>
      <p:sp>
        <p:nvSpPr>
          <p:cNvPr id="4" name="Slide Number Placeholder 3"/>
          <p:cNvSpPr>
            <a:spLocks noGrp="1"/>
          </p:cNvSpPr>
          <p:nvPr>
            <p:ph type="sldNum" sz="quarter" idx="5"/>
          </p:nvPr>
        </p:nvSpPr>
        <p:spPr/>
        <p:txBody>
          <a:bodyPr/>
          <a:lstStyle/>
          <a:p>
            <a:fld id="{9D8E9912-1589-8B4A-8955-E3E1194415F4}" type="slidenum">
              <a:rPr lang="en-US" smtClean="0"/>
              <a:t>11</a:t>
            </a:fld>
            <a:endParaRPr lang="en-US"/>
          </a:p>
        </p:txBody>
      </p:sp>
    </p:spTree>
    <p:extLst>
      <p:ext uri="{BB962C8B-B14F-4D97-AF65-F5344CB8AC3E}">
        <p14:creationId xmlns:p14="http://schemas.microsoft.com/office/powerpoint/2010/main" val="209358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mitigations report for more sp.?</a:t>
            </a:r>
          </a:p>
          <a:p>
            <a:endParaRPr lang="en-US" dirty="0"/>
          </a:p>
          <a:p>
            <a:r>
              <a:rPr lang="en-US" dirty="0"/>
              <a:t>Olivier Hainaut: subtle effects on sp. Surveys</a:t>
            </a:r>
          </a:p>
          <a:p>
            <a:endParaRPr lang="en-US" dirty="0"/>
          </a:p>
          <a:p>
            <a:r>
              <a:rPr lang="en-US" dirty="0"/>
              <a:t>Smaller FOV but much longer exp. -&gt; 2x higher rate of trails e.g. FORS 2% of spectra trailed</a:t>
            </a:r>
          </a:p>
        </p:txBody>
      </p:sp>
      <p:sp>
        <p:nvSpPr>
          <p:cNvPr id="4" name="Slide Number Placeholder 3"/>
          <p:cNvSpPr>
            <a:spLocks noGrp="1"/>
          </p:cNvSpPr>
          <p:nvPr>
            <p:ph type="sldNum" sz="quarter" idx="5"/>
          </p:nvPr>
        </p:nvSpPr>
        <p:spPr/>
        <p:txBody>
          <a:bodyPr/>
          <a:lstStyle/>
          <a:p>
            <a:fld id="{9D8E9912-1589-8B4A-8955-E3E1194415F4}" type="slidenum">
              <a:rPr lang="en-US" smtClean="0"/>
              <a:t>12</a:t>
            </a:fld>
            <a:endParaRPr lang="en-US"/>
          </a:p>
        </p:txBody>
      </p:sp>
    </p:spTree>
    <p:extLst>
      <p:ext uri="{BB962C8B-B14F-4D97-AF65-F5344CB8AC3E}">
        <p14:creationId xmlns:p14="http://schemas.microsoft.com/office/powerpoint/2010/main" val="187014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Mitigations: </a:t>
            </a:r>
            <a:r>
              <a:rPr lang="en-US" dirty="0" err="1"/>
              <a:t>PanSTARRS</a:t>
            </a:r>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15</a:t>
            </a:fld>
            <a:endParaRPr lang="en-US"/>
          </a:p>
        </p:txBody>
      </p:sp>
    </p:spTree>
    <p:extLst>
      <p:ext uri="{BB962C8B-B14F-4D97-AF65-F5344CB8AC3E}">
        <p14:creationId xmlns:p14="http://schemas.microsoft.com/office/powerpoint/2010/main" val="105524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all of these were ZERO, then astronomical discoveries could continue unimpeded (and Elon Musk’s promise would be fulfilled).</a:t>
            </a:r>
          </a:p>
        </p:txBody>
      </p:sp>
      <p:sp>
        <p:nvSpPr>
          <p:cNvPr id="4" name="Slide Number Placeholder 3"/>
          <p:cNvSpPr>
            <a:spLocks noGrp="1"/>
          </p:cNvSpPr>
          <p:nvPr>
            <p:ph type="sldNum" sz="quarter" idx="5"/>
          </p:nvPr>
        </p:nvSpPr>
        <p:spPr/>
        <p:txBody>
          <a:bodyPr/>
          <a:lstStyle/>
          <a:p>
            <a:fld id="{9D8E9912-1589-8B4A-8955-E3E1194415F4}" type="slidenum">
              <a:rPr lang="en-US" smtClean="0"/>
              <a:t>19</a:t>
            </a:fld>
            <a:endParaRPr lang="en-US"/>
          </a:p>
        </p:txBody>
      </p:sp>
    </p:spTree>
    <p:extLst>
      <p:ext uri="{BB962C8B-B14F-4D97-AF65-F5344CB8AC3E}">
        <p14:creationId xmlns:p14="http://schemas.microsoft.com/office/powerpoint/2010/main" val="383047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20</a:t>
            </a:fld>
            <a:endParaRPr lang="en-US"/>
          </a:p>
        </p:txBody>
      </p:sp>
    </p:spTree>
    <p:extLst>
      <p:ext uri="{BB962C8B-B14F-4D97-AF65-F5344CB8AC3E}">
        <p14:creationId xmlns:p14="http://schemas.microsoft.com/office/powerpoint/2010/main" val="378056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21</a:t>
            </a:fld>
            <a:endParaRPr lang="en-US"/>
          </a:p>
        </p:txBody>
      </p:sp>
    </p:spTree>
    <p:extLst>
      <p:ext uri="{BB962C8B-B14F-4D97-AF65-F5344CB8AC3E}">
        <p14:creationId xmlns:p14="http://schemas.microsoft.com/office/powerpoint/2010/main" val="418012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E9912-1589-8B4A-8955-E3E1194415F4}" type="slidenum">
              <a:rPr lang="en-US" smtClean="0"/>
              <a:t>22</a:t>
            </a:fld>
            <a:endParaRPr lang="en-US"/>
          </a:p>
        </p:txBody>
      </p:sp>
    </p:spTree>
    <p:extLst>
      <p:ext uri="{BB962C8B-B14F-4D97-AF65-F5344CB8AC3E}">
        <p14:creationId xmlns:p14="http://schemas.microsoft.com/office/powerpoint/2010/main" val="188740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EE03BE-0414-4543-AA6D-814611B3BC47}" type="datetimeFigureOut">
              <a:rPr lang="en-US" smtClean="0"/>
              <a:t>6/28/20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378735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E03BE-0414-4543-AA6D-814611B3BC47}" type="datetimeFigureOut">
              <a:rPr lang="en-US" smtClean="0"/>
              <a:t>6/28/20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416337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E03BE-0414-4543-AA6D-814611B3BC47}" type="datetimeFigureOut">
              <a:rPr lang="en-US" smtClean="0"/>
              <a:t>6/28/20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146142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E03BE-0414-4543-AA6D-814611B3BC47}" type="datetimeFigureOut">
              <a:rPr lang="en-US" smtClean="0"/>
              <a:t>6/28/20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13987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EE03BE-0414-4543-AA6D-814611B3BC47}" type="datetimeFigureOut">
              <a:rPr lang="en-US" smtClean="0"/>
              <a:t>6/28/20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368687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EE03BE-0414-4543-AA6D-814611B3BC47}" type="datetimeFigureOut">
              <a:rPr lang="en-US" smtClean="0"/>
              <a:t>6/28/20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245969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EE03BE-0414-4543-AA6D-814611B3BC47}" type="datetimeFigureOut">
              <a:rPr lang="en-US" smtClean="0"/>
              <a:t>6/28/20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280979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EE03BE-0414-4543-AA6D-814611B3BC47}" type="datetimeFigureOut">
              <a:rPr lang="en-US" smtClean="0"/>
              <a:t>6/28/20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27428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E03BE-0414-4543-AA6D-814611B3BC47}" type="datetimeFigureOut">
              <a:rPr lang="en-US" smtClean="0"/>
              <a:t>6/28/20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52262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EE03BE-0414-4543-AA6D-814611B3BC47}" type="datetimeFigureOut">
              <a:rPr lang="en-US" smtClean="0"/>
              <a:t>6/28/20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273819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EE03BE-0414-4543-AA6D-814611B3BC47}" type="datetimeFigureOut">
              <a:rPr lang="en-US" smtClean="0"/>
              <a:t>6/28/20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58974-05CC-3346-805A-A3F825539465}" type="slidenum">
              <a:rPr lang="en-US" smtClean="0"/>
              <a:t>‹#›</a:t>
            </a:fld>
            <a:endParaRPr lang="en-US"/>
          </a:p>
        </p:txBody>
      </p:sp>
    </p:spTree>
    <p:extLst>
      <p:ext uri="{BB962C8B-B14F-4D97-AF65-F5344CB8AC3E}">
        <p14:creationId xmlns:p14="http://schemas.microsoft.com/office/powerpoint/2010/main" val="183152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E03BE-0414-4543-AA6D-814611B3BC47}" type="datetimeFigureOut">
              <a:rPr lang="en-US" smtClean="0"/>
              <a:t>6/28/20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58974-05CC-3346-805A-A3F825539465}" type="slidenum">
              <a:rPr lang="en-US" smtClean="0"/>
              <a:t>‹#›</a:t>
            </a:fld>
            <a:endParaRPr lang="en-US"/>
          </a:p>
        </p:txBody>
      </p:sp>
    </p:spTree>
    <p:extLst>
      <p:ext uri="{BB962C8B-B14F-4D97-AF65-F5344CB8AC3E}">
        <p14:creationId xmlns:p14="http://schemas.microsoft.com/office/powerpoint/2010/main" val="130847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tiff"/></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6.tiff"/></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file:////Users/jlowenth/Documents/talks/movies/BackyardObservatory_2020jun16.mp4" TargetMode="External"/><Relationship Id="rId7" Type="http://schemas.openxmlformats.org/officeDocument/2006/relationships/image" Target="../media/image46.png"/><Relationship Id="rId2" Type="http://schemas.openxmlformats.org/officeDocument/2006/relationships/video" Target="file:////Users/jlowenth/Documents/talks/movies/M10_Starlink_2020jun13.mp4" TargetMode="External"/><Relationship Id="rId1" Type="http://schemas.microsoft.com/office/2007/relationships/media" Target="file:////Users/jlowenth/Documents/talks/movies/M10_Starlink_2020jun13.mp4" TargetMode="External"/><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video" Target="file:////Users/jlowenth/Documents/talks/movies/BackyardObservatory_2020jun16.mp4"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Users/jlowenth/Documents/talks/movies/MtWillardMilkyWayClouds_pan.mp4" TargetMode="External"/><Relationship Id="rId1" Type="http://schemas.microsoft.com/office/2007/relationships/media" Target="file:////Users/jlowenth/Documents/talks/movies/MtWillardMilkyWayClouds_pan.mp4" TargetMode="External"/><Relationship Id="rId5" Type="http://schemas.openxmlformats.org/officeDocument/2006/relationships/image" Target="../media/image48.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file:////Users/jlowenth/Documents/talks/movies/HadleyDikeMoonVenus_2020mar27.mp4" TargetMode="External"/><Relationship Id="rId1" Type="http://schemas.openxmlformats.org/officeDocument/2006/relationships/video" Target="NULL"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file:////Users/jlowenth/Documents/talks/movies/Starlink_UMa_2020apr11.mp4" TargetMode="External"/><Relationship Id="rId1" Type="http://schemas.openxmlformats.org/officeDocument/2006/relationships/video" Target="NULL" TargetMode="Externa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Users/jlowenth/Documents/talks/movies/Starlink%20satellites%20simulation%20-%20real%20time%20naked%20eye%20view.mp4" TargetMode="External"/><Relationship Id="rId1" Type="http://schemas.microsoft.com/office/2007/relationships/media" Target="file:////Users/jlowenth/Documents/talks/movies/Starlink%20satellites%20simulation%20-%20real%20time%20naked%20eye%20view.mp4" TargetMode="Externa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aas.org/sites/default/files/2020-06/survey_summary.pptx" TargetMode="Externa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C7D8B-AB34-6D43-8C0A-10D508A96F1B}"/>
              </a:ext>
            </a:extLst>
          </p:cNvPr>
          <p:cNvSpPr>
            <a:spLocks noGrp="1"/>
          </p:cNvSpPr>
          <p:nvPr>
            <p:ph type="title"/>
          </p:nvPr>
        </p:nvSpPr>
        <p:spPr>
          <a:xfrm>
            <a:off x="372804" y="506911"/>
            <a:ext cx="8398392" cy="2675400"/>
          </a:xfrm>
        </p:spPr>
        <p:txBody>
          <a:bodyPr>
            <a:noAutofit/>
          </a:bodyPr>
          <a:lstStyle/>
          <a:p>
            <a:pPr algn="ctr"/>
            <a:r>
              <a:rPr lang="en-US" dirty="0">
                <a:solidFill>
                  <a:schemeClr val="accent5"/>
                </a:solidFill>
              </a:rPr>
              <a:t>Metrics for Impact on Diverse Astronomical Programs and Recommended Simulation Studies </a:t>
            </a:r>
            <a:br>
              <a:rPr lang="en-US" sz="3600" dirty="0">
                <a:solidFill>
                  <a:schemeClr val="accent5"/>
                </a:solidFill>
              </a:rPr>
            </a:br>
            <a:r>
              <a:rPr lang="en-US" sz="2400" dirty="0">
                <a:solidFill>
                  <a:schemeClr val="bg1"/>
                </a:solidFill>
              </a:rPr>
              <a:t>James Lowenthal</a:t>
            </a:r>
            <a:br>
              <a:rPr lang="en-US" sz="2400" dirty="0">
                <a:solidFill>
                  <a:schemeClr val="bg1"/>
                </a:solidFill>
              </a:rPr>
            </a:br>
            <a:r>
              <a:rPr lang="en-US" sz="2400" dirty="0">
                <a:solidFill>
                  <a:schemeClr val="bg1"/>
                </a:solidFill>
              </a:rPr>
              <a:t>Smith College</a:t>
            </a:r>
            <a:br>
              <a:rPr lang="en-US" sz="2400" dirty="0">
                <a:solidFill>
                  <a:schemeClr val="bg1"/>
                </a:solidFill>
              </a:rPr>
            </a:br>
            <a:r>
              <a:rPr lang="en-US" sz="2000" dirty="0">
                <a:solidFill>
                  <a:schemeClr val="bg1"/>
                </a:solidFill>
              </a:rPr>
              <a:t>SATCON1 SOC and Metrics WG</a:t>
            </a:r>
            <a:br>
              <a:rPr lang="en-US" sz="2000" dirty="0">
                <a:solidFill>
                  <a:schemeClr val="bg1"/>
                </a:solidFill>
              </a:rPr>
            </a:br>
            <a:r>
              <a:rPr lang="en-US" sz="2000" dirty="0">
                <a:solidFill>
                  <a:schemeClr val="bg1"/>
                </a:solidFill>
              </a:rPr>
              <a:t>AAS Committee on Light Pollution, Radio Interference, and Space Debris</a:t>
            </a:r>
            <a:endParaRPr lang="en-US" sz="3600" dirty="0">
              <a:solidFill>
                <a:schemeClr val="bg1"/>
              </a:solidFill>
            </a:endParaRPr>
          </a:p>
        </p:txBody>
      </p:sp>
      <p:grpSp>
        <p:nvGrpSpPr>
          <p:cNvPr id="13" name="Group 12">
            <a:extLst>
              <a:ext uri="{FF2B5EF4-FFF2-40B4-BE49-F238E27FC236}">
                <a16:creationId xmlns:a16="http://schemas.microsoft.com/office/drawing/2014/main" id="{604B623A-D02D-1145-BFBD-EE713BB29055}"/>
              </a:ext>
            </a:extLst>
          </p:cNvPr>
          <p:cNvGrpSpPr/>
          <p:nvPr/>
        </p:nvGrpSpPr>
        <p:grpSpPr>
          <a:xfrm>
            <a:off x="613164" y="4312170"/>
            <a:ext cx="1985106" cy="2103129"/>
            <a:chOff x="636915" y="4773881"/>
            <a:chExt cx="1985106" cy="2103129"/>
          </a:xfrm>
        </p:grpSpPr>
        <p:pic>
          <p:nvPicPr>
            <p:cNvPr id="6" name="Content Placeholder 11">
              <a:extLst>
                <a:ext uri="{FF2B5EF4-FFF2-40B4-BE49-F238E27FC236}">
                  <a16:creationId xmlns:a16="http://schemas.microsoft.com/office/drawing/2014/main" id="{94AB935B-BC11-C644-9D5A-CACB1768A4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15" y="4773881"/>
              <a:ext cx="1985106" cy="1577208"/>
            </a:xfrm>
            <a:prstGeom prst="rect">
              <a:avLst/>
            </a:prstGeom>
          </p:spPr>
        </p:pic>
        <p:sp>
          <p:nvSpPr>
            <p:cNvPr id="2" name="TextBox 1">
              <a:extLst>
                <a:ext uri="{FF2B5EF4-FFF2-40B4-BE49-F238E27FC236}">
                  <a16:creationId xmlns:a16="http://schemas.microsoft.com/office/drawing/2014/main" id="{B0FCAC81-080B-544A-B4EE-FF3054D64AC7}"/>
                </a:ext>
              </a:extLst>
            </p:cNvPr>
            <p:cNvSpPr txBox="1"/>
            <p:nvPr/>
          </p:nvSpPr>
          <p:spPr>
            <a:xfrm>
              <a:off x="875543" y="6507678"/>
              <a:ext cx="1507849" cy="369332"/>
            </a:xfrm>
            <a:prstGeom prst="rect">
              <a:avLst/>
            </a:prstGeom>
            <a:noFill/>
          </p:spPr>
          <p:txBody>
            <a:bodyPr wrap="none" rtlCol="0">
              <a:spAutoFit/>
            </a:bodyPr>
            <a:lstStyle/>
            <a:p>
              <a:r>
                <a:rPr lang="en-US" dirty="0">
                  <a:solidFill>
                    <a:schemeClr val="bg1"/>
                  </a:solidFill>
                </a:rPr>
                <a:t>How bad is it?</a:t>
              </a:r>
            </a:p>
          </p:txBody>
        </p:sp>
      </p:grpSp>
      <p:grpSp>
        <p:nvGrpSpPr>
          <p:cNvPr id="14" name="Group 13">
            <a:extLst>
              <a:ext uri="{FF2B5EF4-FFF2-40B4-BE49-F238E27FC236}">
                <a16:creationId xmlns:a16="http://schemas.microsoft.com/office/drawing/2014/main" id="{B7978BDF-883F-1741-8BCA-292869E6CFD7}"/>
              </a:ext>
            </a:extLst>
          </p:cNvPr>
          <p:cNvGrpSpPr/>
          <p:nvPr/>
        </p:nvGrpSpPr>
        <p:grpSpPr>
          <a:xfrm>
            <a:off x="2859858" y="4394474"/>
            <a:ext cx="2730043" cy="2059121"/>
            <a:chOff x="2861954" y="4798879"/>
            <a:chExt cx="2730043" cy="2059121"/>
          </a:xfrm>
        </p:grpSpPr>
        <p:pic>
          <p:nvPicPr>
            <p:cNvPr id="8" name="Picture 7">
              <a:extLst>
                <a:ext uri="{FF2B5EF4-FFF2-40B4-BE49-F238E27FC236}">
                  <a16:creationId xmlns:a16="http://schemas.microsoft.com/office/drawing/2014/main" id="{BA0508DE-287A-314A-91B0-657674EB1A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4464" y="4798879"/>
              <a:ext cx="1888175" cy="1708799"/>
            </a:xfrm>
            <a:prstGeom prst="rect">
              <a:avLst/>
            </a:prstGeom>
          </p:spPr>
        </p:pic>
        <p:sp>
          <p:nvSpPr>
            <p:cNvPr id="3" name="TextBox 2">
              <a:extLst>
                <a:ext uri="{FF2B5EF4-FFF2-40B4-BE49-F238E27FC236}">
                  <a16:creationId xmlns:a16="http://schemas.microsoft.com/office/drawing/2014/main" id="{9A4DAB01-257F-9546-91A3-CF542DA30793}"/>
                </a:ext>
              </a:extLst>
            </p:cNvPr>
            <p:cNvSpPr txBox="1"/>
            <p:nvPr/>
          </p:nvSpPr>
          <p:spPr>
            <a:xfrm>
              <a:off x="2861954" y="6488668"/>
              <a:ext cx="2730043" cy="369332"/>
            </a:xfrm>
            <a:prstGeom prst="rect">
              <a:avLst/>
            </a:prstGeom>
            <a:noFill/>
          </p:spPr>
          <p:txBody>
            <a:bodyPr wrap="none" rtlCol="0">
              <a:spAutoFit/>
            </a:bodyPr>
            <a:lstStyle/>
            <a:p>
              <a:r>
                <a:rPr lang="en-US" dirty="0">
                  <a:solidFill>
                    <a:schemeClr val="bg1"/>
                  </a:solidFill>
                </a:rPr>
                <a:t>How often does it happen?</a:t>
              </a:r>
            </a:p>
          </p:txBody>
        </p:sp>
      </p:grpSp>
      <p:grpSp>
        <p:nvGrpSpPr>
          <p:cNvPr id="15" name="Group 14">
            <a:extLst>
              <a:ext uri="{FF2B5EF4-FFF2-40B4-BE49-F238E27FC236}">
                <a16:creationId xmlns:a16="http://schemas.microsoft.com/office/drawing/2014/main" id="{B707E4D9-8B55-B54F-9297-A623720EA6D2}"/>
              </a:ext>
            </a:extLst>
          </p:cNvPr>
          <p:cNvGrpSpPr/>
          <p:nvPr/>
        </p:nvGrpSpPr>
        <p:grpSpPr>
          <a:xfrm>
            <a:off x="5398189" y="3805953"/>
            <a:ext cx="3356047" cy="2684622"/>
            <a:chOff x="5415149" y="4173378"/>
            <a:chExt cx="3356047" cy="2684622"/>
          </a:xfrm>
        </p:grpSpPr>
        <p:pic>
          <p:nvPicPr>
            <p:cNvPr id="9" name="Picture 8">
              <a:extLst>
                <a:ext uri="{FF2B5EF4-FFF2-40B4-BE49-F238E27FC236}">
                  <a16:creationId xmlns:a16="http://schemas.microsoft.com/office/drawing/2014/main" id="{D251DBEA-5CD9-DA47-99FE-B4C667ED47CA}"/>
                </a:ext>
              </a:extLst>
            </p:cNvPr>
            <p:cNvPicPr>
              <a:picLocks noChangeAspect="1"/>
            </p:cNvPicPr>
            <p:nvPr/>
          </p:nvPicPr>
          <p:blipFill>
            <a:blip r:embed="rId5"/>
            <a:stretch>
              <a:fillRect/>
            </a:stretch>
          </p:blipFill>
          <p:spPr>
            <a:xfrm>
              <a:off x="5415149" y="4195653"/>
              <a:ext cx="1612900" cy="1244600"/>
            </a:xfrm>
            <a:prstGeom prst="rect">
              <a:avLst/>
            </a:prstGeom>
          </p:spPr>
        </p:pic>
        <p:pic>
          <p:nvPicPr>
            <p:cNvPr id="10" name="Picture 9">
              <a:extLst>
                <a:ext uri="{FF2B5EF4-FFF2-40B4-BE49-F238E27FC236}">
                  <a16:creationId xmlns:a16="http://schemas.microsoft.com/office/drawing/2014/main" id="{09F15035-3D62-224E-B47D-754CC85B7191}"/>
                </a:ext>
              </a:extLst>
            </p:cNvPr>
            <p:cNvPicPr>
              <a:picLocks noChangeAspect="1"/>
            </p:cNvPicPr>
            <p:nvPr/>
          </p:nvPicPr>
          <p:blipFill>
            <a:blip r:embed="rId6"/>
            <a:stretch>
              <a:fillRect/>
            </a:stretch>
          </p:blipFill>
          <p:spPr>
            <a:xfrm>
              <a:off x="6866196" y="4173378"/>
              <a:ext cx="1905000" cy="1066800"/>
            </a:xfrm>
            <a:prstGeom prst="rect">
              <a:avLst/>
            </a:prstGeom>
          </p:spPr>
        </p:pic>
        <p:sp>
          <p:nvSpPr>
            <p:cNvPr id="12" name="TextBox 11">
              <a:extLst>
                <a:ext uri="{FF2B5EF4-FFF2-40B4-BE49-F238E27FC236}">
                  <a16:creationId xmlns:a16="http://schemas.microsoft.com/office/drawing/2014/main" id="{A17491A7-B3A5-5047-AD2A-4E611B451A41}"/>
                </a:ext>
              </a:extLst>
            </p:cNvPr>
            <p:cNvSpPr txBox="1"/>
            <p:nvPr/>
          </p:nvSpPr>
          <p:spPr>
            <a:xfrm>
              <a:off x="6221599" y="6488668"/>
              <a:ext cx="2428037" cy="369332"/>
            </a:xfrm>
            <a:prstGeom prst="rect">
              <a:avLst/>
            </a:prstGeom>
            <a:noFill/>
          </p:spPr>
          <p:txBody>
            <a:bodyPr wrap="none" rtlCol="0">
              <a:spAutoFit/>
            </a:bodyPr>
            <a:lstStyle/>
            <a:p>
              <a:r>
                <a:rPr lang="en-US" dirty="0">
                  <a:solidFill>
                    <a:schemeClr val="bg1"/>
                  </a:solidFill>
                </a:rPr>
                <a:t>What is cost to science?</a:t>
              </a:r>
            </a:p>
          </p:txBody>
        </p:sp>
      </p:grpSp>
      <p:pic>
        <p:nvPicPr>
          <p:cNvPr id="16" name="Picture 15">
            <a:extLst>
              <a:ext uri="{FF2B5EF4-FFF2-40B4-BE49-F238E27FC236}">
                <a16:creationId xmlns:a16="http://schemas.microsoft.com/office/drawing/2014/main" id="{8FCFEA9C-FCD2-644C-AAFB-593B9EA9A586}"/>
              </a:ext>
            </a:extLst>
          </p:cNvPr>
          <p:cNvPicPr>
            <a:picLocks noChangeAspect="1"/>
          </p:cNvPicPr>
          <p:nvPr/>
        </p:nvPicPr>
        <p:blipFill>
          <a:blip r:embed="rId7"/>
          <a:stretch>
            <a:fillRect/>
          </a:stretch>
        </p:blipFill>
        <p:spPr>
          <a:xfrm>
            <a:off x="6204639" y="4850069"/>
            <a:ext cx="1841500" cy="1104900"/>
          </a:xfrm>
          <a:prstGeom prst="rect">
            <a:avLst/>
          </a:prstGeom>
        </p:spPr>
      </p:pic>
    </p:spTree>
    <p:extLst>
      <p:ext uri="{BB962C8B-B14F-4D97-AF65-F5344CB8AC3E}">
        <p14:creationId xmlns:p14="http://schemas.microsoft.com/office/powerpoint/2010/main" val="161651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339D-D454-0544-9E2F-C40592C0FE03}"/>
              </a:ext>
            </a:extLst>
          </p:cNvPr>
          <p:cNvSpPr>
            <a:spLocks noGrp="1"/>
          </p:cNvSpPr>
          <p:nvPr>
            <p:ph type="title"/>
          </p:nvPr>
        </p:nvSpPr>
        <p:spPr>
          <a:xfrm>
            <a:off x="628650" y="186996"/>
            <a:ext cx="7886700" cy="1325563"/>
          </a:xfrm>
        </p:spPr>
        <p:txBody>
          <a:bodyPr>
            <a:noAutofit/>
          </a:bodyPr>
          <a:lstStyle/>
          <a:p>
            <a:pPr algn="ctr"/>
            <a:r>
              <a:rPr lang="en-US" sz="3600" b="1" dirty="0">
                <a:solidFill>
                  <a:schemeClr val="accent5"/>
                </a:solidFill>
              </a:rPr>
              <a:t>High-redshift supernovae</a:t>
            </a:r>
            <a:endParaRPr lang="en-US" sz="3600" dirty="0">
              <a:solidFill>
                <a:schemeClr val="accent5"/>
              </a:solidFill>
            </a:endParaRPr>
          </a:p>
        </p:txBody>
      </p:sp>
      <p:sp>
        <p:nvSpPr>
          <p:cNvPr id="4" name="TextBox 3">
            <a:extLst>
              <a:ext uri="{FF2B5EF4-FFF2-40B4-BE49-F238E27FC236}">
                <a16:creationId xmlns:a16="http://schemas.microsoft.com/office/drawing/2014/main" id="{2ABEFED4-46C9-3846-A8E7-6F65FE6B09E9}"/>
              </a:ext>
            </a:extLst>
          </p:cNvPr>
          <p:cNvSpPr txBox="1"/>
          <p:nvPr/>
        </p:nvSpPr>
        <p:spPr>
          <a:xfrm>
            <a:off x="549463" y="1470676"/>
            <a:ext cx="7648451" cy="2031325"/>
          </a:xfrm>
          <a:prstGeom prst="rect">
            <a:avLst/>
          </a:prstGeom>
          <a:noFill/>
        </p:spPr>
        <p:txBody>
          <a:bodyPr wrap="square" rtlCol="0">
            <a:spAutoFit/>
          </a:bodyPr>
          <a:lstStyle/>
          <a:p>
            <a:r>
              <a:rPr lang="en-US" dirty="0">
                <a:solidFill>
                  <a:schemeClr val="bg1"/>
                </a:solidFill>
              </a:rPr>
              <a:t>“High redshift supernovae … </a:t>
            </a:r>
            <a:r>
              <a:rPr lang="en-US" dirty="0">
                <a:solidFill>
                  <a:srgbClr val="FFFF00"/>
                </a:solidFill>
              </a:rPr>
              <a:t>events are very faint</a:t>
            </a:r>
            <a:r>
              <a:rPr lang="en-US" dirty="0">
                <a:solidFill>
                  <a:schemeClr val="bg1"/>
                </a:solidFill>
              </a:rPr>
              <a:t> and are acquired during classically scheduled telescope time on the </a:t>
            </a:r>
            <a:r>
              <a:rPr lang="en-US" dirty="0">
                <a:solidFill>
                  <a:srgbClr val="FFFF00"/>
                </a:solidFill>
              </a:rPr>
              <a:t>largest optical telescopes </a:t>
            </a:r>
            <a:r>
              <a:rPr lang="en-US" dirty="0">
                <a:solidFill>
                  <a:schemeClr val="bg1"/>
                </a:solidFill>
              </a:rPr>
              <a:t>in the world (Keck, Subaru, VLT, Gemini, SALT, LBT, etc.).  They require hours of exposure time to achieve a signal-to-noise ratio of a few.... The time on these large telescopes is very competitive and </a:t>
            </a:r>
            <a:r>
              <a:rPr lang="en-US" dirty="0">
                <a:solidFill>
                  <a:srgbClr val="FFFF00"/>
                </a:solidFill>
              </a:rPr>
              <a:t>satellites can ruin long exposures and the data is lost forever, as well as the telescope time, which is purchased at ~$100,000 per night, or about $4 a second.</a:t>
            </a:r>
            <a:r>
              <a:rPr lang="en-US" dirty="0">
                <a:solidFill>
                  <a:schemeClr val="bg1"/>
                </a:solidFill>
              </a:rPr>
              <a:t>” (Jeff Cooke, Swinburne U.)</a:t>
            </a:r>
          </a:p>
        </p:txBody>
      </p:sp>
      <p:grpSp>
        <p:nvGrpSpPr>
          <p:cNvPr id="7" name="Group 6">
            <a:extLst>
              <a:ext uri="{FF2B5EF4-FFF2-40B4-BE49-F238E27FC236}">
                <a16:creationId xmlns:a16="http://schemas.microsoft.com/office/drawing/2014/main" id="{A265E38B-89A0-6C45-AF3C-3A1859A0F061}"/>
              </a:ext>
            </a:extLst>
          </p:cNvPr>
          <p:cNvGrpSpPr/>
          <p:nvPr/>
        </p:nvGrpSpPr>
        <p:grpSpPr>
          <a:xfrm>
            <a:off x="4657583" y="3715315"/>
            <a:ext cx="3540331" cy="2541776"/>
            <a:chOff x="4657583" y="3715315"/>
            <a:chExt cx="3540331" cy="2541776"/>
          </a:xfrm>
        </p:grpSpPr>
        <p:pic>
          <p:nvPicPr>
            <p:cNvPr id="5" name="Picture 4">
              <a:extLst>
                <a:ext uri="{FF2B5EF4-FFF2-40B4-BE49-F238E27FC236}">
                  <a16:creationId xmlns:a16="http://schemas.microsoft.com/office/drawing/2014/main" id="{BB1A8196-B3A6-2C4D-8E94-CBFCD34E6BDB}"/>
                </a:ext>
              </a:extLst>
            </p:cNvPr>
            <p:cNvPicPr>
              <a:picLocks noChangeAspect="1"/>
            </p:cNvPicPr>
            <p:nvPr/>
          </p:nvPicPr>
          <p:blipFill>
            <a:blip r:embed="rId2"/>
            <a:stretch>
              <a:fillRect/>
            </a:stretch>
          </p:blipFill>
          <p:spPr>
            <a:xfrm>
              <a:off x="4657583" y="3715315"/>
              <a:ext cx="3540331" cy="2541776"/>
            </a:xfrm>
            <a:prstGeom prst="rect">
              <a:avLst/>
            </a:prstGeom>
          </p:spPr>
        </p:pic>
        <p:sp>
          <p:nvSpPr>
            <p:cNvPr id="3" name="TextBox 2">
              <a:extLst>
                <a:ext uri="{FF2B5EF4-FFF2-40B4-BE49-F238E27FC236}">
                  <a16:creationId xmlns:a16="http://schemas.microsoft.com/office/drawing/2014/main" id="{E2596960-8F18-DB45-9658-0CF78B78293E}"/>
                </a:ext>
              </a:extLst>
            </p:cNvPr>
            <p:cNvSpPr txBox="1"/>
            <p:nvPr/>
          </p:nvSpPr>
          <p:spPr>
            <a:xfrm>
              <a:off x="7070598" y="5980092"/>
              <a:ext cx="928459" cy="276999"/>
            </a:xfrm>
            <a:prstGeom prst="rect">
              <a:avLst/>
            </a:prstGeom>
            <a:noFill/>
          </p:spPr>
          <p:txBody>
            <a:bodyPr wrap="none" rtlCol="0">
              <a:spAutoFit/>
            </a:bodyPr>
            <a:lstStyle/>
            <a:p>
              <a:r>
                <a:rPr lang="en-US" sz="1200" dirty="0" err="1"/>
                <a:t>Riess</a:t>
              </a:r>
              <a:r>
                <a:rPr lang="en-US" sz="1200" dirty="0"/>
                <a:t>+ 2007</a:t>
              </a:r>
            </a:p>
          </p:txBody>
        </p:sp>
      </p:grpSp>
      <p:grpSp>
        <p:nvGrpSpPr>
          <p:cNvPr id="10" name="Group 9">
            <a:extLst>
              <a:ext uri="{FF2B5EF4-FFF2-40B4-BE49-F238E27FC236}">
                <a16:creationId xmlns:a16="http://schemas.microsoft.com/office/drawing/2014/main" id="{1220769B-170D-BD41-A6CA-B4D70D643D16}"/>
              </a:ext>
            </a:extLst>
          </p:cNvPr>
          <p:cNvGrpSpPr/>
          <p:nvPr/>
        </p:nvGrpSpPr>
        <p:grpSpPr>
          <a:xfrm>
            <a:off x="1137392" y="3970512"/>
            <a:ext cx="2641600" cy="2410404"/>
            <a:chOff x="1137392" y="3970512"/>
            <a:chExt cx="2641600" cy="2410404"/>
          </a:xfrm>
        </p:grpSpPr>
        <p:pic>
          <p:nvPicPr>
            <p:cNvPr id="6" name="Picture 5">
              <a:extLst>
                <a:ext uri="{FF2B5EF4-FFF2-40B4-BE49-F238E27FC236}">
                  <a16:creationId xmlns:a16="http://schemas.microsoft.com/office/drawing/2014/main" id="{3BA29C23-D2E7-DA4F-B212-A755EC0B9612}"/>
                </a:ext>
              </a:extLst>
            </p:cNvPr>
            <p:cNvPicPr>
              <a:picLocks noChangeAspect="1"/>
            </p:cNvPicPr>
            <p:nvPr/>
          </p:nvPicPr>
          <p:blipFill>
            <a:blip r:embed="rId3"/>
            <a:stretch>
              <a:fillRect/>
            </a:stretch>
          </p:blipFill>
          <p:spPr>
            <a:xfrm>
              <a:off x="1137392" y="3970512"/>
              <a:ext cx="2641600" cy="1993900"/>
            </a:xfrm>
            <a:prstGeom prst="rect">
              <a:avLst/>
            </a:prstGeom>
          </p:spPr>
        </p:pic>
        <p:sp>
          <p:nvSpPr>
            <p:cNvPr id="9" name="TextBox 8">
              <a:extLst>
                <a:ext uri="{FF2B5EF4-FFF2-40B4-BE49-F238E27FC236}">
                  <a16:creationId xmlns:a16="http://schemas.microsoft.com/office/drawing/2014/main" id="{9689F9D6-3039-6545-A184-475A40F6DC55}"/>
                </a:ext>
              </a:extLst>
            </p:cNvPr>
            <p:cNvSpPr txBox="1"/>
            <p:nvPr/>
          </p:nvSpPr>
          <p:spPr>
            <a:xfrm>
              <a:off x="1579418" y="6103917"/>
              <a:ext cx="2048318" cy="276999"/>
            </a:xfrm>
            <a:prstGeom prst="rect">
              <a:avLst/>
            </a:prstGeom>
            <a:noFill/>
          </p:spPr>
          <p:txBody>
            <a:bodyPr wrap="none" rtlCol="0">
              <a:spAutoFit/>
            </a:bodyPr>
            <a:lstStyle/>
            <a:p>
              <a:r>
                <a:rPr lang="en-US" sz="1200" dirty="0">
                  <a:solidFill>
                    <a:schemeClr val="bg1"/>
                  </a:solidFill>
                </a:rPr>
                <a:t>Supernova Cosmology Project</a:t>
              </a:r>
            </a:p>
          </p:txBody>
        </p:sp>
      </p:grpSp>
    </p:spTree>
    <p:extLst>
      <p:ext uri="{BB962C8B-B14F-4D97-AF65-F5344CB8AC3E}">
        <p14:creationId xmlns:p14="http://schemas.microsoft.com/office/powerpoint/2010/main" val="66585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3FEB-339E-E84C-9D71-6130131288D6}"/>
              </a:ext>
            </a:extLst>
          </p:cNvPr>
          <p:cNvSpPr>
            <a:spLocks noGrp="1"/>
          </p:cNvSpPr>
          <p:nvPr>
            <p:ph type="title"/>
          </p:nvPr>
        </p:nvSpPr>
        <p:spPr/>
        <p:txBody>
          <a:bodyPr/>
          <a:lstStyle/>
          <a:p>
            <a:pPr algn="ctr"/>
            <a:r>
              <a:rPr lang="en-US" b="1" dirty="0">
                <a:solidFill>
                  <a:schemeClr val="accent5"/>
                </a:solidFill>
              </a:rPr>
              <a:t>Wide-field / All-sky surveys</a:t>
            </a:r>
            <a:endParaRPr lang="en-US" dirty="0">
              <a:solidFill>
                <a:schemeClr val="accent5"/>
              </a:solidFill>
            </a:endParaRPr>
          </a:p>
        </p:txBody>
      </p:sp>
      <p:sp>
        <p:nvSpPr>
          <p:cNvPr id="3" name="TextBox 2">
            <a:extLst>
              <a:ext uri="{FF2B5EF4-FFF2-40B4-BE49-F238E27FC236}">
                <a16:creationId xmlns:a16="http://schemas.microsoft.com/office/drawing/2014/main" id="{52AB1E13-CD7B-5645-8028-959A21097843}"/>
              </a:ext>
            </a:extLst>
          </p:cNvPr>
          <p:cNvSpPr txBox="1"/>
          <p:nvPr/>
        </p:nvSpPr>
        <p:spPr>
          <a:xfrm>
            <a:off x="628650" y="1690689"/>
            <a:ext cx="7078435" cy="1477328"/>
          </a:xfrm>
          <a:prstGeom prst="rect">
            <a:avLst/>
          </a:prstGeom>
          <a:noFill/>
        </p:spPr>
        <p:txBody>
          <a:bodyPr wrap="square" rtlCol="0">
            <a:spAutoFit/>
          </a:bodyPr>
          <a:lstStyle/>
          <a:p>
            <a:r>
              <a:rPr lang="en-US" dirty="0">
                <a:solidFill>
                  <a:schemeClr val="bg1"/>
                </a:solidFill>
              </a:rPr>
              <a:t>“[B]y the time (2027 in mid LSST survey) the full </a:t>
            </a:r>
            <a:r>
              <a:rPr lang="en-US" dirty="0" err="1">
                <a:solidFill>
                  <a:schemeClr val="bg1"/>
                </a:solidFill>
              </a:rPr>
              <a:t>Starlink</a:t>
            </a:r>
            <a:r>
              <a:rPr lang="en-US" dirty="0">
                <a:solidFill>
                  <a:schemeClr val="bg1"/>
                </a:solidFill>
              </a:rPr>
              <a:t> constellation of 42,000 is in place at orbits from 320-550 km. Initial scheduler simulations of dodging for that density of satellites show that at astronomical twilight </a:t>
            </a:r>
            <a:r>
              <a:rPr lang="en-US" dirty="0">
                <a:solidFill>
                  <a:srgbClr val="FFFF00"/>
                </a:solidFill>
              </a:rPr>
              <a:t>only half of the number of available observations would be completed</a:t>
            </a:r>
            <a:r>
              <a:rPr lang="en-US" dirty="0">
                <a:solidFill>
                  <a:schemeClr val="bg1"/>
                </a:solidFill>
              </a:rPr>
              <a:t>.” (Tony Tyson, Rubin Observatory)</a:t>
            </a:r>
          </a:p>
        </p:txBody>
      </p:sp>
      <p:pic>
        <p:nvPicPr>
          <p:cNvPr id="4" name="Picture 3">
            <a:extLst>
              <a:ext uri="{FF2B5EF4-FFF2-40B4-BE49-F238E27FC236}">
                <a16:creationId xmlns:a16="http://schemas.microsoft.com/office/drawing/2014/main" id="{F96D65AA-8CA3-E048-B191-3329FF7CD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1330" y="3224070"/>
            <a:ext cx="3336966" cy="3336966"/>
          </a:xfrm>
          <a:prstGeom prst="rect">
            <a:avLst/>
          </a:prstGeom>
        </p:spPr>
      </p:pic>
    </p:spTree>
    <p:extLst>
      <p:ext uri="{BB962C8B-B14F-4D97-AF65-F5344CB8AC3E}">
        <p14:creationId xmlns:p14="http://schemas.microsoft.com/office/powerpoint/2010/main" val="358802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8B24-1216-CD42-981D-BA17FAAC8BA0}"/>
              </a:ext>
            </a:extLst>
          </p:cNvPr>
          <p:cNvSpPr>
            <a:spLocks noGrp="1"/>
          </p:cNvSpPr>
          <p:nvPr>
            <p:ph type="title"/>
          </p:nvPr>
        </p:nvSpPr>
        <p:spPr>
          <a:xfrm>
            <a:off x="628650" y="175121"/>
            <a:ext cx="7886700" cy="1325563"/>
          </a:xfrm>
        </p:spPr>
        <p:txBody>
          <a:bodyPr>
            <a:normAutofit/>
          </a:bodyPr>
          <a:lstStyle/>
          <a:p>
            <a:r>
              <a:rPr lang="en-US" b="1" dirty="0">
                <a:solidFill>
                  <a:schemeClr val="accent5"/>
                </a:solidFill>
              </a:rPr>
              <a:t>Deep long-exposure spectroscopy</a:t>
            </a:r>
            <a:endParaRPr lang="en-US" dirty="0">
              <a:solidFill>
                <a:schemeClr val="accent5"/>
              </a:solidFill>
            </a:endParaRPr>
          </a:p>
        </p:txBody>
      </p:sp>
      <p:sp>
        <p:nvSpPr>
          <p:cNvPr id="4" name="TextBox 3">
            <a:extLst>
              <a:ext uri="{FF2B5EF4-FFF2-40B4-BE49-F238E27FC236}">
                <a16:creationId xmlns:a16="http://schemas.microsoft.com/office/drawing/2014/main" id="{D2513129-1D50-4A42-82D7-5F368C37D75B}"/>
              </a:ext>
            </a:extLst>
          </p:cNvPr>
          <p:cNvSpPr txBox="1"/>
          <p:nvPr/>
        </p:nvSpPr>
        <p:spPr>
          <a:xfrm>
            <a:off x="855023" y="1341912"/>
            <a:ext cx="7886700" cy="2862322"/>
          </a:xfrm>
          <a:prstGeom prst="rect">
            <a:avLst/>
          </a:prstGeom>
          <a:noFill/>
        </p:spPr>
        <p:txBody>
          <a:bodyPr wrap="square" rtlCol="0">
            <a:spAutoFit/>
          </a:bodyPr>
          <a:lstStyle/>
          <a:p>
            <a:r>
              <a:rPr lang="en-US" dirty="0">
                <a:solidFill>
                  <a:schemeClr val="bg1"/>
                </a:solidFill>
              </a:rPr>
              <a:t>“In the coming years, we anticipate an increasing fraction of our night-time observations to be </a:t>
            </a:r>
            <a:r>
              <a:rPr lang="en-US" dirty="0">
                <a:solidFill>
                  <a:srgbClr val="FFFF00"/>
                </a:solidFill>
              </a:rPr>
              <a:t>spectroscopic follow-up of LSST transients</a:t>
            </a:r>
            <a:r>
              <a:rPr lang="en-US" dirty="0">
                <a:solidFill>
                  <a:schemeClr val="bg1"/>
                </a:solidFill>
              </a:rPr>
              <a:t>. The brightness of these satellites, were one to cross our aperture, would be sufficient to </a:t>
            </a:r>
            <a:r>
              <a:rPr lang="en-US" dirty="0">
                <a:solidFill>
                  <a:srgbClr val="FFFF00"/>
                </a:solidFill>
              </a:rPr>
              <a:t>outshine any likely LSST follow-up target</a:t>
            </a:r>
            <a:r>
              <a:rPr lang="en-US" dirty="0">
                <a:solidFill>
                  <a:schemeClr val="bg1"/>
                </a:solidFill>
              </a:rPr>
              <a:t> even in spite of the motion; the chance of a satellite  crossing a slit is of course minimal, but many high-priority targets (GW170817 being a prime example) are observed far to the west after twilight, and the effect of a satellite crossing the aperture would be </a:t>
            </a:r>
            <a:r>
              <a:rPr lang="en-US" dirty="0">
                <a:solidFill>
                  <a:srgbClr val="FFFF00"/>
                </a:solidFill>
              </a:rPr>
              <a:t>devastating to that particular exposure</a:t>
            </a:r>
            <a:r>
              <a:rPr lang="en-US" dirty="0">
                <a:solidFill>
                  <a:schemeClr val="bg1"/>
                </a:solidFill>
              </a:rPr>
              <a:t>.  Overall, the </a:t>
            </a:r>
            <a:r>
              <a:rPr lang="en-US" dirty="0">
                <a:solidFill>
                  <a:srgbClr val="FFFF00"/>
                </a:solidFill>
              </a:rPr>
              <a:t>impact</a:t>
            </a:r>
            <a:r>
              <a:rPr lang="en-US" dirty="0">
                <a:solidFill>
                  <a:schemeClr val="bg1"/>
                </a:solidFill>
              </a:rPr>
              <a:t> on our </a:t>
            </a:r>
            <a:r>
              <a:rPr lang="en-US" dirty="0" err="1">
                <a:solidFill>
                  <a:schemeClr val="bg1"/>
                </a:solidFill>
              </a:rPr>
              <a:t>followup</a:t>
            </a:r>
            <a:r>
              <a:rPr lang="en-US" dirty="0">
                <a:solidFill>
                  <a:schemeClr val="bg1"/>
                </a:solidFill>
              </a:rPr>
              <a:t> of LSST will be </a:t>
            </a:r>
            <a:r>
              <a:rPr lang="en-US" dirty="0">
                <a:solidFill>
                  <a:srgbClr val="FFFF00"/>
                </a:solidFill>
              </a:rPr>
              <a:t>proportional to the impact on LSST</a:t>
            </a:r>
            <a:r>
              <a:rPr lang="en-US" dirty="0">
                <a:solidFill>
                  <a:schemeClr val="bg1"/>
                </a:solidFill>
              </a:rPr>
              <a:t>. “</a:t>
            </a:r>
          </a:p>
          <a:p>
            <a:r>
              <a:rPr lang="en-US" dirty="0">
                <a:solidFill>
                  <a:schemeClr val="bg1"/>
                </a:solidFill>
              </a:rPr>
              <a:t>(John Blakeslee, Gemini Obs.)</a:t>
            </a:r>
          </a:p>
        </p:txBody>
      </p:sp>
      <p:pic>
        <p:nvPicPr>
          <p:cNvPr id="5" name="Picture 4">
            <a:extLst>
              <a:ext uri="{FF2B5EF4-FFF2-40B4-BE49-F238E27FC236}">
                <a16:creationId xmlns:a16="http://schemas.microsoft.com/office/drawing/2014/main" id="{F425E8D8-B042-FC40-A5A8-877145A72A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3740160"/>
            <a:ext cx="3847170" cy="2659208"/>
          </a:xfrm>
          <a:prstGeom prst="rect">
            <a:avLst/>
          </a:prstGeom>
        </p:spPr>
      </p:pic>
      <p:pic>
        <p:nvPicPr>
          <p:cNvPr id="6" name="Picture 5">
            <a:extLst>
              <a:ext uri="{FF2B5EF4-FFF2-40B4-BE49-F238E27FC236}">
                <a16:creationId xmlns:a16="http://schemas.microsoft.com/office/drawing/2014/main" id="{18A9F85B-8579-B545-A468-3BE6ECDA0536}"/>
              </a:ext>
            </a:extLst>
          </p:cNvPr>
          <p:cNvPicPr>
            <a:picLocks noChangeAspect="1"/>
          </p:cNvPicPr>
          <p:nvPr/>
        </p:nvPicPr>
        <p:blipFill>
          <a:blip r:embed="rId4"/>
          <a:stretch>
            <a:fillRect/>
          </a:stretch>
        </p:blipFill>
        <p:spPr>
          <a:xfrm>
            <a:off x="437994" y="4472775"/>
            <a:ext cx="2706649" cy="1739989"/>
          </a:xfrm>
          <a:prstGeom prst="rect">
            <a:avLst/>
          </a:prstGeom>
        </p:spPr>
      </p:pic>
    </p:spTree>
    <p:extLst>
      <p:ext uri="{BB962C8B-B14F-4D97-AF65-F5344CB8AC3E}">
        <p14:creationId xmlns:p14="http://schemas.microsoft.com/office/powerpoint/2010/main" val="54363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150CAE-3131-EF46-A818-F6C60E56F4B7}"/>
              </a:ext>
            </a:extLst>
          </p:cNvPr>
          <p:cNvPicPr>
            <a:picLocks noChangeAspect="1"/>
          </p:cNvPicPr>
          <p:nvPr/>
        </p:nvPicPr>
        <p:blipFill>
          <a:blip r:embed="rId2"/>
          <a:stretch>
            <a:fillRect/>
          </a:stretch>
        </p:blipFill>
        <p:spPr>
          <a:xfrm>
            <a:off x="1436914" y="909998"/>
            <a:ext cx="6567054" cy="5274828"/>
          </a:xfrm>
          <a:prstGeom prst="rect">
            <a:avLst/>
          </a:prstGeom>
        </p:spPr>
      </p:pic>
      <p:sp>
        <p:nvSpPr>
          <p:cNvPr id="2" name="Title 1">
            <a:extLst>
              <a:ext uri="{FF2B5EF4-FFF2-40B4-BE49-F238E27FC236}">
                <a16:creationId xmlns:a16="http://schemas.microsoft.com/office/drawing/2014/main" id="{62FFFAFB-5693-3842-AE3C-C42279924A4A}"/>
              </a:ext>
            </a:extLst>
          </p:cNvPr>
          <p:cNvSpPr>
            <a:spLocks noGrp="1"/>
          </p:cNvSpPr>
          <p:nvPr>
            <p:ph type="title"/>
          </p:nvPr>
        </p:nvSpPr>
        <p:spPr>
          <a:xfrm>
            <a:off x="628650" y="247217"/>
            <a:ext cx="7886700" cy="1325563"/>
          </a:xfrm>
          <a:solidFill>
            <a:schemeClr val="tx1">
              <a:lumMod val="50000"/>
              <a:lumOff val="50000"/>
              <a:alpha val="46000"/>
            </a:schemeClr>
          </a:solidFill>
        </p:spPr>
        <p:txBody>
          <a:bodyPr/>
          <a:lstStyle/>
          <a:p>
            <a:pPr algn="ctr"/>
            <a:r>
              <a:rPr lang="en-US" b="1" dirty="0">
                <a:solidFill>
                  <a:schemeClr val="accent5"/>
                </a:solidFill>
              </a:rPr>
              <a:t>Large statistical surveys (e.g., weak lensing, Dark Energy)</a:t>
            </a:r>
            <a:endParaRPr lang="en-US" dirty="0">
              <a:solidFill>
                <a:schemeClr val="accent5"/>
              </a:solidFill>
            </a:endParaRPr>
          </a:p>
        </p:txBody>
      </p:sp>
      <p:sp>
        <p:nvSpPr>
          <p:cNvPr id="3" name="TextBox 2">
            <a:extLst>
              <a:ext uri="{FF2B5EF4-FFF2-40B4-BE49-F238E27FC236}">
                <a16:creationId xmlns:a16="http://schemas.microsoft.com/office/drawing/2014/main" id="{9DC29389-E914-D84B-93CA-60CB2FE22332}"/>
              </a:ext>
            </a:extLst>
          </p:cNvPr>
          <p:cNvSpPr txBox="1"/>
          <p:nvPr/>
        </p:nvSpPr>
        <p:spPr>
          <a:xfrm>
            <a:off x="427512" y="3194463"/>
            <a:ext cx="8288976" cy="3416320"/>
          </a:xfrm>
          <a:prstGeom prst="rect">
            <a:avLst/>
          </a:prstGeom>
          <a:solidFill>
            <a:schemeClr val="tx1">
              <a:lumMod val="50000"/>
              <a:lumOff val="50000"/>
              <a:alpha val="46000"/>
            </a:schemeClr>
          </a:solidFill>
        </p:spPr>
        <p:txBody>
          <a:bodyPr wrap="square" rtlCol="0">
            <a:spAutoFit/>
          </a:bodyPr>
          <a:lstStyle/>
          <a:p>
            <a:r>
              <a:rPr lang="en-US" dirty="0">
                <a:solidFill>
                  <a:schemeClr val="bg1"/>
                </a:solidFill>
              </a:rPr>
              <a:t>“[M]</a:t>
            </a:r>
            <a:r>
              <a:rPr lang="en-US" dirty="0" err="1">
                <a:solidFill>
                  <a:schemeClr val="bg1"/>
                </a:solidFill>
              </a:rPr>
              <a:t>ost</a:t>
            </a:r>
            <a:r>
              <a:rPr lang="en-US" dirty="0">
                <a:solidFill>
                  <a:schemeClr val="bg1"/>
                </a:solidFill>
              </a:rPr>
              <a:t> of LSST science derives from the </a:t>
            </a:r>
            <a:r>
              <a:rPr lang="en-US" dirty="0">
                <a:solidFill>
                  <a:srgbClr val="FFFF00"/>
                </a:solidFill>
              </a:rPr>
              <a:t>statistical analysis of trillions of photometric measurements of 20 billion objects</a:t>
            </a:r>
            <a:r>
              <a:rPr lang="en-US" dirty="0">
                <a:solidFill>
                  <a:schemeClr val="bg1"/>
                </a:solidFill>
              </a:rPr>
              <a:t>. The science discoveries will thus be more affected by systematics than sample size. This is a </a:t>
            </a:r>
            <a:r>
              <a:rPr lang="en-US" dirty="0">
                <a:solidFill>
                  <a:srgbClr val="FFFF00"/>
                </a:solidFill>
              </a:rPr>
              <a:t>new paradigm</a:t>
            </a:r>
            <a:r>
              <a:rPr lang="en-US" dirty="0">
                <a:solidFill>
                  <a:schemeClr val="bg1"/>
                </a:solidFill>
              </a:rPr>
              <a:t>.  Residual image artifacts can create systematics which affect the science discovery space to varying degrees.  Virtually the </a:t>
            </a:r>
            <a:r>
              <a:rPr lang="en-US" dirty="0">
                <a:solidFill>
                  <a:srgbClr val="FFFF00"/>
                </a:solidFill>
              </a:rPr>
              <a:t>entire astronomical community will rely on the released LSST data products</a:t>
            </a:r>
            <a:r>
              <a:rPr lang="en-US" dirty="0">
                <a:solidFill>
                  <a:schemeClr val="bg1"/>
                </a:solidFill>
              </a:rPr>
              <a:t> (transient alerts and static deep sky catalogs) rather than processing the hundreds of PB of images.  Thus they will rely on the LSST data management to do the required pixel processing and artifact removal.  The issue is systematics that may print through to the catalogs and alerts. The science collaborations would need to characterize them. For those programs most affected, the </a:t>
            </a:r>
            <a:r>
              <a:rPr lang="en-US" dirty="0">
                <a:solidFill>
                  <a:srgbClr val="FFFF00"/>
                </a:solidFill>
              </a:rPr>
              <a:t>sheer task of tackling these new systematics in the released data products is likely beyond the capability</a:t>
            </a:r>
            <a:r>
              <a:rPr lang="en-US" dirty="0">
                <a:solidFill>
                  <a:schemeClr val="bg1"/>
                </a:solidFill>
              </a:rPr>
              <a:t> of many in the astronomical community.” (Tony Tyson, Vera Rubin Observatory)</a:t>
            </a:r>
          </a:p>
        </p:txBody>
      </p:sp>
    </p:spTree>
    <p:extLst>
      <p:ext uri="{BB962C8B-B14F-4D97-AF65-F5344CB8AC3E}">
        <p14:creationId xmlns:p14="http://schemas.microsoft.com/office/powerpoint/2010/main" val="401616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9B48-2893-3640-9599-E38F1E54D915}"/>
              </a:ext>
            </a:extLst>
          </p:cNvPr>
          <p:cNvSpPr>
            <a:spLocks noGrp="1"/>
          </p:cNvSpPr>
          <p:nvPr>
            <p:ph type="title"/>
          </p:nvPr>
        </p:nvSpPr>
        <p:spPr/>
        <p:txBody>
          <a:bodyPr/>
          <a:lstStyle/>
          <a:p>
            <a:pPr algn="ctr"/>
            <a:r>
              <a:rPr lang="en-US" b="1" dirty="0">
                <a:solidFill>
                  <a:schemeClr val="accent5"/>
                </a:solidFill>
              </a:rPr>
              <a:t>OIR </a:t>
            </a:r>
            <a:r>
              <a:rPr lang="en-US" b="1" dirty="0" err="1">
                <a:solidFill>
                  <a:schemeClr val="accent5"/>
                </a:solidFill>
              </a:rPr>
              <a:t>followup</a:t>
            </a:r>
            <a:r>
              <a:rPr lang="en-US" b="1" dirty="0">
                <a:solidFill>
                  <a:schemeClr val="accent5"/>
                </a:solidFill>
              </a:rPr>
              <a:t> of gravitational wave triggers from LIGO, VIRGO</a:t>
            </a:r>
            <a:endParaRPr lang="en-US" dirty="0">
              <a:solidFill>
                <a:schemeClr val="accent5"/>
              </a:solidFill>
            </a:endParaRPr>
          </a:p>
        </p:txBody>
      </p:sp>
      <p:sp>
        <p:nvSpPr>
          <p:cNvPr id="3" name="TextBox 2">
            <a:extLst>
              <a:ext uri="{FF2B5EF4-FFF2-40B4-BE49-F238E27FC236}">
                <a16:creationId xmlns:a16="http://schemas.microsoft.com/office/drawing/2014/main" id="{0A8457B2-C885-FF40-914C-F544BB066938}"/>
              </a:ext>
            </a:extLst>
          </p:cNvPr>
          <p:cNvSpPr txBox="1"/>
          <p:nvPr/>
        </p:nvSpPr>
        <p:spPr>
          <a:xfrm>
            <a:off x="628650" y="3213760"/>
            <a:ext cx="8039593" cy="3416320"/>
          </a:xfrm>
          <a:prstGeom prst="rect">
            <a:avLst/>
          </a:prstGeom>
          <a:noFill/>
        </p:spPr>
        <p:txBody>
          <a:bodyPr wrap="square" rtlCol="0">
            <a:spAutoFit/>
          </a:bodyPr>
          <a:lstStyle/>
          <a:p>
            <a:r>
              <a:rPr lang="en-US" dirty="0">
                <a:solidFill>
                  <a:schemeClr val="bg1"/>
                </a:solidFill>
              </a:rPr>
              <a:t>“The Gravitational wave Optical Transient Observer (GOTO) is a project that performs a high-cadence survey of the optical sky down to ~20 mag, by making use of an </a:t>
            </a:r>
            <a:r>
              <a:rPr lang="en-US" dirty="0">
                <a:solidFill>
                  <a:srgbClr val="FFFF00"/>
                </a:solidFill>
              </a:rPr>
              <a:t>extensive array of wide-field telescopes (up to 32</a:t>
            </a:r>
            <a:r>
              <a:rPr lang="en-US" dirty="0">
                <a:solidFill>
                  <a:schemeClr val="bg1"/>
                </a:solidFill>
              </a:rPr>
              <a:t>). Satellites can't be avoided in projects like this that survey the visible sky all the time, and survey observations are scheduled during the whole night, including twilight. With an instantaneous sky coverage of 80 square degrees, it is </a:t>
            </a:r>
            <a:r>
              <a:rPr lang="en-US" dirty="0">
                <a:solidFill>
                  <a:srgbClr val="FFFF00"/>
                </a:solidFill>
              </a:rPr>
              <a:t>not feasible to schedule the observation around an increasing number of contaminating satellites</a:t>
            </a:r>
            <a:r>
              <a:rPr lang="en-US" dirty="0">
                <a:solidFill>
                  <a:schemeClr val="bg1"/>
                </a:solidFill>
              </a:rPr>
              <a:t>.  Some fraction of the data is compromised, depending on the brightness of the object. With typical exposures of 60s, the satellites would fully trail across CCD images, which span several square degrees across. Since the main science goal involves fast evolving transients, many observations are </a:t>
            </a:r>
            <a:r>
              <a:rPr lang="en-US" dirty="0">
                <a:solidFill>
                  <a:srgbClr val="FFFF00"/>
                </a:solidFill>
              </a:rPr>
              <a:t>time critical and cannot simply be rescheduled</a:t>
            </a:r>
            <a:r>
              <a:rPr lang="en-US" dirty="0">
                <a:solidFill>
                  <a:schemeClr val="bg1"/>
                </a:solidFill>
              </a:rPr>
              <a:t> at a later time.” (Danny </a:t>
            </a:r>
            <a:r>
              <a:rPr lang="en-US" dirty="0" err="1">
                <a:solidFill>
                  <a:schemeClr val="bg1"/>
                </a:solidFill>
              </a:rPr>
              <a:t>Steeghs</a:t>
            </a:r>
            <a:r>
              <a:rPr lang="en-US" dirty="0">
                <a:solidFill>
                  <a:schemeClr val="bg1"/>
                </a:solidFill>
              </a:rPr>
              <a:t>, Gravitational wave Optical Transient Observer)</a:t>
            </a:r>
          </a:p>
        </p:txBody>
      </p:sp>
      <p:pic>
        <p:nvPicPr>
          <p:cNvPr id="5" name="Picture 4">
            <a:extLst>
              <a:ext uri="{FF2B5EF4-FFF2-40B4-BE49-F238E27FC236}">
                <a16:creationId xmlns:a16="http://schemas.microsoft.com/office/drawing/2014/main" id="{B7252F21-BA1E-5348-8185-75A72371A9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523" y="1766334"/>
            <a:ext cx="2006930" cy="1127124"/>
          </a:xfrm>
          <a:prstGeom prst="rect">
            <a:avLst/>
          </a:prstGeom>
        </p:spPr>
      </p:pic>
      <p:pic>
        <p:nvPicPr>
          <p:cNvPr id="6" name="Picture 5">
            <a:extLst>
              <a:ext uri="{FF2B5EF4-FFF2-40B4-BE49-F238E27FC236}">
                <a16:creationId xmlns:a16="http://schemas.microsoft.com/office/drawing/2014/main" id="{F1B22ACF-1132-694B-96C4-7B9FBAA67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329" y="1579418"/>
            <a:ext cx="2905497" cy="1634342"/>
          </a:xfrm>
          <a:prstGeom prst="rect">
            <a:avLst/>
          </a:prstGeom>
        </p:spPr>
      </p:pic>
    </p:spTree>
    <p:extLst>
      <p:ext uri="{BB962C8B-B14F-4D97-AF65-F5344CB8AC3E}">
        <p14:creationId xmlns:p14="http://schemas.microsoft.com/office/powerpoint/2010/main" val="252620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9EB8D-D973-324D-97E1-31CD227476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23" y="1597229"/>
            <a:ext cx="3871639" cy="2578347"/>
          </a:xfrm>
          <a:prstGeom prst="rect">
            <a:avLst/>
          </a:prstGeom>
        </p:spPr>
      </p:pic>
      <p:sp>
        <p:nvSpPr>
          <p:cNvPr id="2" name="Title 1">
            <a:extLst>
              <a:ext uri="{FF2B5EF4-FFF2-40B4-BE49-F238E27FC236}">
                <a16:creationId xmlns:a16="http://schemas.microsoft.com/office/drawing/2014/main" id="{83364CDA-228A-6B4A-986F-344A40B2302F}"/>
              </a:ext>
            </a:extLst>
          </p:cNvPr>
          <p:cNvSpPr>
            <a:spLocks noGrp="1"/>
          </p:cNvSpPr>
          <p:nvPr>
            <p:ph type="title"/>
          </p:nvPr>
        </p:nvSpPr>
        <p:spPr>
          <a:xfrm>
            <a:off x="628649" y="162480"/>
            <a:ext cx="7886700" cy="1325563"/>
          </a:xfrm>
        </p:spPr>
        <p:txBody>
          <a:bodyPr/>
          <a:lstStyle/>
          <a:p>
            <a:r>
              <a:rPr lang="en-US" b="1" dirty="0">
                <a:solidFill>
                  <a:schemeClr val="accent5"/>
                </a:solidFill>
              </a:rPr>
              <a:t>Near-Earth asteroids and comets</a:t>
            </a:r>
            <a:endParaRPr lang="en-US" dirty="0">
              <a:solidFill>
                <a:schemeClr val="accent5"/>
              </a:solidFill>
            </a:endParaRPr>
          </a:p>
        </p:txBody>
      </p:sp>
      <p:sp>
        <p:nvSpPr>
          <p:cNvPr id="3" name="TextBox 2">
            <a:extLst>
              <a:ext uri="{FF2B5EF4-FFF2-40B4-BE49-F238E27FC236}">
                <a16:creationId xmlns:a16="http://schemas.microsoft.com/office/drawing/2014/main" id="{6BA96642-816E-274A-B32A-832B311BEED9}"/>
              </a:ext>
            </a:extLst>
          </p:cNvPr>
          <p:cNvSpPr txBox="1"/>
          <p:nvPr/>
        </p:nvSpPr>
        <p:spPr>
          <a:xfrm>
            <a:off x="991590" y="4180115"/>
            <a:ext cx="7160819" cy="2031325"/>
          </a:xfrm>
          <a:prstGeom prst="rect">
            <a:avLst/>
          </a:prstGeom>
          <a:noFill/>
        </p:spPr>
        <p:txBody>
          <a:bodyPr wrap="square" rtlCol="0">
            <a:spAutoFit/>
          </a:bodyPr>
          <a:lstStyle/>
          <a:p>
            <a:r>
              <a:rPr lang="en-US" dirty="0">
                <a:solidFill>
                  <a:schemeClr val="bg1"/>
                </a:solidFill>
              </a:rPr>
              <a:t>“LEO satellites already cause loss of data to Pan-STARRS, effectively wiping out a 3 degree long streak in the focal plane. More satellites will only make it worse. The part of the night right </a:t>
            </a:r>
            <a:r>
              <a:rPr lang="en-US" dirty="0">
                <a:solidFill>
                  <a:srgbClr val="FFFF00"/>
                </a:solidFill>
              </a:rPr>
              <a:t>after evening twilight and right before morning twilight is the only part of the night that we can search for Near-Earth Objects at low solar elongation</a:t>
            </a:r>
            <a:r>
              <a:rPr lang="en-US" dirty="0">
                <a:solidFill>
                  <a:schemeClr val="bg1"/>
                </a:solidFill>
              </a:rPr>
              <a:t>. This is a particularly rich area for the NEO search because we are looking along the orbit of Earth.” (Richard </a:t>
            </a:r>
            <a:r>
              <a:rPr lang="en-US" dirty="0" err="1">
                <a:solidFill>
                  <a:schemeClr val="bg1"/>
                </a:solidFill>
              </a:rPr>
              <a:t>Wainscoat</a:t>
            </a:r>
            <a:r>
              <a:rPr lang="en-US" dirty="0">
                <a:solidFill>
                  <a:schemeClr val="bg1"/>
                </a:solidFill>
              </a:rPr>
              <a:t>, </a:t>
            </a:r>
            <a:r>
              <a:rPr lang="en-US" dirty="0" err="1">
                <a:solidFill>
                  <a:schemeClr val="bg1"/>
                </a:solidFill>
              </a:rPr>
              <a:t>PanSTARRS</a:t>
            </a:r>
            <a:r>
              <a:rPr lang="en-US" dirty="0">
                <a:solidFill>
                  <a:schemeClr val="bg1"/>
                </a:solidFill>
              </a:rPr>
              <a:t>)</a:t>
            </a:r>
          </a:p>
        </p:txBody>
      </p:sp>
      <p:pic>
        <p:nvPicPr>
          <p:cNvPr id="4" name="Picture 3">
            <a:extLst>
              <a:ext uri="{FF2B5EF4-FFF2-40B4-BE49-F238E27FC236}">
                <a16:creationId xmlns:a16="http://schemas.microsoft.com/office/drawing/2014/main" id="{D6CA8C2E-2B19-3144-ADAB-CB43AD3930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8275" y="2066926"/>
            <a:ext cx="3349584" cy="1745712"/>
          </a:xfrm>
          <a:prstGeom prst="rect">
            <a:avLst/>
          </a:prstGeom>
        </p:spPr>
      </p:pic>
      <p:pic>
        <p:nvPicPr>
          <p:cNvPr id="5" name="Picture 4">
            <a:extLst>
              <a:ext uri="{FF2B5EF4-FFF2-40B4-BE49-F238E27FC236}">
                <a16:creationId xmlns:a16="http://schemas.microsoft.com/office/drawing/2014/main" id="{32FA59FC-93FA-014A-A3E7-E73878DDD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5290" y="1295190"/>
            <a:ext cx="3109997" cy="1938565"/>
          </a:xfrm>
          <a:prstGeom prst="rect">
            <a:avLst/>
          </a:prstGeom>
        </p:spPr>
      </p:pic>
      <p:sp>
        <p:nvSpPr>
          <p:cNvPr id="7" name="TextBox 6">
            <a:extLst>
              <a:ext uri="{FF2B5EF4-FFF2-40B4-BE49-F238E27FC236}">
                <a16:creationId xmlns:a16="http://schemas.microsoft.com/office/drawing/2014/main" id="{75FBBA48-6964-3E40-A0AA-916F07EC2E23}"/>
              </a:ext>
            </a:extLst>
          </p:cNvPr>
          <p:cNvSpPr txBox="1"/>
          <p:nvPr/>
        </p:nvSpPr>
        <p:spPr>
          <a:xfrm>
            <a:off x="5189517" y="2945081"/>
            <a:ext cx="552715" cy="369332"/>
          </a:xfrm>
          <a:prstGeom prst="rect">
            <a:avLst/>
          </a:prstGeom>
          <a:noFill/>
        </p:spPr>
        <p:txBody>
          <a:bodyPr wrap="none" rtlCol="0">
            <a:spAutoFit/>
          </a:bodyPr>
          <a:lstStyle/>
          <a:p>
            <a:r>
              <a:rPr lang="en-US" dirty="0"/>
              <a:t>ESO</a:t>
            </a:r>
          </a:p>
        </p:txBody>
      </p:sp>
    </p:spTree>
    <p:extLst>
      <p:ext uri="{BB962C8B-B14F-4D97-AF65-F5344CB8AC3E}">
        <p14:creationId xmlns:p14="http://schemas.microsoft.com/office/powerpoint/2010/main" val="2307264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BAB12-C14F-C24A-816B-0444C0CD59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27907"/>
            <a:ext cx="9144000" cy="6023139"/>
          </a:xfrm>
          <a:prstGeom prst="rect">
            <a:avLst/>
          </a:prstGeom>
        </p:spPr>
      </p:pic>
      <p:sp>
        <p:nvSpPr>
          <p:cNvPr id="2" name="Title 1">
            <a:extLst>
              <a:ext uri="{FF2B5EF4-FFF2-40B4-BE49-F238E27FC236}">
                <a16:creationId xmlns:a16="http://schemas.microsoft.com/office/drawing/2014/main" id="{536351E9-8D5E-8D47-9538-BEDBD4C31C2F}"/>
              </a:ext>
            </a:extLst>
          </p:cNvPr>
          <p:cNvSpPr>
            <a:spLocks noGrp="1"/>
          </p:cNvSpPr>
          <p:nvPr>
            <p:ph type="title"/>
          </p:nvPr>
        </p:nvSpPr>
        <p:spPr/>
        <p:txBody>
          <a:bodyPr/>
          <a:lstStyle/>
          <a:p>
            <a:pPr algn="ctr"/>
            <a:r>
              <a:rPr lang="en-US" b="1" dirty="0">
                <a:solidFill>
                  <a:schemeClr val="accent5"/>
                </a:solidFill>
              </a:rPr>
              <a:t>Distant solar system objects</a:t>
            </a:r>
            <a:endParaRPr lang="en-US" dirty="0">
              <a:solidFill>
                <a:schemeClr val="accent5"/>
              </a:solidFill>
            </a:endParaRPr>
          </a:p>
        </p:txBody>
      </p:sp>
      <p:sp>
        <p:nvSpPr>
          <p:cNvPr id="3" name="TextBox 2">
            <a:extLst>
              <a:ext uri="{FF2B5EF4-FFF2-40B4-BE49-F238E27FC236}">
                <a16:creationId xmlns:a16="http://schemas.microsoft.com/office/drawing/2014/main" id="{E5305433-FA31-E24F-80B4-D5BE3BF695B9}"/>
              </a:ext>
            </a:extLst>
          </p:cNvPr>
          <p:cNvSpPr txBox="1"/>
          <p:nvPr/>
        </p:nvSpPr>
        <p:spPr>
          <a:xfrm>
            <a:off x="628650" y="1690689"/>
            <a:ext cx="7482197" cy="3170099"/>
          </a:xfrm>
          <a:prstGeom prst="rect">
            <a:avLst/>
          </a:prstGeom>
          <a:solidFill>
            <a:schemeClr val="tx1">
              <a:lumMod val="50000"/>
              <a:lumOff val="50000"/>
              <a:alpha val="49000"/>
            </a:schemeClr>
          </a:solidFill>
        </p:spPr>
        <p:txBody>
          <a:bodyPr wrap="square" rtlCol="0">
            <a:spAutoFit/>
          </a:bodyPr>
          <a:lstStyle/>
          <a:p>
            <a:r>
              <a:rPr lang="en-US" sz="2000" dirty="0">
                <a:solidFill>
                  <a:schemeClr val="bg1"/>
                </a:solidFill>
              </a:rPr>
              <a:t>“[W]e are in the process of </a:t>
            </a:r>
            <a:r>
              <a:rPr lang="en-US" sz="2000" dirty="0">
                <a:solidFill>
                  <a:srgbClr val="FFFF00"/>
                </a:solidFill>
              </a:rPr>
              <a:t>dedicating our smaller telescopes to transient discovery and monitoring</a:t>
            </a:r>
            <a:r>
              <a:rPr lang="en-US" sz="2000" dirty="0">
                <a:solidFill>
                  <a:schemeClr val="bg1"/>
                </a:solidFill>
              </a:rPr>
              <a:t>. We also have an active imaging survey to look for </a:t>
            </a:r>
            <a:r>
              <a:rPr lang="en-US" sz="2000" dirty="0">
                <a:solidFill>
                  <a:srgbClr val="FFFF00"/>
                </a:solidFill>
              </a:rPr>
              <a:t>distant solar system objects</a:t>
            </a:r>
            <a:r>
              <a:rPr lang="en-US" sz="2000" dirty="0">
                <a:solidFill>
                  <a:schemeClr val="bg1"/>
                </a:solidFill>
              </a:rPr>
              <a:t>. Bright moving satellites could impact the real-time analysis of these surveys, although we might be able to mitigate this by </a:t>
            </a:r>
            <a:r>
              <a:rPr lang="en-US" sz="2000" dirty="0">
                <a:solidFill>
                  <a:srgbClr val="FFFF00"/>
                </a:solidFill>
              </a:rPr>
              <a:t>avoiding certain areas on the sky around sunset/sunrise</a:t>
            </a:r>
            <a:r>
              <a:rPr lang="en-US" sz="2000" dirty="0">
                <a:solidFill>
                  <a:schemeClr val="bg1"/>
                </a:solidFill>
              </a:rPr>
              <a:t>… It may be possible to write code to use these positions in the searches for transient or solar system objects, but that would likely </a:t>
            </a:r>
            <a:r>
              <a:rPr lang="en-US" sz="2000" dirty="0">
                <a:solidFill>
                  <a:srgbClr val="FFFF00"/>
                </a:solidFill>
              </a:rPr>
              <a:t>require us bringing in computer scientists</a:t>
            </a:r>
            <a:r>
              <a:rPr lang="en-US" sz="2000" dirty="0">
                <a:solidFill>
                  <a:schemeClr val="bg1"/>
                </a:solidFill>
              </a:rPr>
              <a:t> that we currently do not employ. Such a position would cost us about $150,000 per year. (John </a:t>
            </a:r>
            <a:r>
              <a:rPr lang="en-US" sz="2000" dirty="0" err="1">
                <a:solidFill>
                  <a:schemeClr val="bg1"/>
                </a:solidFill>
              </a:rPr>
              <a:t>Mulcahey</a:t>
            </a:r>
            <a:r>
              <a:rPr lang="en-US" sz="2000" dirty="0">
                <a:solidFill>
                  <a:schemeClr val="bg1"/>
                </a:solidFill>
              </a:rPr>
              <a:t>, Carnegie Obs.)</a:t>
            </a:r>
          </a:p>
        </p:txBody>
      </p:sp>
    </p:spTree>
    <p:extLst>
      <p:ext uri="{BB962C8B-B14F-4D97-AF65-F5344CB8AC3E}">
        <p14:creationId xmlns:p14="http://schemas.microsoft.com/office/powerpoint/2010/main" val="123283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F6BE-1841-7844-BBBC-0CF7A7193C99}"/>
              </a:ext>
            </a:extLst>
          </p:cNvPr>
          <p:cNvSpPr>
            <a:spLocks noGrp="1"/>
          </p:cNvSpPr>
          <p:nvPr>
            <p:ph type="title"/>
          </p:nvPr>
        </p:nvSpPr>
        <p:spPr/>
        <p:txBody>
          <a:bodyPr>
            <a:normAutofit/>
          </a:bodyPr>
          <a:lstStyle/>
          <a:p>
            <a:pPr algn="ctr"/>
            <a:r>
              <a:rPr lang="en-US" sz="5400" b="1" dirty="0">
                <a:solidFill>
                  <a:schemeClr val="accent5"/>
                </a:solidFill>
              </a:rPr>
              <a:t>Discovering the unexpected</a:t>
            </a:r>
            <a:endParaRPr lang="en-US" sz="5400" dirty="0">
              <a:solidFill>
                <a:schemeClr val="accent5"/>
              </a:solidFill>
            </a:endParaRPr>
          </a:p>
        </p:txBody>
      </p:sp>
      <p:sp>
        <p:nvSpPr>
          <p:cNvPr id="3" name="TextBox 2">
            <a:extLst>
              <a:ext uri="{FF2B5EF4-FFF2-40B4-BE49-F238E27FC236}">
                <a16:creationId xmlns:a16="http://schemas.microsoft.com/office/drawing/2014/main" id="{F066EEB9-3E65-D140-8DDC-CA6D36FBF9A7}"/>
              </a:ext>
            </a:extLst>
          </p:cNvPr>
          <p:cNvSpPr txBox="1"/>
          <p:nvPr/>
        </p:nvSpPr>
        <p:spPr>
          <a:xfrm>
            <a:off x="1213997" y="2890391"/>
            <a:ext cx="6716006" cy="1077218"/>
          </a:xfrm>
          <a:prstGeom prst="rect">
            <a:avLst/>
          </a:prstGeom>
          <a:noFill/>
        </p:spPr>
        <p:txBody>
          <a:bodyPr wrap="none" rtlCol="0">
            <a:spAutoFit/>
          </a:bodyPr>
          <a:lstStyle/>
          <a:p>
            <a:r>
              <a:rPr lang="en-US" sz="3200" dirty="0">
                <a:solidFill>
                  <a:schemeClr val="bg1"/>
                </a:solidFill>
              </a:rPr>
              <a:t>"</a:t>
            </a:r>
            <a:r>
              <a:rPr lang="en-US" sz="3200" dirty="0">
                <a:solidFill>
                  <a:srgbClr val="FFFF00"/>
                </a:solidFill>
              </a:rPr>
              <a:t>Astronomy is still driven by discovery</a:t>
            </a:r>
            <a:r>
              <a:rPr lang="en-US" sz="3200" dirty="0">
                <a:solidFill>
                  <a:schemeClr val="bg1"/>
                </a:solidFill>
              </a:rPr>
              <a:t>.”</a:t>
            </a:r>
          </a:p>
          <a:p>
            <a:r>
              <a:rPr lang="en-US" sz="3200" dirty="0">
                <a:solidFill>
                  <a:schemeClr val="bg1"/>
                </a:solidFill>
              </a:rPr>
              <a:t>-- New Worlds, New Horizons</a:t>
            </a:r>
          </a:p>
        </p:txBody>
      </p:sp>
    </p:spTree>
    <p:extLst>
      <p:ext uri="{BB962C8B-B14F-4D97-AF65-F5344CB8AC3E}">
        <p14:creationId xmlns:p14="http://schemas.microsoft.com/office/powerpoint/2010/main" val="298037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147C-64B9-3D48-821D-991FB75326B3}"/>
              </a:ext>
            </a:extLst>
          </p:cNvPr>
          <p:cNvSpPr>
            <a:spLocks noGrp="1"/>
          </p:cNvSpPr>
          <p:nvPr>
            <p:ph type="title"/>
          </p:nvPr>
        </p:nvSpPr>
        <p:spPr>
          <a:xfrm>
            <a:off x="628650" y="0"/>
            <a:ext cx="7886700" cy="1325563"/>
          </a:xfrm>
        </p:spPr>
        <p:txBody>
          <a:bodyPr>
            <a:normAutofit/>
          </a:bodyPr>
          <a:lstStyle/>
          <a:p>
            <a:pPr algn="ctr"/>
            <a:r>
              <a:rPr lang="en-US" sz="4000" dirty="0">
                <a:solidFill>
                  <a:schemeClr val="accent5"/>
                </a:solidFill>
              </a:rPr>
              <a:t>Parameters of Observing Programs</a:t>
            </a:r>
          </a:p>
        </p:txBody>
      </p:sp>
      <p:sp>
        <p:nvSpPr>
          <p:cNvPr id="3" name="TextBox 2">
            <a:extLst>
              <a:ext uri="{FF2B5EF4-FFF2-40B4-BE49-F238E27FC236}">
                <a16:creationId xmlns:a16="http://schemas.microsoft.com/office/drawing/2014/main" id="{8F755BAC-9647-8143-B34E-65E17E552523}"/>
              </a:ext>
            </a:extLst>
          </p:cNvPr>
          <p:cNvSpPr txBox="1"/>
          <p:nvPr/>
        </p:nvSpPr>
        <p:spPr>
          <a:xfrm>
            <a:off x="156117" y="1236652"/>
            <a:ext cx="8831766" cy="5078313"/>
          </a:xfrm>
          <a:prstGeom prst="rect">
            <a:avLst/>
          </a:prstGeom>
          <a:noFill/>
        </p:spPr>
        <p:txBody>
          <a:bodyPr wrap="square" rtlCol="0">
            <a:spAutoFit/>
          </a:bodyPr>
          <a:lstStyle/>
          <a:p>
            <a:r>
              <a:rPr lang="en-US" dirty="0">
                <a:solidFill>
                  <a:schemeClr val="accent6"/>
                </a:solidFill>
              </a:rPr>
              <a:t>Easy:</a:t>
            </a:r>
          </a:p>
          <a:p>
            <a:pPr marL="285750" indent="-285750">
              <a:buFont typeface="Arial" panose="020B0604020202020204" pitchFamily="34" charset="0"/>
              <a:buChar char="•"/>
            </a:pPr>
            <a:r>
              <a:rPr lang="en-US" dirty="0">
                <a:solidFill>
                  <a:srgbClr val="FFFF00"/>
                </a:solidFill>
              </a:rPr>
              <a:t>Latitude</a:t>
            </a:r>
            <a:r>
              <a:rPr lang="en-US" dirty="0">
                <a:solidFill>
                  <a:schemeClr val="bg1"/>
                </a:solidFill>
              </a:rPr>
              <a:t> of observatory</a:t>
            </a:r>
          </a:p>
          <a:p>
            <a:pPr marL="285750" indent="-285750">
              <a:buFont typeface="Arial" panose="020B0604020202020204" pitchFamily="34" charset="0"/>
              <a:buChar char="•"/>
            </a:pPr>
            <a:r>
              <a:rPr lang="en-US" dirty="0">
                <a:solidFill>
                  <a:srgbClr val="FFFF00"/>
                </a:solidFill>
              </a:rPr>
              <a:t>Etendue</a:t>
            </a:r>
            <a:r>
              <a:rPr lang="en-US" dirty="0">
                <a:solidFill>
                  <a:schemeClr val="bg1"/>
                </a:solidFill>
              </a:rPr>
              <a:t> = AΩ = collecting area ⨉ field of view</a:t>
            </a:r>
          </a:p>
          <a:p>
            <a:pPr marL="285750" indent="-285750">
              <a:buFont typeface="Arial" panose="020B0604020202020204" pitchFamily="34" charset="0"/>
              <a:buChar char="•"/>
            </a:pPr>
            <a:r>
              <a:rPr lang="en-US" dirty="0">
                <a:solidFill>
                  <a:srgbClr val="FFFF00"/>
                </a:solidFill>
              </a:rPr>
              <a:t>Exposure time and cadence</a:t>
            </a:r>
          </a:p>
          <a:p>
            <a:pPr marL="285750" indent="-285750">
              <a:buFont typeface="Arial" panose="020B0604020202020204" pitchFamily="34" charset="0"/>
              <a:buChar char="•"/>
            </a:pPr>
            <a:r>
              <a:rPr lang="en-US" dirty="0">
                <a:solidFill>
                  <a:schemeClr val="bg1"/>
                </a:solidFill>
              </a:rPr>
              <a:t>Spectral </a:t>
            </a:r>
            <a:r>
              <a:rPr lang="en-US" dirty="0">
                <a:solidFill>
                  <a:srgbClr val="FFFF00"/>
                </a:solidFill>
              </a:rPr>
              <a:t>dispersion</a:t>
            </a:r>
          </a:p>
          <a:p>
            <a:pPr marL="285750" indent="-285750">
              <a:buFont typeface="Arial" panose="020B0604020202020204" pitchFamily="34" charset="0"/>
              <a:buChar char="•"/>
            </a:pPr>
            <a:r>
              <a:rPr lang="en-US" dirty="0">
                <a:solidFill>
                  <a:srgbClr val="FFFF00"/>
                </a:solidFill>
              </a:rPr>
              <a:t>Science goals and program design</a:t>
            </a:r>
          </a:p>
          <a:p>
            <a:pPr marL="285750" indent="-285750">
              <a:buFont typeface="Arial" panose="020B0604020202020204" pitchFamily="34" charset="0"/>
              <a:buChar char="•"/>
            </a:pPr>
            <a:endParaRPr lang="en-US" dirty="0">
              <a:solidFill>
                <a:srgbClr val="FFFF00"/>
              </a:solidFill>
            </a:endParaRPr>
          </a:p>
          <a:p>
            <a:r>
              <a:rPr lang="en-US" dirty="0">
                <a:solidFill>
                  <a:srgbClr val="C00000"/>
                </a:solidFill>
              </a:rPr>
              <a:t>Not so easy:</a:t>
            </a:r>
          </a:p>
          <a:p>
            <a:pPr marL="285750" indent="-285750">
              <a:buFont typeface="Arial" panose="020B0604020202020204" pitchFamily="34" charset="0"/>
              <a:buChar char="•"/>
            </a:pPr>
            <a:r>
              <a:rPr lang="en-US" dirty="0">
                <a:solidFill>
                  <a:schemeClr val="bg1"/>
                </a:solidFill>
              </a:rPr>
              <a:t>Sensitivity of science project to:</a:t>
            </a:r>
          </a:p>
          <a:p>
            <a:pPr marL="742950" lvl="1" indent="-285750">
              <a:buFont typeface="Arial" panose="020B0604020202020204" pitchFamily="34" charset="0"/>
              <a:buChar char="•"/>
            </a:pPr>
            <a:r>
              <a:rPr lang="en-US" dirty="0">
                <a:solidFill>
                  <a:srgbClr val="FFFF00"/>
                </a:solidFill>
              </a:rPr>
              <a:t>Trails</a:t>
            </a:r>
          </a:p>
          <a:p>
            <a:pPr marL="742950" lvl="1" indent="-285750">
              <a:buFont typeface="Arial" panose="020B0604020202020204" pitchFamily="34" charset="0"/>
              <a:buChar char="•"/>
            </a:pPr>
            <a:r>
              <a:rPr lang="en-US" dirty="0">
                <a:solidFill>
                  <a:srgbClr val="FFFF00"/>
                </a:solidFill>
              </a:rPr>
              <a:t>Saturation</a:t>
            </a:r>
            <a:r>
              <a:rPr lang="en-US" dirty="0">
                <a:solidFill>
                  <a:schemeClr val="bg1"/>
                </a:solidFill>
              </a:rPr>
              <a:t> of trails</a:t>
            </a:r>
          </a:p>
          <a:p>
            <a:pPr marL="742950" lvl="1" indent="-285750">
              <a:buFont typeface="Arial" panose="020B0604020202020204" pitchFamily="34" charset="0"/>
              <a:buChar char="•"/>
            </a:pPr>
            <a:r>
              <a:rPr lang="en-US" dirty="0">
                <a:solidFill>
                  <a:srgbClr val="FFFF00"/>
                </a:solidFill>
              </a:rPr>
              <a:t>Ghosts</a:t>
            </a:r>
            <a:r>
              <a:rPr lang="en-US" dirty="0">
                <a:solidFill>
                  <a:schemeClr val="bg1"/>
                </a:solidFill>
              </a:rPr>
              <a:t> from trails</a:t>
            </a:r>
          </a:p>
          <a:p>
            <a:pPr marL="742950" lvl="1" indent="-285750">
              <a:buFont typeface="Arial" panose="020B0604020202020204" pitchFamily="34" charset="0"/>
              <a:buChar char="•"/>
            </a:pPr>
            <a:r>
              <a:rPr lang="en-US" dirty="0">
                <a:solidFill>
                  <a:srgbClr val="FFFF00"/>
                </a:solidFill>
              </a:rPr>
              <a:t>Undetected</a:t>
            </a:r>
            <a:r>
              <a:rPr lang="en-US" dirty="0">
                <a:solidFill>
                  <a:schemeClr val="bg1"/>
                </a:solidFill>
              </a:rPr>
              <a:t> trails</a:t>
            </a:r>
          </a:p>
          <a:p>
            <a:pPr marL="742950" lvl="1" indent="-285750">
              <a:buFont typeface="Arial" panose="020B0604020202020204" pitchFamily="34" charset="0"/>
              <a:buChar char="•"/>
            </a:pPr>
            <a:r>
              <a:rPr lang="en-US" dirty="0">
                <a:solidFill>
                  <a:srgbClr val="FFFF00"/>
                </a:solidFill>
              </a:rPr>
              <a:t>Time constraints </a:t>
            </a:r>
            <a:r>
              <a:rPr lang="en-US" dirty="0">
                <a:solidFill>
                  <a:schemeClr val="bg1"/>
                </a:solidFill>
              </a:rPr>
              <a:t>(FRBs, GWs, </a:t>
            </a:r>
            <a:r>
              <a:rPr lang="en-US" dirty="0" err="1">
                <a:solidFill>
                  <a:schemeClr val="bg1"/>
                </a:solidFill>
              </a:rPr>
              <a:t>SNe</a:t>
            </a:r>
            <a:r>
              <a:rPr lang="en-US" dirty="0">
                <a:solidFill>
                  <a:schemeClr val="bg1"/>
                </a:solidFill>
              </a:rPr>
              <a:t>, NEOs)</a:t>
            </a:r>
          </a:p>
          <a:p>
            <a:pPr marL="742950" lvl="1" indent="-285750">
              <a:buFont typeface="Arial" panose="020B0604020202020204" pitchFamily="34" charset="0"/>
              <a:buChar char="•"/>
            </a:pPr>
            <a:r>
              <a:rPr lang="en-US" dirty="0">
                <a:solidFill>
                  <a:schemeClr val="bg1"/>
                </a:solidFill>
              </a:rPr>
              <a:t>Uncertainty in satellite </a:t>
            </a:r>
            <a:r>
              <a:rPr lang="en-US" dirty="0">
                <a:solidFill>
                  <a:srgbClr val="FFFF00"/>
                </a:solidFill>
              </a:rPr>
              <a:t>position</a:t>
            </a:r>
          </a:p>
          <a:p>
            <a:pPr marL="742950" lvl="1" indent="-285750">
              <a:buFont typeface="Arial" panose="020B0604020202020204" pitchFamily="34" charset="0"/>
              <a:buChar char="•"/>
            </a:pPr>
            <a:r>
              <a:rPr lang="en-US" dirty="0">
                <a:solidFill>
                  <a:schemeClr val="bg1"/>
                </a:solidFill>
              </a:rPr>
              <a:t>Unique / </a:t>
            </a:r>
            <a:r>
              <a:rPr lang="en-US" dirty="0">
                <a:solidFill>
                  <a:srgbClr val="FFFF00"/>
                </a:solidFill>
              </a:rPr>
              <a:t>rare opportunities</a:t>
            </a:r>
          </a:p>
          <a:p>
            <a:pPr marL="742950" lvl="1" indent="-285750">
              <a:buFont typeface="Arial" panose="020B0604020202020204" pitchFamily="34" charset="0"/>
              <a:buChar char="•"/>
            </a:pPr>
            <a:r>
              <a:rPr lang="en-US" dirty="0">
                <a:solidFill>
                  <a:srgbClr val="FFFF00"/>
                </a:solidFill>
              </a:rPr>
              <a:t>Faint surface brightness effects</a:t>
            </a:r>
            <a:r>
              <a:rPr lang="en-US" dirty="0">
                <a:solidFill>
                  <a:schemeClr val="bg1"/>
                </a:solidFill>
              </a:rPr>
              <a:t> (e.g. at edges of sat trails)</a:t>
            </a:r>
          </a:p>
          <a:p>
            <a:pPr marL="742950" lvl="1" indent="-285750">
              <a:buFont typeface="Arial" panose="020B0604020202020204" pitchFamily="34" charset="0"/>
              <a:buChar char="•"/>
            </a:pPr>
            <a:r>
              <a:rPr lang="en-US" dirty="0">
                <a:solidFill>
                  <a:srgbClr val="FFFF00"/>
                </a:solidFill>
              </a:rPr>
              <a:t>Systematic</a:t>
            </a:r>
            <a:r>
              <a:rPr lang="en-US" dirty="0">
                <a:solidFill>
                  <a:schemeClr val="bg1"/>
                </a:solidFill>
              </a:rPr>
              <a:t> errors (e.g. orientation of galaxy images for weak lensing measurements)</a:t>
            </a:r>
          </a:p>
        </p:txBody>
      </p:sp>
      <p:grpSp>
        <p:nvGrpSpPr>
          <p:cNvPr id="6" name="Group 5">
            <a:extLst>
              <a:ext uri="{FF2B5EF4-FFF2-40B4-BE49-F238E27FC236}">
                <a16:creationId xmlns:a16="http://schemas.microsoft.com/office/drawing/2014/main" id="{DA0FCC11-2CBE-5940-8849-BDE175A5C25F}"/>
              </a:ext>
            </a:extLst>
          </p:cNvPr>
          <p:cNvGrpSpPr/>
          <p:nvPr/>
        </p:nvGrpSpPr>
        <p:grpSpPr>
          <a:xfrm>
            <a:off x="5535188" y="2644568"/>
            <a:ext cx="3256904" cy="2055671"/>
            <a:chOff x="2089460" y="4475508"/>
            <a:chExt cx="3256904" cy="2055671"/>
          </a:xfrm>
        </p:grpSpPr>
        <p:pic>
          <p:nvPicPr>
            <p:cNvPr id="4" name="Picture 3">
              <a:extLst>
                <a:ext uri="{FF2B5EF4-FFF2-40B4-BE49-F238E27FC236}">
                  <a16:creationId xmlns:a16="http://schemas.microsoft.com/office/drawing/2014/main" id="{6FF3F89D-95A1-854B-A950-9824D9A20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9460" y="4475508"/>
              <a:ext cx="3109632" cy="1749168"/>
            </a:xfrm>
            <a:prstGeom prst="rect">
              <a:avLst/>
            </a:prstGeom>
          </p:spPr>
        </p:pic>
        <p:sp>
          <p:nvSpPr>
            <p:cNvPr id="5" name="TextBox 4">
              <a:extLst>
                <a:ext uri="{FF2B5EF4-FFF2-40B4-BE49-F238E27FC236}">
                  <a16:creationId xmlns:a16="http://schemas.microsoft.com/office/drawing/2014/main" id="{4F5F7BEE-D249-694B-8678-81CAEC22D8C5}"/>
                </a:ext>
              </a:extLst>
            </p:cNvPr>
            <p:cNvSpPr txBox="1"/>
            <p:nvPr/>
          </p:nvSpPr>
          <p:spPr>
            <a:xfrm>
              <a:off x="2937371" y="6161847"/>
              <a:ext cx="2408993" cy="369332"/>
            </a:xfrm>
            <a:prstGeom prst="rect">
              <a:avLst/>
            </a:prstGeom>
            <a:noFill/>
          </p:spPr>
          <p:txBody>
            <a:bodyPr wrap="none" rtlCol="0">
              <a:spAutoFit/>
            </a:bodyPr>
            <a:lstStyle/>
            <a:p>
              <a:r>
                <a:rPr lang="en-US" dirty="0">
                  <a:solidFill>
                    <a:schemeClr val="bg1"/>
                  </a:solidFill>
                </a:rPr>
                <a:t>Global Meteor Network</a:t>
              </a:r>
            </a:p>
          </p:txBody>
        </p:sp>
      </p:grpSp>
    </p:spTree>
    <p:extLst>
      <p:ext uri="{BB962C8B-B14F-4D97-AF65-F5344CB8AC3E}">
        <p14:creationId xmlns:p14="http://schemas.microsoft.com/office/powerpoint/2010/main" val="149476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AEC6-BE98-CC48-B2DD-CE42C7D89101}"/>
              </a:ext>
            </a:extLst>
          </p:cNvPr>
          <p:cNvSpPr>
            <a:spLocks noGrp="1"/>
          </p:cNvSpPr>
          <p:nvPr>
            <p:ph type="title"/>
          </p:nvPr>
        </p:nvSpPr>
        <p:spPr>
          <a:xfrm>
            <a:off x="628650" y="53017"/>
            <a:ext cx="7886700" cy="1325563"/>
          </a:xfrm>
        </p:spPr>
        <p:txBody>
          <a:bodyPr>
            <a:normAutofit/>
          </a:bodyPr>
          <a:lstStyle/>
          <a:p>
            <a:pPr algn="ctr"/>
            <a:r>
              <a:rPr lang="en-US" sz="4000" dirty="0">
                <a:solidFill>
                  <a:schemeClr val="accent5"/>
                </a:solidFill>
              </a:rPr>
              <a:t>Possible metrics: science programs</a:t>
            </a:r>
          </a:p>
        </p:txBody>
      </p:sp>
      <p:sp>
        <p:nvSpPr>
          <p:cNvPr id="4" name="TextBox 3">
            <a:extLst>
              <a:ext uri="{FF2B5EF4-FFF2-40B4-BE49-F238E27FC236}">
                <a16:creationId xmlns:a16="http://schemas.microsoft.com/office/drawing/2014/main" id="{45A0430B-399C-AE46-A908-72637062A864}"/>
              </a:ext>
            </a:extLst>
          </p:cNvPr>
          <p:cNvSpPr txBox="1"/>
          <p:nvPr/>
        </p:nvSpPr>
        <p:spPr>
          <a:xfrm>
            <a:off x="406925" y="1244711"/>
            <a:ext cx="8478982"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Probability of exposure loss vs. rarity of the event.</a:t>
            </a:r>
          </a:p>
          <a:p>
            <a:pPr marL="285750" indent="-285750">
              <a:buFont typeface="Arial" panose="020B0604020202020204" pitchFamily="34" charset="0"/>
              <a:buChar char="•"/>
            </a:pPr>
            <a:r>
              <a:rPr lang="en-US" dirty="0">
                <a:solidFill>
                  <a:schemeClr val="bg1"/>
                </a:solidFill>
              </a:rPr>
              <a:t>% of pixels /frames / time / objects lost as f(t)</a:t>
            </a:r>
          </a:p>
          <a:p>
            <a:pPr marL="285750" indent="-285750">
              <a:buFont typeface="Arial" panose="020B0604020202020204" pitchFamily="34" charset="0"/>
              <a:buChar char="•"/>
            </a:pPr>
            <a:r>
              <a:rPr lang="en-US" dirty="0">
                <a:solidFill>
                  <a:schemeClr val="bg1"/>
                </a:solidFill>
              </a:rPr>
              <a:t>Number of sat trails per exposure or per unit time as f(t)</a:t>
            </a:r>
          </a:p>
          <a:p>
            <a:pPr marL="285750" indent="-285750">
              <a:buFont typeface="Arial" panose="020B0604020202020204" pitchFamily="34" charset="0"/>
              <a:buChar char="•"/>
            </a:pPr>
            <a:r>
              <a:rPr lang="en-US" dirty="0">
                <a:solidFill>
                  <a:schemeClr val="bg1"/>
                </a:solidFill>
              </a:rPr>
              <a:t>Brightness / surface brightness of streak</a:t>
            </a:r>
          </a:p>
          <a:p>
            <a:pPr marL="285750" indent="-285750">
              <a:buFont typeface="Arial" panose="020B0604020202020204" pitchFamily="34" charset="0"/>
              <a:buChar char="•"/>
            </a:pPr>
            <a:r>
              <a:rPr lang="en-US" dirty="0">
                <a:solidFill>
                  <a:schemeClr val="bg1"/>
                </a:solidFill>
              </a:rPr>
              <a:t>S/N of sat trails vs. S/N of science target</a:t>
            </a:r>
          </a:p>
          <a:p>
            <a:pPr marL="285750" indent="-285750">
              <a:buFont typeface="Arial" panose="020B0604020202020204" pitchFamily="34" charset="0"/>
              <a:buChar char="•"/>
            </a:pPr>
            <a:r>
              <a:rPr lang="en-US" dirty="0">
                <a:solidFill>
                  <a:schemeClr val="bg1"/>
                </a:solidFill>
              </a:rPr>
              <a:t>S/N or precision compromised in science result</a:t>
            </a:r>
          </a:p>
          <a:p>
            <a:pPr marL="285750" indent="-285750">
              <a:buFont typeface="Arial" panose="020B0604020202020204" pitchFamily="34" charset="0"/>
              <a:buChar char="•"/>
            </a:pPr>
            <a:r>
              <a:rPr lang="en-US" dirty="0">
                <a:solidFill>
                  <a:schemeClr val="bg1"/>
                </a:solidFill>
              </a:rPr>
              <a:t>Number, brightness of glints, flares </a:t>
            </a:r>
          </a:p>
          <a:p>
            <a:pPr marL="285750" indent="-285750">
              <a:buFont typeface="Arial" panose="020B0604020202020204" pitchFamily="34" charset="0"/>
              <a:buChar char="•"/>
            </a:pPr>
            <a:r>
              <a:rPr lang="en-US" dirty="0">
                <a:solidFill>
                  <a:schemeClr val="bg1"/>
                </a:solidFill>
              </a:rPr>
              <a:t>Introduced systematic errors</a:t>
            </a:r>
          </a:p>
          <a:p>
            <a:pPr marL="285750" indent="-285750">
              <a:buFont typeface="Arial" panose="020B0604020202020204" pitchFamily="34" charset="0"/>
              <a:buChar char="•"/>
            </a:pPr>
            <a:r>
              <a:rPr lang="en-US" dirty="0">
                <a:solidFill>
                  <a:schemeClr val="bg1"/>
                </a:solidFill>
              </a:rPr>
              <a:t>$ investment lost, or $ required to overcome problem (observing strategy, streak removal, additional time and equipment and personnel)</a:t>
            </a:r>
          </a:p>
        </p:txBody>
      </p:sp>
      <p:sp>
        <p:nvSpPr>
          <p:cNvPr id="5" name="TextBox 4">
            <a:extLst>
              <a:ext uri="{FF2B5EF4-FFF2-40B4-BE49-F238E27FC236}">
                <a16:creationId xmlns:a16="http://schemas.microsoft.com/office/drawing/2014/main" id="{67CB4687-5410-E44B-B6C3-60A2C691A01D}"/>
              </a:ext>
            </a:extLst>
          </p:cNvPr>
          <p:cNvSpPr txBox="1"/>
          <p:nvPr/>
        </p:nvSpPr>
        <p:spPr>
          <a:xfrm>
            <a:off x="628650" y="6020790"/>
            <a:ext cx="8035533" cy="461665"/>
          </a:xfrm>
          <a:prstGeom prst="rect">
            <a:avLst/>
          </a:prstGeom>
          <a:noFill/>
        </p:spPr>
        <p:txBody>
          <a:bodyPr wrap="none" rtlCol="0">
            <a:spAutoFit/>
          </a:bodyPr>
          <a:lstStyle/>
          <a:p>
            <a:r>
              <a:rPr lang="en-US" sz="2400" dirty="0">
                <a:solidFill>
                  <a:srgbClr val="FFFF00"/>
                </a:solidFill>
              </a:rPr>
              <a:t>How to define metrics for unanticipated discoveries not made?</a:t>
            </a:r>
          </a:p>
        </p:txBody>
      </p:sp>
      <p:sp>
        <p:nvSpPr>
          <p:cNvPr id="6" name="TextBox 5">
            <a:extLst>
              <a:ext uri="{FF2B5EF4-FFF2-40B4-BE49-F238E27FC236}">
                <a16:creationId xmlns:a16="http://schemas.microsoft.com/office/drawing/2014/main" id="{14A88474-B806-7E41-81BB-3459A33F311B}"/>
              </a:ext>
            </a:extLst>
          </p:cNvPr>
          <p:cNvSpPr txBox="1"/>
          <p:nvPr/>
        </p:nvSpPr>
        <p:spPr>
          <a:xfrm>
            <a:off x="510108" y="4252509"/>
            <a:ext cx="8478982" cy="1477328"/>
          </a:xfrm>
          <a:prstGeom prst="rect">
            <a:avLst/>
          </a:prstGeom>
          <a:noFill/>
        </p:spPr>
        <p:txBody>
          <a:bodyPr wrap="square" rtlCol="0">
            <a:spAutoFit/>
          </a:bodyPr>
          <a:lstStyle/>
          <a:p>
            <a:r>
              <a:rPr lang="en-US" dirty="0">
                <a:solidFill>
                  <a:srgbClr val="FFFF00"/>
                </a:solidFill>
              </a:rPr>
              <a:t>Thresholds</a:t>
            </a:r>
            <a:r>
              <a:rPr lang="en-US" dirty="0">
                <a:solidFill>
                  <a:schemeClr val="bg1"/>
                </a:solidFill>
              </a:rPr>
              <a:t> for above losses:</a:t>
            </a:r>
          </a:p>
          <a:p>
            <a:pPr marL="742950" lvl="1" indent="-285750">
              <a:buFont typeface="Arial" panose="020B0604020202020204" pitchFamily="34" charset="0"/>
              <a:buChar char="•"/>
            </a:pPr>
            <a:r>
              <a:rPr lang="en-US" dirty="0">
                <a:solidFill>
                  <a:srgbClr val="FFFF00"/>
                </a:solidFill>
              </a:rPr>
              <a:t>negligible</a:t>
            </a:r>
            <a:r>
              <a:rPr lang="en-US" dirty="0">
                <a:solidFill>
                  <a:schemeClr val="bg1"/>
                </a:solidFill>
              </a:rPr>
              <a:t>: science goals will be realized with original plan essentially unchanged</a:t>
            </a:r>
          </a:p>
          <a:p>
            <a:pPr marL="742950" lvl="1" indent="-285750">
              <a:buFont typeface="Arial" panose="020B0604020202020204" pitchFamily="34" charset="0"/>
              <a:buChar char="•"/>
            </a:pPr>
            <a:r>
              <a:rPr lang="en-US" dirty="0">
                <a:solidFill>
                  <a:srgbClr val="FFFF00"/>
                </a:solidFill>
              </a:rPr>
              <a:t>significant but tolerable</a:t>
            </a:r>
            <a:r>
              <a:rPr lang="en-US" dirty="0">
                <a:solidFill>
                  <a:schemeClr val="bg1"/>
                </a:solidFill>
              </a:rPr>
              <a:t>: science goals will be somewhat compromised, additional time or resources required to offset losses</a:t>
            </a:r>
          </a:p>
          <a:p>
            <a:pPr marL="742950" lvl="1" indent="-285750">
              <a:buFont typeface="Arial" panose="020B0604020202020204" pitchFamily="34" charset="0"/>
              <a:buChar char="•"/>
            </a:pPr>
            <a:r>
              <a:rPr lang="en-US" dirty="0">
                <a:solidFill>
                  <a:srgbClr val="FFFF00"/>
                </a:solidFill>
              </a:rPr>
              <a:t>fatal</a:t>
            </a:r>
            <a:r>
              <a:rPr lang="en-US" dirty="0">
                <a:solidFill>
                  <a:schemeClr val="bg1"/>
                </a:solidFill>
              </a:rPr>
              <a:t>: science goals cannot be realized</a:t>
            </a:r>
          </a:p>
        </p:txBody>
      </p:sp>
    </p:spTree>
    <p:extLst>
      <p:ext uri="{BB962C8B-B14F-4D97-AF65-F5344CB8AC3E}">
        <p14:creationId xmlns:p14="http://schemas.microsoft.com/office/powerpoint/2010/main" val="16805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2E30-7D96-A24A-988A-A3CD61ACFD46}"/>
              </a:ext>
            </a:extLst>
          </p:cNvPr>
          <p:cNvSpPr>
            <a:spLocks noGrp="1"/>
          </p:cNvSpPr>
          <p:nvPr>
            <p:ph type="title"/>
          </p:nvPr>
        </p:nvSpPr>
        <p:spPr>
          <a:xfrm>
            <a:off x="628650" y="65087"/>
            <a:ext cx="7886700" cy="1325563"/>
          </a:xfrm>
        </p:spPr>
        <p:txBody>
          <a:bodyPr/>
          <a:lstStyle/>
          <a:p>
            <a:pPr algn="ctr"/>
            <a:r>
              <a:rPr lang="en-US" dirty="0">
                <a:solidFill>
                  <a:schemeClr val="accent5"/>
                </a:solidFill>
              </a:rPr>
              <a:t>2010 Decadal Survey</a:t>
            </a:r>
          </a:p>
        </p:txBody>
      </p:sp>
      <p:sp>
        <p:nvSpPr>
          <p:cNvPr id="3" name="TextBox 2">
            <a:extLst>
              <a:ext uri="{FF2B5EF4-FFF2-40B4-BE49-F238E27FC236}">
                <a16:creationId xmlns:a16="http://schemas.microsoft.com/office/drawing/2014/main" id="{30BFC4BD-9651-AC4E-89A7-063D2C0DAB58}"/>
              </a:ext>
            </a:extLst>
          </p:cNvPr>
          <p:cNvSpPr txBox="1"/>
          <p:nvPr/>
        </p:nvSpPr>
        <p:spPr>
          <a:xfrm>
            <a:off x="810598" y="1971305"/>
            <a:ext cx="6612964" cy="4524315"/>
          </a:xfrm>
          <a:prstGeom prst="rect">
            <a:avLst/>
          </a:prstGeom>
          <a:noFill/>
        </p:spPr>
        <p:txBody>
          <a:bodyPr wrap="none" rtlCol="0">
            <a:spAutoFit/>
          </a:bodyPr>
          <a:lstStyle/>
          <a:p>
            <a:r>
              <a:rPr lang="en-US" dirty="0">
                <a:solidFill>
                  <a:srgbClr val="FFFF00"/>
                </a:solidFill>
              </a:rPr>
              <a:t>Science Frontiers panels:</a:t>
            </a:r>
          </a:p>
          <a:p>
            <a:pPr marL="285750" indent="-285750">
              <a:buFont typeface="Arial" panose="020B0604020202020204" pitchFamily="34" charset="0"/>
              <a:buChar char="•"/>
            </a:pPr>
            <a:r>
              <a:rPr lang="en-US" dirty="0">
                <a:solidFill>
                  <a:schemeClr val="bg1"/>
                </a:solidFill>
              </a:rPr>
              <a:t>Cosmology and Fundamental Physics</a:t>
            </a:r>
          </a:p>
          <a:p>
            <a:pPr marL="285750" indent="-285750">
              <a:buFont typeface="Arial" panose="020B0604020202020204" pitchFamily="34" charset="0"/>
              <a:buChar char="•"/>
            </a:pPr>
            <a:r>
              <a:rPr lang="en-US" dirty="0">
                <a:solidFill>
                  <a:schemeClr val="bg1"/>
                </a:solidFill>
              </a:rPr>
              <a:t>Galactic Neighborhood</a:t>
            </a:r>
          </a:p>
          <a:p>
            <a:pPr marL="285750" indent="-285750">
              <a:buFont typeface="Arial" panose="020B0604020202020204" pitchFamily="34" charset="0"/>
              <a:buChar char="•"/>
            </a:pPr>
            <a:r>
              <a:rPr lang="en-US" dirty="0">
                <a:solidFill>
                  <a:schemeClr val="bg1"/>
                </a:solidFill>
              </a:rPr>
              <a:t>Galaxies Across Cosmic Time</a:t>
            </a:r>
          </a:p>
          <a:p>
            <a:pPr marL="285750" indent="-285750">
              <a:buFont typeface="Arial" panose="020B0604020202020204" pitchFamily="34" charset="0"/>
              <a:buChar char="•"/>
            </a:pPr>
            <a:r>
              <a:rPr lang="en-US" dirty="0">
                <a:solidFill>
                  <a:schemeClr val="bg1"/>
                </a:solidFill>
              </a:rPr>
              <a:t>Planetary Systems and Star Formation</a:t>
            </a:r>
          </a:p>
          <a:p>
            <a:pPr marL="285750" indent="-285750">
              <a:buFont typeface="Arial" panose="020B0604020202020204" pitchFamily="34" charset="0"/>
              <a:buChar char="•"/>
            </a:pPr>
            <a:r>
              <a:rPr lang="en-US" dirty="0">
                <a:solidFill>
                  <a:schemeClr val="bg1"/>
                </a:solidFill>
              </a:rPr>
              <a:t>Stars and Stellar Evolution</a:t>
            </a:r>
          </a:p>
          <a:p>
            <a:endParaRPr lang="en-US" dirty="0">
              <a:solidFill>
                <a:srgbClr val="FFFF00"/>
              </a:solidFill>
            </a:endParaRPr>
          </a:p>
          <a:p>
            <a:r>
              <a:rPr lang="en-US" dirty="0">
                <a:solidFill>
                  <a:srgbClr val="FFFF00"/>
                </a:solidFill>
              </a:rPr>
              <a:t>Program Prioritization Panels:</a:t>
            </a:r>
          </a:p>
          <a:p>
            <a:pPr marL="285750" indent="-285750">
              <a:buFont typeface="Arial" panose="020B0604020202020204" pitchFamily="34" charset="0"/>
              <a:buChar char="•"/>
            </a:pPr>
            <a:r>
              <a:rPr lang="en-US" dirty="0">
                <a:solidFill>
                  <a:schemeClr val="bg1"/>
                </a:solidFill>
              </a:rPr>
              <a:t>Electromagnetic Observations from Space</a:t>
            </a:r>
          </a:p>
          <a:p>
            <a:pPr marL="285750" indent="-285750">
              <a:buFont typeface="Arial" panose="020B0604020202020204" pitchFamily="34" charset="0"/>
              <a:buChar char="•"/>
            </a:pPr>
            <a:r>
              <a:rPr lang="en-US" dirty="0">
                <a:solidFill>
                  <a:schemeClr val="bg1"/>
                </a:solidFill>
              </a:rPr>
              <a:t>Optical and Infrared Astronomy from the Ground</a:t>
            </a:r>
          </a:p>
          <a:p>
            <a:pPr marL="285750" indent="-285750">
              <a:buFont typeface="Arial" panose="020B0604020202020204" pitchFamily="34" charset="0"/>
              <a:buChar char="•"/>
            </a:pPr>
            <a:r>
              <a:rPr lang="en-US" dirty="0">
                <a:solidFill>
                  <a:schemeClr val="bg1"/>
                </a:solidFill>
              </a:rPr>
              <a:t>Particle Astrophysics and Gravitation</a:t>
            </a:r>
          </a:p>
          <a:p>
            <a:pPr marL="285750" indent="-285750">
              <a:buFont typeface="Arial" panose="020B0604020202020204" pitchFamily="34" charset="0"/>
              <a:buChar char="•"/>
            </a:pPr>
            <a:r>
              <a:rPr lang="en-US" dirty="0">
                <a:solidFill>
                  <a:schemeClr val="bg1"/>
                </a:solidFill>
              </a:rPr>
              <a:t>Radio, Millimeter, and Submillimeter Astronomy from the Ground</a:t>
            </a:r>
          </a:p>
          <a:p>
            <a:endParaRPr lang="en-US" dirty="0">
              <a:solidFill>
                <a:schemeClr val="bg1"/>
              </a:solidFill>
            </a:endParaRPr>
          </a:p>
          <a:p>
            <a:endParaRPr lang="en-US" dirty="0">
              <a:solidFill>
                <a:schemeClr val="bg1"/>
              </a:solidFill>
            </a:endParaRPr>
          </a:p>
          <a:p>
            <a:r>
              <a:rPr lang="en-US" dirty="0">
                <a:solidFill>
                  <a:srgbClr val="FFFF00"/>
                </a:solidFill>
              </a:rPr>
              <a:t>NO MENTION OF LEO SATELLITE CONSTELLATIONS</a:t>
            </a:r>
          </a:p>
          <a:p>
            <a:endParaRPr lang="en-US" dirty="0">
              <a:solidFill>
                <a:schemeClr val="bg1"/>
              </a:solidFill>
            </a:endParaRPr>
          </a:p>
        </p:txBody>
      </p:sp>
      <p:pic>
        <p:nvPicPr>
          <p:cNvPr id="4" name="Picture 3">
            <a:extLst>
              <a:ext uri="{FF2B5EF4-FFF2-40B4-BE49-F238E27FC236}">
                <a16:creationId xmlns:a16="http://schemas.microsoft.com/office/drawing/2014/main" id="{0CD0E8C1-B7D7-7444-9B7B-E9A79B3A57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9176" y="1390650"/>
            <a:ext cx="2171652" cy="3098223"/>
          </a:xfrm>
          <a:prstGeom prst="rect">
            <a:avLst/>
          </a:prstGeom>
        </p:spPr>
      </p:pic>
    </p:spTree>
    <p:extLst>
      <p:ext uri="{BB962C8B-B14F-4D97-AF65-F5344CB8AC3E}">
        <p14:creationId xmlns:p14="http://schemas.microsoft.com/office/powerpoint/2010/main" val="238545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AEC6-BE98-CC48-B2DD-CE42C7D89101}"/>
              </a:ext>
            </a:extLst>
          </p:cNvPr>
          <p:cNvSpPr>
            <a:spLocks noGrp="1"/>
          </p:cNvSpPr>
          <p:nvPr>
            <p:ph type="title"/>
          </p:nvPr>
        </p:nvSpPr>
        <p:spPr>
          <a:xfrm>
            <a:off x="628650" y="53017"/>
            <a:ext cx="7886700" cy="1325563"/>
          </a:xfrm>
        </p:spPr>
        <p:txBody>
          <a:bodyPr/>
          <a:lstStyle/>
          <a:p>
            <a:pPr algn="ctr"/>
            <a:r>
              <a:rPr lang="en-US" dirty="0">
                <a:solidFill>
                  <a:schemeClr val="accent5"/>
                </a:solidFill>
              </a:rPr>
              <a:t>Possible metrics: satellites</a:t>
            </a:r>
          </a:p>
        </p:txBody>
      </p:sp>
      <p:sp>
        <p:nvSpPr>
          <p:cNvPr id="4" name="TextBox 3">
            <a:extLst>
              <a:ext uri="{FF2B5EF4-FFF2-40B4-BE49-F238E27FC236}">
                <a16:creationId xmlns:a16="http://schemas.microsoft.com/office/drawing/2014/main" id="{45A0430B-399C-AE46-A908-72637062A864}"/>
              </a:ext>
            </a:extLst>
          </p:cNvPr>
          <p:cNvSpPr txBox="1"/>
          <p:nvPr/>
        </p:nvSpPr>
        <p:spPr>
          <a:xfrm>
            <a:off x="332509" y="1032229"/>
            <a:ext cx="8478982" cy="2308324"/>
          </a:xfrm>
          <a:prstGeom prst="rect">
            <a:avLst/>
          </a:prstGeom>
          <a:noFill/>
        </p:spPr>
        <p:txBody>
          <a:bodyPr wrap="square" rtlCol="0">
            <a:spAutoFit/>
          </a:bodyPr>
          <a:lstStyle/>
          <a:p>
            <a:r>
              <a:rPr lang="en-US" dirty="0">
                <a:solidFill>
                  <a:schemeClr val="bg1"/>
                </a:solidFill>
              </a:rPr>
              <a:t>Primary observables:</a:t>
            </a:r>
          </a:p>
          <a:p>
            <a:pPr marL="285750" indent="-285750">
              <a:buFont typeface="Arial" panose="020B0604020202020204" pitchFamily="34" charset="0"/>
              <a:buChar char="•"/>
            </a:pPr>
            <a:r>
              <a:rPr lang="en-US" dirty="0">
                <a:solidFill>
                  <a:schemeClr val="bg1"/>
                </a:solidFill>
              </a:rPr>
              <a:t>Brightness: [7.0] V mag +2.5*log(</a:t>
            </a:r>
            <a:r>
              <a:rPr lang="en-US" dirty="0" err="1">
                <a:solidFill>
                  <a:schemeClr val="bg1"/>
                </a:solidFill>
              </a:rPr>
              <a:t>r_orbit</a:t>
            </a:r>
            <a:r>
              <a:rPr lang="en-US" dirty="0">
                <a:solidFill>
                  <a:schemeClr val="bg1"/>
                </a:solidFill>
              </a:rPr>
              <a:t> / 550 km), equivalent to [44]*(550 km / </a:t>
            </a:r>
            <a:r>
              <a:rPr lang="en-US" dirty="0" err="1">
                <a:solidFill>
                  <a:schemeClr val="bg1"/>
                </a:solidFill>
              </a:rPr>
              <a:t>r_orbit</a:t>
            </a:r>
            <a:r>
              <a:rPr lang="en-US" dirty="0">
                <a:solidFill>
                  <a:schemeClr val="bg1"/>
                </a:solidFill>
              </a:rPr>
              <a:t>) Watts/steradian. (brighter = worse)</a:t>
            </a:r>
          </a:p>
          <a:p>
            <a:pPr marL="285750" indent="-285750">
              <a:buFont typeface="Arial" panose="020B0604020202020204" pitchFamily="34" charset="0"/>
              <a:buChar char="•"/>
            </a:pPr>
            <a:r>
              <a:rPr lang="en-US" dirty="0">
                <a:solidFill>
                  <a:schemeClr val="bg1"/>
                </a:solidFill>
              </a:rPr>
              <a:t>Number (more = worse)</a:t>
            </a:r>
          </a:p>
          <a:p>
            <a:pPr marL="285750" indent="-285750">
              <a:buFont typeface="Arial" panose="020B0604020202020204" pitchFamily="34" charset="0"/>
              <a:buChar char="•"/>
            </a:pPr>
            <a:r>
              <a:rPr lang="en-US" dirty="0">
                <a:solidFill>
                  <a:schemeClr val="bg1"/>
                </a:solidFill>
              </a:rPr>
              <a:t>Spatial density (more = worse)</a:t>
            </a:r>
          </a:p>
          <a:p>
            <a:pPr marL="285750" indent="-285750">
              <a:buFont typeface="Arial" panose="020B0604020202020204" pitchFamily="34" charset="0"/>
              <a:buChar char="•"/>
            </a:pPr>
            <a:r>
              <a:rPr lang="en-US" dirty="0">
                <a:solidFill>
                  <a:schemeClr val="bg1"/>
                </a:solidFill>
              </a:rPr>
              <a:t>Angular velocity (faster = better?)</a:t>
            </a:r>
          </a:p>
          <a:p>
            <a:pPr marL="285750" indent="-285750">
              <a:buFont typeface="Arial" panose="020B0604020202020204" pitchFamily="34" charset="0"/>
              <a:buChar char="•"/>
            </a:pPr>
            <a:r>
              <a:rPr lang="en-US" dirty="0">
                <a:solidFill>
                  <a:schemeClr val="bg1"/>
                </a:solidFill>
              </a:rPr>
              <a:t>Positional + temporal accuracy and precision [1 arcsec, 1 second]</a:t>
            </a:r>
          </a:p>
          <a:p>
            <a:endParaRPr lang="en-US" dirty="0">
              <a:solidFill>
                <a:schemeClr val="bg1"/>
              </a:solidFill>
            </a:endParaRPr>
          </a:p>
        </p:txBody>
      </p:sp>
      <p:pic>
        <p:nvPicPr>
          <p:cNvPr id="9" name="Picture 8">
            <a:extLst>
              <a:ext uri="{FF2B5EF4-FFF2-40B4-BE49-F238E27FC236}">
                <a16:creationId xmlns:a16="http://schemas.microsoft.com/office/drawing/2014/main" id="{0FADCBF5-BCE9-FB46-9185-263D9C1B8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650" y="1850212"/>
            <a:ext cx="2337574" cy="1320729"/>
          </a:xfrm>
          <a:prstGeom prst="rect">
            <a:avLst/>
          </a:prstGeom>
        </p:spPr>
      </p:pic>
    </p:spTree>
    <p:extLst>
      <p:ext uri="{BB962C8B-B14F-4D97-AF65-F5344CB8AC3E}">
        <p14:creationId xmlns:p14="http://schemas.microsoft.com/office/powerpoint/2010/main" val="2340693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AEC6-BE98-CC48-B2DD-CE42C7D89101}"/>
              </a:ext>
            </a:extLst>
          </p:cNvPr>
          <p:cNvSpPr>
            <a:spLocks noGrp="1"/>
          </p:cNvSpPr>
          <p:nvPr>
            <p:ph type="title"/>
          </p:nvPr>
        </p:nvSpPr>
        <p:spPr>
          <a:xfrm>
            <a:off x="628650" y="53017"/>
            <a:ext cx="7886700" cy="1325563"/>
          </a:xfrm>
        </p:spPr>
        <p:txBody>
          <a:bodyPr/>
          <a:lstStyle/>
          <a:p>
            <a:pPr algn="ctr"/>
            <a:r>
              <a:rPr lang="en-US" dirty="0">
                <a:solidFill>
                  <a:schemeClr val="accent5"/>
                </a:solidFill>
              </a:rPr>
              <a:t>Possible metrics: satellites</a:t>
            </a:r>
          </a:p>
        </p:txBody>
      </p:sp>
      <p:sp>
        <p:nvSpPr>
          <p:cNvPr id="4" name="TextBox 3">
            <a:extLst>
              <a:ext uri="{FF2B5EF4-FFF2-40B4-BE49-F238E27FC236}">
                <a16:creationId xmlns:a16="http://schemas.microsoft.com/office/drawing/2014/main" id="{45A0430B-399C-AE46-A908-72637062A864}"/>
              </a:ext>
            </a:extLst>
          </p:cNvPr>
          <p:cNvSpPr txBox="1"/>
          <p:nvPr/>
        </p:nvSpPr>
        <p:spPr>
          <a:xfrm>
            <a:off x="332509" y="1032229"/>
            <a:ext cx="8478982" cy="5355312"/>
          </a:xfrm>
          <a:prstGeom prst="rect">
            <a:avLst/>
          </a:prstGeom>
          <a:noFill/>
        </p:spPr>
        <p:txBody>
          <a:bodyPr wrap="square" rtlCol="0">
            <a:spAutoFit/>
          </a:bodyPr>
          <a:lstStyle/>
          <a:p>
            <a:r>
              <a:rPr lang="en-US" dirty="0">
                <a:solidFill>
                  <a:schemeClr val="bg1"/>
                </a:solidFill>
              </a:rPr>
              <a:t>Primary observables:</a:t>
            </a:r>
          </a:p>
          <a:p>
            <a:pPr marL="285750" indent="-285750">
              <a:buFont typeface="Arial" panose="020B0604020202020204" pitchFamily="34" charset="0"/>
              <a:buChar char="•"/>
            </a:pPr>
            <a:r>
              <a:rPr lang="en-US" dirty="0">
                <a:solidFill>
                  <a:schemeClr val="bg1"/>
                </a:solidFill>
              </a:rPr>
              <a:t>Brightness: [7.0] V mag +2.5*log(</a:t>
            </a:r>
            <a:r>
              <a:rPr lang="en-US" dirty="0" err="1">
                <a:solidFill>
                  <a:schemeClr val="bg1"/>
                </a:solidFill>
              </a:rPr>
              <a:t>r_orbit</a:t>
            </a:r>
            <a:r>
              <a:rPr lang="en-US" dirty="0">
                <a:solidFill>
                  <a:schemeClr val="bg1"/>
                </a:solidFill>
              </a:rPr>
              <a:t> / 550 km), equivalent to [44]*(550 km / </a:t>
            </a:r>
            <a:r>
              <a:rPr lang="en-US" dirty="0" err="1">
                <a:solidFill>
                  <a:schemeClr val="bg1"/>
                </a:solidFill>
              </a:rPr>
              <a:t>r_orbit</a:t>
            </a:r>
            <a:r>
              <a:rPr lang="en-US" dirty="0">
                <a:solidFill>
                  <a:schemeClr val="bg1"/>
                </a:solidFill>
              </a:rPr>
              <a:t>) Watts/steradian. (brighter = worse)</a:t>
            </a:r>
          </a:p>
          <a:p>
            <a:pPr marL="285750" indent="-285750">
              <a:buFont typeface="Arial" panose="020B0604020202020204" pitchFamily="34" charset="0"/>
              <a:buChar char="•"/>
            </a:pPr>
            <a:r>
              <a:rPr lang="en-US" dirty="0">
                <a:solidFill>
                  <a:schemeClr val="bg1"/>
                </a:solidFill>
              </a:rPr>
              <a:t>Number (more = worse)</a:t>
            </a:r>
          </a:p>
          <a:p>
            <a:pPr marL="285750" indent="-285750">
              <a:buFont typeface="Arial" panose="020B0604020202020204" pitchFamily="34" charset="0"/>
              <a:buChar char="•"/>
            </a:pPr>
            <a:r>
              <a:rPr lang="en-US" dirty="0">
                <a:solidFill>
                  <a:schemeClr val="bg1"/>
                </a:solidFill>
              </a:rPr>
              <a:t>Spatial density (more = worse)</a:t>
            </a:r>
          </a:p>
          <a:p>
            <a:pPr marL="285750" indent="-285750">
              <a:buFont typeface="Arial" panose="020B0604020202020204" pitchFamily="34" charset="0"/>
              <a:buChar char="•"/>
            </a:pPr>
            <a:r>
              <a:rPr lang="en-US" dirty="0">
                <a:solidFill>
                  <a:schemeClr val="bg1"/>
                </a:solidFill>
              </a:rPr>
              <a:t>Angular velocity (faster = better?)</a:t>
            </a:r>
          </a:p>
          <a:p>
            <a:pPr marL="285750" indent="-285750">
              <a:buFont typeface="Arial" panose="020B0604020202020204" pitchFamily="34" charset="0"/>
              <a:buChar char="•"/>
            </a:pPr>
            <a:r>
              <a:rPr lang="en-US" dirty="0">
                <a:solidFill>
                  <a:schemeClr val="bg1"/>
                </a:solidFill>
              </a:rPr>
              <a:t>Positional + temporal accuracy and precision [1 arcsec, 1 second]</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Secondary / input parameters:</a:t>
            </a:r>
          </a:p>
          <a:p>
            <a:pPr marL="285750" indent="-285750">
              <a:buFont typeface="Arial" panose="020B0604020202020204" pitchFamily="34" charset="0"/>
              <a:buChar char="•"/>
            </a:pPr>
            <a:r>
              <a:rPr lang="en-US" dirty="0">
                <a:solidFill>
                  <a:schemeClr val="bg1"/>
                </a:solidFill>
              </a:rPr>
              <a:t>Orbital </a:t>
            </a:r>
            <a:r>
              <a:rPr lang="en-US" dirty="0">
                <a:solidFill>
                  <a:srgbClr val="FFFF00"/>
                </a:solidFill>
              </a:rPr>
              <a:t>altitude</a:t>
            </a:r>
            <a:r>
              <a:rPr lang="en-US" dirty="0">
                <a:solidFill>
                  <a:schemeClr val="bg1"/>
                </a:solidFill>
              </a:rPr>
              <a:t> &lt;[600 km] (higher = worse)</a:t>
            </a:r>
          </a:p>
          <a:p>
            <a:pPr marL="285750" indent="-285750">
              <a:buFont typeface="Arial" panose="020B0604020202020204" pitchFamily="34" charset="0"/>
              <a:buChar char="•"/>
            </a:pPr>
            <a:r>
              <a:rPr lang="en-US" dirty="0">
                <a:solidFill>
                  <a:schemeClr val="bg1"/>
                </a:solidFill>
              </a:rPr>
              <a:t>Orbital inclination</a:t>
            </a:r>
          </a:p>
          <a:p>
            <a:pPr marL="285750" indent="-285750">
              <a:buFont typeface="Arial" panose="020B0604020202020204" pitchFamily="34" charset="0"/>
              <a:buChar char="•"/>
            </a:pPr>
            <a:r>
              <a:rPr lang="en-US" dirty="0">
                <a:solidFill>
                  <a:schemeClr val="bg1"/>
                </a:solidFill>
              </a:rPr>
              <a:t>Number of orbital planes (more = worse)</a:t>
            </a:r>
          </a:p>
          <a:p>
            <a:pPr marL="285750" indent="-285750">
              <a:buFont typeface="Arial" panose="020B0604020202020204" pitchFamily="34" charset="0"/>
              <a:buChar char="•"/>
            </a:pPr>
            <a:r>
              <a:rPr lang="en-US" dirty="0">
                <a:solidFill>
                  <a:schemeClr val="bg1"/>
                </a:solidFill>
              </a:rPr>
              <a:t>Spacing within orbital planes </a:t>
            </a:r>
          </a:p>
          <a:p>
            <a:pPr marL="285750" indent="-285750">
              <a:buFont typeface="Arial" panose="020B0604020202020204" pitchFamily="34" charset="0"/>
              <a:buChar char="•"/>
            </a:pPr>
            <a:r>
              <a:rPr lang="en-US" dirty="0">
                <a:solidFill>
                  <a:srgbClr val="FFFF00"/>
                </a:solidFill>
              </a:rPr>
              <a:t>Albedo</a:t>
            </a:r>
            <a:r>
              <a:rPr lang="en-US" dirty="0">
                <a:solidFill>
                  <a:schemeClr val="bg1"/>
                </a:solidFill>
              </a:rPr>
              <a:t> (higher = worse) – including with or without </a:t>
            </a:r>
            <a:r>
              <a:rPr lang="en-US" dirty="0">
                <a:solidFill>
                  <a:srgbClr val="FFFF00"/>
                </a:solidFill>
              </a:rPr>
              <a:t>sunshade</a:t>
            </a:r>
          </a:p>
          <a:p>
            <a:pPr marL="285750" indent="-285750">
              <a:buFont typeface="Arial" panose="020B0604020202020204" pitchFamily="34" charset="0"/>
              <a:buChar char="•"/>
            </a:pPr>
            <a:r>
              <a:rPr lang="en-US" dirty="0">
                <a:solidFill>
                  <a:schemeClr val="bg1"/>
                </a:solidFill>
              </a:rPr>
              <a:t>Chassis shape and control of specular reflections</a:t>
            </a:r>
          </a:p>
          <a:p>
            <a:pPr marL="285750" indent="-285750">
              <a:buFont typeface="Arial" panose="020B0604020202020204" pitchFamily="34" charset="0"/>
              <a:buChar char="•"/>
            </a:pPr>
            <a:r>
              <a:rPr lang="en-US" dirty="0">
                <a:solidFill>
                  <a:srgbClr val="FFFF00"/>
                </a:solidFill>
              </a:rPr>
              <a:t>Attitude</a:t>
            </a:r>
            <a:r>
              <a:rPr lang="en-US" dirty="0">
                <a:solidFill>
                  <a:schemeClr val="bg1"/>
                </a:solidFill>
              </a:rPr>
              <a:t> </a:t>
            </a:r>
            <a:r>
              <a:rPr lang="en-US" dirty="0">
                <a:solidFill>
                  <a:srgbClr val="FFFF00"/>
                </a:solidFill>
              </a:rPr>
              <a:t>control</a:t>
            </a:r>
            <a:r>
              <a:rPr lang="en-US" dirty="0">
                <a:solidFill>
                  <a:schemeClr val="bg1"/>
                </a:solidFill>
              </a:rPr>
              <a:t> – chassis + solar panel(s)</a:t>
            </a:r>
          </a:p>
          <a:p>
            <a:pPr marL="285750" indent="-285750">
              <a:buFont typeface="Arial" panose="020B0604020202020204" pitchFamily="34" charset="0"/>
              <a:buChar char="•"/>
            </a:pPr>
            <a:r>
              <a:rPr lang="en-US" dirty="0">
                <a:solidFill>
                  <a:schemeClr val="bg1"/>
                </a:solidFill>
              </a:rPr>
              <a:t>Physical size (larger = worse)</a:t>
            </a:r>
          </a:p>
          <a:p>
            <a:pPr marL="285750" indent="-285750">
              <a:buFont typeface="Arial" panose="020B0604020202020204" pitchFamily="34" charset="0"/>
              <a:buChar char="•"/>
            </a:pPr>
            <a:r>
              <a:rPr lang="en-US" dirty="0">
                <a:solidFill>
                  <a:schemeClr val="bg1"/>
                </a:solidFill>
              </a:rPr>
              <a:t>Angular size (larger = worse)</a:t>
            </a:r>
          </a:p>
          <a:p>
            <a:endParaRPr lang="en-US" dirty="0">
              <a:solidFill>
                <a:schemeClr val="bg1"/>
              </a:solidFill>
            </a:endParaRPr>
          </a:p>
        </p:txBody>
      </p:sp>
      <p:pic>
        <p:nvPicPr>
          <p:cNvPr id="5" name="Picture 4">
            <a:extLst>
              <a:ext uri="{FF2B5EF4-FFF2-40B4-BE49-F238E27FC236}">
                <a16:creationId xmlns:a16="http://schemas.microsoft.com/office/drawing/2014/main" id="{0321B4C4-F141-DA45-B13B-5AB35B65A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650" y="1850212"/>
            <a:ext cx="2337574" cy="1320729"/>
          </a:xfrm>
          <a:prstGeom prst="rect">
            <a:avLst/>
          </a:prstGeom>
        </p:spPr>
      </p:pic>
      <p:pic>
        <p:nvPicPr>
          <p:cNvPr id="6" name="Picture 5">
            <a:extLst>
              <a:ext uri="{FF2B5EF4-FFF2-40B4-BE49-F238E27FC236}">
                <a16:creationId xmlns:a16="http://schemas.microsoft.com/office/drawing/2014/main" id="{67C16F71-99B8-4647-B898-3BAFA7C1A2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7816" y="5140711"/>
            <a:ext cx="2479484" cy="1111745"/>
          </a:xfrm>
          <a:prstGeom prst="rect">
            <a:avLst/>
          </a:prstGeom>
        </p:spPr>
      </p:pic>
    </p:spTree>
    <p:extLst>
      <p:ext uri="{BB962C8B-B14F-4D97-AF65-F5344CB8AC3E}">
        <p14:creationId xmlns:p14="http://schemas.microsoft.com/office/powerpoint/2010/main" val="2101892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AEC6-BE98-CC48-B2DD-CE42C7D89101}"/>
              </a:ext>
            </a:extLst>
          </p:cNvPr>
          <p:cNvSpPr>
            <a:spLocks noGrp="1"/>
          </p:cNvSpPr>
          <p:nvPr>
            <p:ph type="title"/>
          </p:nvPr>
        </p:nvSpPr>
        <p:spPr>
          <a:xfrm>
            <a:off x="628650" y="53017"/>
            <a:ext cx="7886700" cy="1325563"/>
          </a:xfrm>
        </p:spPr>
        <p:txBody>
          <a:bodyPr/>
          <a:lstStyle/>
          <a:p>
            <a:pPr algn="ctr"/>
            <a:r>
              <a:rPr lang="en-US" dirty="0">
                <a:solidFill>
                  <a:schemeClr val="accent5"/>
                </a:solidFill>
              </a:rPr>
              <a:t>Possible metrics: satellites</a:t>
            </a:r>
          </a:p>
        </p:txBody>
      </p:sp>
      <p:sp>
        <p:nvSpPr>
          <p:cNvPr id="4" name="TextBox 3">
            <a:extLst>
              <a:ext uri="{FF2B5EF4-FFF2-40B4-BE49-F238E27FC236}">
                <a16:creationId xmlns:a16="http://schemas.microsoft.com/office/drawing/2014/main" id="{45A0430B-399C-AE46-A908-72637062A864}"/>
              </a:ext>
            </a:extLst>
          </p:cNvPr>
          <p:cNvSpPr txBox="1"/>
          <p:nvPr/>
        </p:nvSpPr>
        <p:spPr>
          <a:xfrm>
            <a:off x="332509" y="1032229"/>
            <a:ext cx="8478982" cy="5909310"/>
          </a:xfrm>
          <a:prstGeom prst="rect">
            <a:avLst/>
          </a:prstGeom>
          <a:noFill/>
        </p:spPr>
        <p:txBody>
          <a:bodyPr wrap="square" rtlCol="0">
            <a:spAutoFit/>
          </a:bodyPr>
          <a:lstStyle/>
          <a:p>
            <a:r>
              <a:rPr lang="en-US" dirty="0">
                <a:solidFill>
                  <a:schemeClr val="bg1"/>
                </a:solidFill>
              </a:rPr>
              <a:t>Primary observables:</a:t>
            </a:r>
          </a:p>
          <a:p>
            <a:pPr marL="285750" indent="-285750">
              <a:buFont typeface="Arial" panose="020B0604020202020204" pitchFamily="34" charset="0"/>
              <a:buChar char="•"/>
            </a:pPr>
            <a:r>
              <a:rPr lang="en-US" dirty="0">
                <a:solidFill>
                  <a:schemeClr val="bg1"/>
                </a:solidFill>
              </a:rPr>
              <a:t>Brightness: [8.0] V mag +2.5*log(</a:t>
            </a:r>
            <a:r>
              <a:rPr lang="en-US" dirty="0" err="1">
                <a:solidFill>
                  <a:schemeClr val="bg1"/>
                </a:solidFill>
              </a:rPr>
              <a:t>r_orbit</a:t>
            </a:r>
            <a:r>
              <a:rPr lang="en-US" dirty="0">
                <a:solidFill>
                  <a:schemeClr val="bg1"/>
                </a:solidFill>
              </a:rPr>
              <a:t> / 550 km), equivalent to [44]*(550 km / </a:t>
            </a:r>
            <a:r>
              <a:rPr lang="en-US" dirty="0" err="1">
                <a:solidFill>
                  <a:schemeClr val="bg1"/>
                </a:solidFill>
              </a:rPr>
              <a:t>r_orbit</a:t>
            </a:r>
            <a:r>
              <a:rPr lang="en-US" dirty="0">
                <a:solidFill>
                  <a:schemeClr val="bg1"/>
                </a:solidFill>
              </a:rPr>
              <a:t>) Watts/steradian. (brighter = worse)</a:t>
            </a:r>
          </a:p>
          <a:p>
            <a:pPr marL="285750" indent="-285750">
              <a:buFont typeface="Arial" panose="020B0604020202020204" pitchFamily="34" charset="0"/>
              <a:buChar char="•"/>
            </a:pPr>
            <a:r>
              <a:rPr lang="en-US" dirty="0">
                <a:solidFill>
                  <a:schemeClr val="bg1"/>
                </a:solidFill>
              </a:rPr>
              <a:t>Number (more = worse)</a:t>
            </a:r>
          </a:p>
          <a:p>
            <a:pPr marL="285750" indent="-285750">
              <a:buFont typeface="Arial" panose="020B0604020202020204" pitchFamily="34" charset="0"/>
              <a:buChar char="•"/>
            </a:pPr>
            <a:r>
              <a:rPr lang="en-US" dirty="0">
                <a:solidFill>
                  <a:schemeClr val="bg1"/>
                </a:solidFill>
              </a:rPr>
              <a:t>Spatial density (more = worse)</a:t>
            </a:r>
          </a:p>
          <a:p>
            <a:pPr marL="285750" indent="-285750">
              <a:buFont typeface="Arial" panose="020B0604020202020204" pitchFamily="34" charset="0"/>
              <a:buChar char="•"/>
            </a:pPr>
            <a:r>
              <a:rPr lang="en-US" dirty="0">
                <a:solidFill>
                  <a:schemeClr val="bg1"/>
                </a:solidFill>
              </a:rPr>
              <a:t>Angular velocity (faster = better?)</a:t>
            </a:r>
          </a:p>
          <a:p>
            <a:pPr marL="285750" indent="-285750">
              <a:buFont typeface="Arial" panose="020B0604020202020204" pitchFamily="34" charset="0"/>
              <a:buChar char="•"/>
            </a:pPr>
            <a:r>
              <a:rPr lang="en-US" dirty="0">
                <a:solidFill>
                  <a:schemeClr val="bg1"/>
                </a:solidFill>
              </a:rPr>
              <a:t>Positional + temporal accuracy and precision [1 arcsec, 1 second]</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Secondary / input parameters:</a:t>
            </a:r>
          </a:p>
          <a:p>
            <a:pPr marL="285750" indent="-285750">
              <a:buFont typeface="Arial" panose="020B0604020202020204" pitchFamily="34" charset="0"/>
              <a:buChar char="•"/>
            </a:pPr>
            <a:r>
              <a:rPr lang="en-US" dirty="0">
                <a:solidFill>
                  <a:schemeClr val="bg1"/>
                </a:solidFill>
              </a:rPr>
              <a:t>Orbital </a:t>
            </a:r>
            <a:r>
              <a:rPr lang="en-US" dirty="0">
                <a:solidFill>
                  <a:srgbClr val="FFFF00"/>
                </a:solidFill>
              </a:rPr>
              <a:t>altitude</a:t>
            </a:r>
            <a:r>
              <a:rPr lang="en-US" dirty="0">
                <a:solidFill>
                  <a:schemeClr val="bg1"/>
                </a:solidFill>
              </a:rPr>
              <a:t> &lt;[600 km] (higher = worse)</a:t>
            </a:r>
          </a:p>
          <a:p>
            <a:pPr marL="285750" indent="-285750">
              <a:buFont typeface="Arial" panose="020B0604020202020204" pitchFamily="34" charset="0"/>
              <a:buChar char="•"/>
            </a:pPr>
            <a:r>
              <a:rPr lang="en-US" dirty="0">
                <a:solidFill>
                  <a:schemeClr val="bg1"/>
                </a:solidFill>
              </a:rPr>
              <a:t>Orbital inclination</a:t>
            </a:r>
          </a:p>
          <a:p>
            <a:pPr marL="285750" indent="-285750">
              <a:buFont typeface="Arial" panose="020B0604020202020204" pitchFamily="34" charset="0"/>
              <a:buChar char="•"/>
            </a:pPr>
            <a:r>
              <a:rPr lang="en-US" dirty="0">
                <a:solidFill>
                  <a:schemeClr val="bg1"/>
                </a:solidFill>
              </a:rPr>
              <a:t>Number of orbital planes (more = worse)</a:t>
            </a:r>
          </a:p>
          <a:p>
            <a:pPr marL="285750" indent="-285750">
              <a:buFont typeface="Arial" panose="020B0604020202020204" pitchFamily="34" charset="0"/>
              <a:buChar char="•"/>
            </a:pPr>
            <a:r>
              <a:rPr lang="en-US" dirty="0">
                <a:solidFill>
                  <a:schemeClr val="bg1"/>
                </a:solidFill>
              </a:rPr>
              <a:t>Spacing within orbital planes </a:t>
            </a:r>
          </a:p>
          <a:p>
            <a:pPr marL="285750" indent="-285750">
              <a:buFont typeface="Arial" panose="020B0604020202020204" pitchFamily="34" charset="0"/>
              <a:buChar char="•"/>
            </a:pPr>
            <a:r>
              <a:rPr lang="en-US" dirty="0">
                <a:solidFill>
                  <a:srgbClr val="FFFF00"/>
                </a:solidFill>
              </a:rPr>
              <a:t>Albedo</a:t>
            </a:r>
            <a:r>
              <a:rPr lang="en-US" dirty="0">
                <a:solidFill>
                  <a:schemeClr val="bg1"/>
                </a:solidFill>
              </a:rPr>
              <a:t> (higher = worse) – including with or without </a:t>
            </a:r>
            <a:r>
              <a:rPr lang="en-US" dirty="0">
                <a:solidFill>
                  <a:srgbClr val="FFFF00"/>
                </a:solidFill>
              </a:rPr>
              <a:t>sunshade</a:t>
            </a:r>
          </a:p>
          <a:p>
            <a:pPr marL="285750" indent="-285750">
              <a:buFont typeface="Arial" panose="020B0604020202020204" pitchFamily="34" charset="0"/>
              <a:buChar char="•"/>
            </a:pPr>
            <a:r>
              <a:rPr lang="en-US" dirty="0">
                <a:solidFill>
                  <a:schemeClr val="bg1"/>
                </a:solidFill>
              </a:rPr>
              <a:t>Chassis shape and control of specular reflections</a:t>
            </a:r>
          </a:p>
          <a:p>
            <a:pPr marL="285750" indent="-285750">
              <a:buFont typeface="Arial" panose="020B0604020202020204" pitchFamily="34" charset="0"/>
              <a:buChar char="•"/>
            </a:pPr>
            <a:r>
              <a:rPr lang="en-US" dirty="0">
                <a:solidFill>
                  <a:srgbClr val="FFFF00"/>
                </a:solidFill>
              </a:rPr>
              <a:t>Attitude</a:t>
            </a:r>
            <a:r>
              <a:rPr lang="en-US" dirty="0">
                <a:solidFill>
                  <a:schemeClr val="bg1"/>
                </a:solidFill>
              </a:rPr>
              <a:t> </a:t>
            </a:r>
            <a:r>
              <a:rPr lang="en-US" dirty="0">
                <a:solidFill>
                  <a:srgbClr val="FFFF00"/>
                </a:solidFill>
              </a:rPr>
              <a:t>control</a:t>
            </a:r>
            <a:r>
              <a:rPr lang="en-US" dirty="0">
                <a:solidFill>
                  <a:schemeClr val="bg1"/>
                </a:solidFill>
              </a:rPr>
              <a:t> – chassis + solar panel(s)</a:t>
            </a:r>
          </a:p>
          <a:p>
            <a:pPr marL="285750" indent="-285750">
              <a:buFont typeface="Arial" panose="020B0604020202020204" pitchFamily="34" charset="0"/>
              <a:buChar char="•"/>
            </a:pPr>
            <a:r>
              <a:rPr lang="en-US" dirty="0">
                <a:solidFill>
                  <a:schemeClr val="bg1"/>
                </a:solidFill>
              </a:rPr>
              <a:t>Physical size (larger = worse)</a:t>
            </a:r>
          </a:p>
          <a:p>
            <a:pPr marL="285750" indent="-285750">
              <a:buFont typeface="Arial" panose="020B0604020202020204" pitchFamily="34" charset="0"/>
              <a:buChar char="•"/>
            </a:pPr>
            <a:r>
              <a:rPr lang="en-US" dirty="0">
                <a:solidFill>
                  <a:schemeClr val="bg1"/>
                </a:solidFill>
              </a:rPr>
              <a:t>Angular size (larger = worse)</a:t>
            </a:r>
          </a:p>
          <a:p>
            <a:endParaRPr lang="en-US" dirty="0">
              <a:solidFill>
                <a:schemeClr val="bg1"/>
              </a:solidFill>
            </a:endParaRPr>
          </a:p>
          <a:p>
            <a:r>
              <a:rPr lang="en-US" dirty="0">
                <a:solidFill>
                  <a:schemeClr val="bg1"/>
                </a:solidFill>
              </a:rPr>
              <a:t>Many of these are interdependent, i.e. lower altitude means more </a:t>
            </a:r>
            <a:r>
              <a:rPr lang="en-US" dirty="0" err="1">
                <a:solidFill>
                  <a:schemeClr val="bg1"/>
                </a:solidFill>
              </a:rPr>
              <a:t>LEOsats</a:t>
            </a:r>
            <a:r>
              <a:rPr lang="en-US" dirty="0">
                <a:solidFill>
                  <a:schemeClr val="bg1"/>
                </a:solidFill>
              </a:rPr>
              <a:t>; higher altitude means fainter but slower angular speed and more illuminated, long-lived</a:t>
            </a:r>
          </a:p>
        </p:txBody>
      </p:sp>
      <p:pic>
        <p:nvPicPr>
          <p:cNvPr id="5" name="Picture 4">
            <a:extLst>
              <a:ext uri="{FF2B5EF4-FFF2-40B4-BE49-F238E27FC236}">
                <a16:creationId xmlns:a16="http://schemas.microsoft.com/office/drawing/2014/main" id="{0321B4C4-F141-DA45-B13B-5AB35B65A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650" y="1850212"/>
            <a:ext cx="2337574" cy="1320729"/>
          </a:xfrm>
          <a:prstGeom prst="rect">
            <a:avLst/>
          </a:prstGeom>
        </p:spPr>
      </p:pic>
      <p:pic>
        <p:nvPicPr>
          <p:cNvPr id="6" name="Picture 5">
            <a:extLst>
              <a:ext uri="{FF2B5EF4-FFF2-40B4-BE49-F238E27FC236}">
                <a16:creationId xmlns:a16="http://schemas.microsoft.com/office/drawing/2014/main" id="{67C16F71-99B8-4647-B898-3BAFA7C1A2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7816" y="5140711"/>
            <a:ext cx="2479484" cy="1111745"/>
          </a:xfrm>
          <a:prstGeom prst="rect">
            <a:avLst/>
          </a:prstGeom>
        </p:spPr>
      </p:pic>
    </p:spTree>
    <p:extLst>
      <p:ext uri="{BB962C8B-B14F-4D97-AF65-F5344CB8AC3E}">
        <p14:creationId xmlns:p14="http://schemas.microsoft.com/office/powerpoint/2010/main" val="56457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F0C7-5DF1-3448-B618-ACD3F4B962FA}"/>
              </a:ext>
            </a:extLst>
          </p:cNvPr>
          <p:cNvSpPr>
            <a:spLocks noGrp="1"/>
          </p:cNvSpPr>
          <p:nvPr>
            <p:ph type="title"/>
          </p:nvPr>
        </p:nvSpPr>
        <p:spPr>
          <a:xfrm>
            <a:off x="547627" y="-144161"/>
            <a:ext cx="8237558" cy="1325563"/>
          </a:xfrm>
        </p:spPr>
        <p:txBody>
          <a:bodyPr>
            <a:normAutofit/>
          </a:bodyPr>
          <a:lstStyle/>
          <a:p>
            <a:pPr algn="ctr"/>
            <a:r>
              <a:rPr lang="en-US" sz="3600" dirty="0">
                <a:solidFill>
                  <a:schemeClr val="accent5"/>
                </a:solidFill>
              </a:rPr>
              <a:t>SpaceX changes to reduce </a:t>
            </a:r>
            <a:r>
              <a:rPr lang="en-US" sz="3600" dirty="0" err="1">
                <a:solidFill>
                  <a:schemeClr val="accent5"/>
                </a:solidFill>
              </a:rPr>
              <a:t>Starlink</a:t>
            </a:r>
            <a:r>
              <a:rPr lang="en-US" sz="3600" dirty="0">
                <a:solidFill>
                  <a:schemeClr val="accent5"/>
                </a:solidFill>
              </a:rPr>
              <a:t> visibility</a:t>
            </a:r>
          </a:p>
        </p:txBody>
      </p:sp>
      <p:grpSp>
        <p:nvGrpSpPr>
          <p:cNvPr id="11" name="Group 10">
            <a:extLst>
              <a:ext uri="{FF2B5EF4-FFF2-40B4-BE49-F238E27FC236}">
                <a16:creationId xmlns:a16="http://schemas.microsoft.com/office/drawing/2014/main" id="{1D07C103-62AB-A142-9AD0-2D7FCE3DF469}"/>
              </a:ext>
            </a:extLst>
          </p:cNvPr>
          <p:cNvGrpSpPr/>
          <p:nvPr/>
        </p:nvGrpSpPr>
        <p:grpSpPr>
          <a:xfrm>
            <a:off x="514216" y="3512899"/>
            <a:ext cx="3919037" cy="2511294"/>
            <a:chOff x="514216" y="3512899"/>
            <a:chExt cx="3919037" cy="2511294"/>
          </a:xfrm>
        </p:grpSpPr>
        <p:sp>
          <p:nvSpPr>
            <p:cNvPr id="5" name="TextBox 4">
              <a:extLst>
                <a:ext uri="{FF2B5EF4-FFF2-40B4-BE49-F238E27FC236}">
                  <a16:creationId xmlns:a16="http://schemas.microsoft.com/office/drawing/2014/main" id="{7E862705-BAF2-B247-A7BB-2B627209135D}"/>
                </a:ext>
              </a:extLst>
            </p:cNvPr>
            <p:cNvSpPr txBox="1"/>
            <p:nvPr/>
          </p:nvSpPr>
          <p:spPr>
            <a:xfrm>
              <a:off x="514216" y="3512899"/>
              <a:ext cx="2269660" cy="369332"/>
            </a:xfrm>
            <a:prstGeom prst="rect">
              <a:avLst/>
            </a:prstGeom>
            <a:noFill/>
          </p:spPr>
          <p:txBody>
            <a:bodyPr wrap="none" rtlCol="0">
              <a:spAutoFit/>
            </a:bodyPr>
            <a:lstStyle/>
            <a:p>
              <a:r>
                <a:rPr lang="en-US" dirty="0">
                  <a:solidFill>
                    <a:schemeClr val="bg1"/>
                  </a:solidFill>
                </a:rPr>
                <a:t>2. </a:t>
              </a:r>
              <a:r>
                <a:rPr lang="en-US" dirty="0" err="1">
                  <a:solidFill>
                    <a:schemeClr val="bg1"/>
                  </a:solidFill>
                </a:rPr>
                <a:t>VisorSat</a:t>
              </a:r>
              <a:r>
                <a:rPr lang="en-US" dirty="0">
                  <a:solidFill>
                    <a:schemeClr val="bg1"/>
                  </a:solidFill>
                </a:rPr>
                <a:t>: Sun-shield</a:t>
              </a:r>
            </a:p>
          </p:txBody>
        </p:sp>
        <p:pic>
          <p:nvPicPr>
            <p:cNvPr id="6" name="Picture 5">
              <a:extLst>
                <a:ext uri="{FF2B5EF4-FFF2-40B4-BE49-F238E27FC236}">
                  <a16:creationId xmlns:a16="http://schemas.microsoft.com/office/drawing/2014/main" id="{E4F3CC5B-7971-EE44-8E35-AC9436DE52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627" y="3882231"/>
              <a:ext cx="3885626" cy="2141962"/>
            </a:xfrm>
            <a:prstGeom prst="rect">
              <a:avLst/>
            </a:prstGeom>
          </p:spPr>
        </p:pic>
      </p:grpSp>
      <p:grpSp>
        <p:nvGrpSpPr>
          <p:cNvPr id="10" name="Group 9">
            <a:extLst>
              <a:ext uri="{FF2B5EF4-FFF2-40B4-BE49-F238E27FC236}">
                <a16:creationId xmlns:a16="http://schemas.microsoft.com/office/drawing/2014/main" id="{0EE7E35E-E4BD-8C45-913A-DD1F4DF5575D}"/>
              </a:ext>
            </a:extLst>
          </p:cNvPr>
          <p:cNvGrpSpPr/>
          <p:nvPr/>
        </p:nvGrpSpPr>
        <p:grpSpPr>
          <a:xfrm>
            <a:off x="367129" y="1027581"/>
            <a:ext cx="3939922" cy="2485318"/>
            <a:chOff x="367129" y="1027581"/>
            <a:chExt cx="3939922" cy="2485318"/>
          </a:xfrm>
        </p:grpSpPr>
        <p:sp>
          <p:nvSpPr>
            <p:cNvPr id="4" name="TextBox 3">
              <a:extLst>
                <a:ext uri="{FF2B5EF4-FFF2-40B4-BE49-F238E27FC236}">
                  <a16:creationId xmlns:a16="http://schemas.microsoft.com/office/drawing/2014/main" id="{680DCEFF-7C98-9C4D-B60E-4275E00198FF}"/>
                </a:ext>
              </a:extLst>
            </p:cNvPr>
            <p:cNvSpPr txBox="1"/>
            <p:nvPr/>
          </p:nvSpPr>
          <p:spPr>
            <a:xfrm>
              <a:off x="452361" y="1027581"/>
              <a:ext cx="2483629" cy="369332"/>
            </a:xfrm>
            <a:prstGeom prst="rect">
              <a:avLst/>
            </a:prstGeom>
            <a:noFill/>
          </p:spPr>
          <p:txBody>
            <a:bodyPr wrap="none" rtlCol="0">
              <a:spAutoFit/>
            </a:bodyPr>
            <a:lstStyle/>
            <a:p>
              <a:r>
                <a:rPr lang="en-US" dirty="0">
                  <a:solidFill>
                    <a:schemeClr val="bg1"/>
                  </a:solidFill>
                </a:rPr>
                <a:t>1. </a:t>
              </a:r>
              <a:r>
                <a:rPr lang="en-US" dirty="0" err="1">
                  <a:solidFill>
                    <a:schemeClr val="bg1"/>
                  </a:solidFill>
                </a:rPr>
                <a:t>DarkSat</a:t>
              </a:r>
              <a:r>
                <a:rPr lang="en-US" dirty="0">
                  <a:solidFill>
                    <a:schemeClr val="bg1"/>
                  </a:solidFill>
                </a:rPr>
                <a:t>: black coating</a:t>
              </a:r>
            </a:p>
          </p:txBody>
        </p:sp>
        <p:pic>
          <p:nvPicPr>
            <p:cNvPr id="8" name="Picture 7">
              <a:extLst>
                <a:ext uri="{FF2B5EF4-FFF2-40B4-BE49-F238E27FC236}">
                  <a16:creationId xmlns:a16="http://schemas.microsoft.com/office/drawing/2014/main" id="{F631C729-5B88-AB40-A8FD-32A98FFDC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129" y="1396913"/>
              <a:ext cx="3939922" cy="2115986"/>
            </a:xfrm>
            <a:prstGeom prst="rect">
              <a:avLst/>
            </a:prstGeom>
          </p:spPr>
        </p:pic>
      </p:grpSp>
      <p:grpSp>
        <p:nvGrpSpPr>
          <p:cNvPr id="12" name="Group 11">
            <a:extLst>
              <a:ext uri="{FF2B5EF4-FFF2-40B4-BE49-F238E27FC236}">
                <a16:creationId xmlns:a16="http://schemas.microsoft.com/office/drawing/2014/main" id="{2ED8AF31-5010-BF4D-B339-DA58BC346D10}"/>
              </a:ext>
            </a:extLst>
          </p:cNvPr>
          <p:cNvGrpSpPr/>
          <p:nvPr/>
        </p:nvGrpSpPr>
        <p:grpSpPr>
          <a:xfrm>
            <a:off x="4666406" y="3512899"/>
            <a:ext cx="4305300" cy="2530011"/>
            <a:chOff x="4666406" y="3512899"/>
            <a:chExt cx="4305300" cy="2530011"/>
          </a:xfrm>
        </p:grpSpPr>
        <p:sp>
          <p:nvSpPr>
            <p:cNvPr id="7" name="TextBox 6">
              <a:extLst>
                <a:ext uri="{FF2B5EF4-FFF2-40B4-BE49-F238E27FC236}">
                  <a16:creationId xmlns:a16="http://schemas.microsoft.com/office/drawing/2014/main" id="{CBA42027-0036-AA40-98E2-CDCBF23C88EC}"/>
                </a:ext>
              </a:extLst>
            </p:cNvPr>
            <p:cNvSpPr txBox="1"/>
            <p:nvPr/>
          </p:nvSpPr>
          <p:spPr>
            <a:xfrm>
              <a:off x="4666406" y="3512899"/>
              <a:ext cx="3561424" cy="369332"/>
            </a:xfrm>
            <a:prstGeom prst="rect">
              <a:avLst/>
            </a:prstGeom>
            <a:noFill/>
          </p:spPr>
          <p:txBody>
            <a:bodyPr wrap="none" rtlCol="0">
              <a:spAutoFit/>
            </a:bodyPr>
            <a:lstStyle/>
            <a:p>
              <a:r>
                <a:rPr lang="en-US" dirty="0">
                  <a:solidFill>
                    <a:schemeClr val="bg1"/>
                  </a:solidFill>
                </a:rPr>
                <a:t>3. Attitude control during orbit raise</a:t>
              </a:r>
            </a:p>
          </p:txBody>
        </p:sp>
        <p:pic>
          <p:nvPicPr>
            <p:cNvPr id="9" name="Picture 8">
              <a:extLst>
                <a:ext uri="{FF2B5EF4-FFF2-40B4-BE49-F238E27FC236}">
                  <a16:creationId xmlns:a16="http://schemas.microsoft.com/office/drawing/2014/main" id="{47933258-DB4D-1045-933D-6A24E3A50234}"/>
                </a:ext>
              </a:extLst>
            </p:cNvPr>
            <p:cNvPicPr>
              <a:picLocks noChangeAspect="1"/>
            </p:cNvPicPr>
            <p:nvPr/>
          </p:nvPicPr>
          <p:blipFill>
            <a:blip r:embed="rId4"/>
            <a:stretch>
              <a:fillRect/>
            </a:stretch>
          </p:blipFill>
          <p:spPr>
            <a:xfrm>
              <a:off x="4666406" y="4112510"/>
              <a:ext cx="4305300" cy="1930400"/>
            </a:xfrm>
            <a:prstGeom prst="rect">
              <a:avLst/>
            </a:prstGeom>
          </p:spPr>
        </p:pic>
      </p:grpSp>
      <p:grpSp>
        <p:nvGrpSpPr>
          <p:cNvPr id="14" name="Group 13">
            <a:extLst>
              <a:ext uri="{FF2B5EF4-FFF2-40B4-BE49-F238E27FC236}">
                <a16:creationId xmlns:a16="http://schemas.microsoft.com/office/drawing/2014/main" id="{0C3B78D9-C415-8545-8C14-EDC25789215C}"/>
              </a:ext>
            </a:extLst>
          </p:cNvPr>
          <p:cNvGrpSpPr/>
          <p:nvPr/>
        </p:nvGrpSpPr>
        <p:grpSpPr>
          <a:xfrm>
            <a:off x="4666406" y="1027581"/>
            <a:ext cx="4433127" cy="2317478"/>
            <a:chOff x="4666406" y="1027581"/>
            <a:chExt cx="4433127" cy="2317478"/>
          </a:xfrm>
        </p:grpSpPr>
        <p:pic>
          <p:nvPicPr>
            <p:cNvPr id="3" name="Content Placeholder 12">
              <a:extLst>
                <a:ext uri="{FF2B5EF4-FFF2-40B4-BE49-F238E27FC236}">
                  <a16:creationId xmlns:a16="http://schemas.microsoft.com/office/drawing/2014/main" id="{926F36B3-5958-034C-9885-E0FEB5748F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6406" y="1027581"/>
              <a:ext cx="3244468" cy="2317478"/>
            </a:xfrm>
            <a:prstGeom prst="rect">
              <a:avLst/>
            </a:prstGeom>
          </p:spPr>
        </p:pic>
        <p:sp>
          <p:nvSpPr>
            <p:cNvPr id="13" name="TextBox 12">
              <a:extLst>
                <a:ext uri="{FF2B5EF4-FFF2-40B4-BE49-F238E27FC236}">
                  <a16:creationId xmlns:a16="http://schemas.microsoft.com/office/drawing/2014/main" id="{BB43BFA8-FA9F-8244-85C0-667790192884}"/>
                </a:ext>
              </a:extLst>
            </p:cNvPr>
            <p:cNvSpPr txBox="1"/>
            <p:nvPr/>
          </p:nvSpPr>
          <p:spPr>
            <a:xfrm>
              <a:off x="7910874" y="2753441"/>
              <a:ext cx="1188659" cy="369332"/>
            </a:xfrm>
            <a:prstGeom prst="rect">
              <a:avLst/>
            </a:prstGeom>
            <a:noFill/>
          </p:spPr>
          <p:txBody>
            <a:bodyPr wrap="none" rtlCol="0">
              <a:spAutoFit/>
            </a:bodyPr>
            <a:lstStyle/>
            <a:p>
              <a:r>
                <a:rPr lang="en-US" dirty="0">
                  <a:solidFill>
                    <a:schemeClr val="bg1"/>
                  </a:solidFill>
                </a:rPr>
                <a:t>~3x fainter</a:t>
              </a:r>
            </a:p>
          </p:txBody>
        </p:sp>
      </p:grpSp>
      <p:sp>
        <p:nvSpPr>
          <p:cNvPr id="15" name="TextBox 14">
            <a:extLst>
              <a:ext uri="{FF2B5EF4-FFF2-40B4-BE49-F238E27FC236}">
                <a16:creationId xmlns:a16="http://schemas.microsoft.com/office/drawing/2014/main" id="{8DFB2D50-812B-EA4A-925A-E263E44CA4AA}"/>
              </a:ext>
            </a:extLst>
          </p:cNvPr>
          <p:cNvSpPr txBox="1"/>
          <p:nvPr/>
        </p:nvSpPr>
        <p:spPr>
          <a:xfrm>
            <a:off x="1858810" y="6254472"/>
            <a:ext cx="5615192" cy="369332"/>
          </a:xfrm>
          <a:prstGeom prst="rect">
            <a:avLst/>
          </a:prstGeom>
          <a:noFill/>
        </p:spPr>
        <p:txBody>
          <a:bodyPr wrap="none" rtlCol="0">
            <a:spAutoFit/>
          </a:bodyPr>
          <a:lstStyle/>
          <a:p>
            <a:r>
              <a:rPr lang="en-US" dirty="0">
                <a:solidFill>
                  <a:schemeClr val="bg1"/>
                </a:solidFill>
              </a:rPr>
              <a:t>Significant resources devoted to these technical solutions.</a:t>
            </a:r>
          </a:p>
        </p:txBody>
      </p:sp>
    </p:spTree>
    <p:extLst>
      <p:ext uri="{BB962C8B-B14F-4D97-AF65-F5344CB8AC3E}">
        <p14:creationId xmlns:p14="http://schemas.microsoft.com/office/powerpoint/2010/main" val="39290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D9BAA0-61A9-5D4D-9B51-F8EBFEFD9DAB}"/>
              </a:ext>
            </a:extLst>
          </p:cNvPr>
          <p:cNvPicPr>
            <a:picLocks noChangeAspect="1"/>
          </p:cNvPicPr>
          <p:nvPr/>
        </p:nvPicPr>
        <p:blipFill>
          <a:blip r:embed="rId2"/>
          <a:stretch>
            <a:fillRect/>
          </a:stretch>
        </p:blipFill>
        <p:spPr>
          <a:xfrm>
            <a:off x="4942037" y="1304692"/>
            <a:ext cx="3966281" cy="3635298"/>
          </a:xfrm>
          <a:prstGeom prst="rect">
            <a:avLst/>
          </a:prstGeom>
        </p:spPr>
      </p:pic>
      <p:sp>
        <p:nvSpPr>
          <p:cNvPr id="2" name="Title 1">
            <a:extLst>
              <a:ext uri="{FF2B5EF4-FFF2-40B4-BE49-F238E27FC236}">
                <a16:creationId xmlns:a16="http://schemas.microsoft.com/office/drawing/2014/main" id="{394C340F-6A02-7E4A-8C6A-91601D3FFD0C}"/>
              </a:ext>
            </a:extLst>
          </p:cNvPr>
          <p:cNvSpPr>
            <a:spLocks noGrp="1"/>
          </p:cNvSpPr>
          <p:nvPr>
            <p:ph type="title"/>
          </p:nvPr>
        </p:nvSpPr>
        <p:spPr/>
        <p:txBody>
          <a:bodyPr/>
          <a:lstStyle/>
          <a:p>
            <a:r>
              <a:rPr lang="en-US" dirty="0">
                <a:solidFill>
                  <a:schemeClr val="accent5"/>
                </a:solidFill>
              </a:rPr>
              <a:t>Define + explore parameter space</a:t>
            </a:r>
          </a:p>
        </p:txBody>
      </p:sp>
      <p:grpSp>
        <p:nvGrpSpPr>
          <p:cNvPr id="13" name="Group 12">
            <a:extLst>
              <a:ext uri="{FF2B5EF4-FFF2-40B4-BE49-F238E27FC236}">
                <a16:creationId xmlns:a16="http://schemas.microsoft.com/office/drawing/2014/main" id="{D378242B-3CC8-2345-9D82-D4940C27D7B3}"/>
              </a:ext>
            </a:extLst>
          </p:cNvPr>
          <p:cNvGrpSpPr/>
          <p:nvPr/>
        </p:nvGrpSpPr>
        <p:grpSpPr>
          <a:xfrm>
            <a:off x="3679905" y="2946873"/>
            <a:ext cx="4114800" cy="3715542"/>
            <a:chOff x="3679905" y="2946873"/>
            <a:chExt cx="4114800" cy="3715542"/>
          </a:xfrm>
        </p:grpSpPr>
        <p:pic>
          <p:nvPicPr>
            <p:cNvPr id="8" name="Picture 7">
              <a:extLst>
                <a:ext uri="{FF2B5EF4-FFF2-40B4-BE49-F238E27FC236}">
                  <a16:creationId xmlns:a16="http://schemas.microsoft.com/office/drawing/2014/main" id="{E4F2F11D-04FF-134E-9A8D-BF379F542AD3}"/>
                </a:ext>
              </a:extLst>
            </p:cNvPr>
            <p:cNvPicPr>
              <a:picLocks noChangeAspect="1"/>
            </p:cNvPicPr>
            <p:nvPr/>
          </p:nvPicPr>
          <p:blipFill>
            <a:blip r:embed="rId3"/>
            <a:stretch>
              <a:fillRect/>
            </a:stretch>
          </p:blipFill>
          <p:spPr>
            <a:xfrm>
              <a:off x="3679905" y="2946873"/>
              <a:ext cx="4114800" cy="3715542"/>
            </a:xfrm>
            <a:prstGeom prst="rect">
              <a:avLst/>
            </a:prstGeom>
          </p:spPr>
        </p:pic>
        <p:sp>
          <p:nvSpPr>
            <p:cNvPr id="10" name="TextBox 9">
              <a:extLst>
                <a:ext uri="{FF2B5EF4-FFF2-40B4-BE49-F238E27FC236}">
                  <a16:creationId xmlns:a16="http://schemas.microsoft.com/office/drawing/2014/main" id="{62F1A931-12E2-904D-946A-DA411B24DC05}"/>
                </a:ext>
              </a:extLst>
            </p:cNvPr>
            <p:cNvSpPr txBox="1"/>
            <p:nvPr/>
          </p:nvSpPr>
          <p:spPr>
            <a:xfrm>
              <a:off x="6099717" y="4560849"/>
              <a:ext cx="942887" cy="369332"/>
            </a:xfrm>
            <a:prstGeom prst="rect">
              <a:avLst/>
            </a:prstGeom>
            <a:noFill/>
          </p:spPr>
          <p:txBody>
            <a:bodyPr wrap="none" rtlCol="0">
              <a:spAutoFit/>
            </a:bodyPr>
            <a:lstStyle/>
            <a:p>
              <a:r>
                <a:rPr lang="en-US" dirty="0"/>
                <a:t>fictional</a:t>
              </a:r>
            </a:p>
          </p:txBody>
        </p:sp>
      </p:grpSp>
      <p:grpSp>
        <p:nvGrpSpPr>
          <p:cNvPr id="12" name="Group 11">
            <a:extLst>
              <a:ext uri="{FF2B5EF4-FFF2-40B4-BE49-F238E27FC236}">
                <a16:creationId xmlns:a16="http://schemas.microsoft.com/office/drawing/2014/main" id="{C97953C2-465E-244E-9F05-F9DF7EA0E195}"/>
              </a:ext>
            </a:extLst>
          </p:cNvPr>
          <p:cNvGrpSpPr/>
          <p:nvPr/>
        </p:nvGrpSpPr>
        <p:grpSpPr>
          <a:xfrm>
            <a:off x="267629" y="1905000"/>
            <a:ext cx="4114800" cy="3518343"/>
            <a:chOff x="267629" y="1905000"/>
            <a:chExt cx="4114800" cy="3518343"/>
          </a:xfrm>
        </p:grpSpPr>
        <p:pic>
          <p:nvPicPr>
            <p:cNvPr id="7" name="Picture 6">
              <a:extLst>
                <a:ext uri="{FF2B5EF4-FFF2-40B4-BE49-F238E27FC236}">
                  <a16:creationId xmlns:a16="http://schemas.microsoft.com/office/drawing/2014/main" id="{2CA0FED2-5FC1-524F-87AD-EE2C0EB02009}"/>
                </a:ext>
              </a:extLst>
            </p:cNvPr>
            <p:cNvPicPr>
              <a:picLocks noChangeAspect="1"/>
            </p:cNvPicPr>
            <p:nvPr/>
          </p:nvPicPr>
          <p:blipFill>
            <a:blip r:embed="rId4"/>
            <a:stretch>
              <a:fillRect/>
            </a:stretch>
          </p:blipFill>
          <p:spPr>
            <a:xfrm>
              <a:off x="267629" y="1905000"/>
              <a:ext cx="4114800" cy="3518343"/>
            </a:xfrm>
            <a:prstGeom prst="rect">
              <a:avLst/>
            </a:prstGeom>
          </p:spPr>
        </p:pic>
        <p:sp>
          <p:nvSpPr>
            <p:cNvPr id="11" name="TextBox 10">
              <a:extLst>
                <a:ext uri="{FF2B5EF4-FFF2-40B4-BE49-F238E27FC236}">
                  <a16:creationId xmlns:a16="http://schemas.microsoft.com/office/drawing/2014/main" id="{DF4F2B96-1124-9C48-95BD-7E236E4B0BE3}"/>
                </a:ext>
              </a:extLst>
            </p:cNvPr>
            <p:cNvSpPr txBox="1"/>
            <p:nvPr/>
          </p:nvSpPr>
          <p:spPr>
            <a:xfrm>
              <a:off x="2737018" y="3294839"/>
              <a:ext cx="942887" cy="369332"/>
            </a:xfrm>
            <a:prstGeom prst="rect">
              <a:avLst/>
            </a:prstGeom>
            <a:noFill/>
          </p:spPr>
          <p:txBody>
            <a:bodyPr wrap="none" rtlCol="0">
              <a:spAutoFit/>
            </a:bodyPr>
            <a:lstStyle/>
            <a:p>
              <a:r>
                <a:rPr lang="en-US" dirty="0"/>
                <a:t>fictional</a:t>
              </a:r>
            </a:p>
          </p:txBody>
        </p:sp>
      </p:grpSp>
    </p:spTree>
    <p:extLst>
      <p:ext uri="{BB962C8B-B14F-4D97-AF65-F5344CB8AC3E}">
        <p14:creationId xmlns:p14="http://schemas.microsoft.com/office/powerpoint/2010/main" val="18141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8EBE-38E1-1A41-AA05-BD187BF10BFB}"/>
              </a:ext>
            </a:extLst>
          </p:cNvPr>
          <p:cNvSpPr>
            <a:spLocks noGrp="1"/>
          </p:cNvSpPr>
          <p:nvPr>
            <p:ph type="title"/>
          </p:nvPr>
        </p:nvSpPr>
        <p:spPr/>
        <p:txBody>
          <a:bodyPr/>
          <a:lstStyle/>
          <a:p>
            <a:pPr algn="ctr"/>
            <a:r>
              <a:rPr lang="en-US" dirty="0">
                <a:solidFill>
                  <a:schemeClr val="accent5"/>
                </a:solidFill>
              </a:rPr>
              <a:t>Further Simulations Needed</a:t>
            </a:r>
          </a:p>
        </p:txBody>
      </p:sp>
      <p:sp>
        <p:nvSpPr>
          <p:cNvPr id="3" name="TextBox 2">
            <a:extLst>
              <a:ext uri="{FF2B5EF4-FFF2-40B4-BE49-F238E27FC236}">
                <a16:creationId xmlns:a16="http://schemas.microsoft.com/office/drawing/2014/main" id="{8CE3AB22-C0E9-8045-9F57-1C8DC8E0EB1F}"/>
              </a:ext>
            </a:extLst>
          </p:cNvPr>
          <p:cNvSpPr txBox="1"/>
          <p:nvPr/>
        </p:nvSpPr>
        <p:spPr>
          <a:xfrm>
            <a:off x="350042" y="1794454"/>
            <a:ext cx="8710654" cy="2585323"/>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End-to-end simulations of </a:t>
            </a:r>
            <a:r>
              <a:rPr lang="en-US" dirty="0">
                <a:solidFill>
                  <a:srgbClr val="FFFF00"/>
                </a:solidFill>
              </a:rPr>
              <a:t>broad science impact</a:t>
            </a:r>
            <a:r>
              <a:rPr lang="en-US" dirty="0">
                <a:solidFill>
                  <a:schemeClr val="bg1"/>
                </a:solidFill>
              </a:rPr>
              <a:t> for all sectors of astronomy community.</a:t>
            </a:r>
          </a:p>
          <a:p>
            <a:pPr marL="285750" indent="-285750">
              <a:buFont typeface="Arial" panose="020B0604020202020204" pitchFamily="34" charset="0"/>
              <a:buChar char="•"/>
            </a:pPr>
            <a:r>
              <a:rPr lang="en-US" dirty="0">
                <a:solidFill>
                  <a:srgbClr val="FFFF00"/>
                </a:solidFill>
              </a:rPr>
              <a:t>Systematics</a:t>
            </a:r>
            <a:r>
              <a:rPr lang="en-US" dirty="0">
                <a:solidFill>
                  <a:schemeClr val="bg1"/>
                </a:solidFill>
              </a:rPr>
              <a:t> imposed by streaks on wide-field deep images (e.g. shear, WL)</a:t>
            </a:r>
          </a:p>
          <a:p>
            <a:pPr marL="285750" indent="-285750">
              <a:buFont typeface="Arial" panose="020B0604020202020204" pitchFamily="34" charset="0"/>
              <a:buChar char="•"/>
            </a:pPr>
            <a:r>
              <a:rPr lang="en-US" dirty="0">
                <a:solidFill>
                  <a:schemeClr val="bg1"/>
                </a:solidFill>
              </a:rPr>
              <a:t>Realistic satellite </a:t>
            </a:r>
            <a:r>
              <a:rPr lang="en-US" dirty="0">
                <a:solidFill>
                  <a:srgbClr val="FFFF00"/>
                </a:solidFill>
              </a:rPr>
              <a:t>shapes</a:t>
            </a:r>
            <a:r>
              <a:rPr lang="en-US" dirty="0">
                <a:solidFill>
                  <a:schemeClr val="bg1"/>
                </a:solidFill>
              </a:rPr>
              <a:t>, </a:t>
            </a:r>
            <a:r>
              <a:rPr lang="en-US" dirty="0" err="1">
                <a:solidFill>
                  <a:srgbClr val="FFFF00"/>
                </a:solidFill>
              </a:rPr>
              <a:t>reflectivities</a:t>
            </a:r>
            <a:r>
              <a:rPr lang="en-US" dirty="0">
                <a:solidFill>
                  <a:schemeClr val="bg1"/>
                </a:solidFill>
              </a:rPr>
              <a:t> (BRDF), orbital parameters</a:t>
            </a:r>
          </a:p>
          <a:p>
            <a:pPr marL="285750" indent="-285750">
              <a:buFont typeface="Arial" panose="020B0604020202020204" pitchFamily="34" charset="0"/>
              <a:buChar char="•"/>
            </a:pPr>
            <a:r>
              <a:rPr lang="en-US" dirty="0" err="1">
                <a:solidFill>
                  <a:srgbClr val="FFFF00"/>
                </a:solidFill>
              </a:rPr>
              <a:t>Schedulability</a:t>
            </a:r>
            <a:r>
              <a:rPr lang="en-US" dirty="0">
                <a:solidFill>
                  <a:schemeClr val="bg1"/>
                </a:solidFill>
              </a:rPr>
              <a:t> / Ability to </a:t>
            </a:r>
            <a:r>
              <a:rPr lang="en-US" dirty="0">
                <a:solidFill>
                  <a:srgbClr val="FFFF00"/>
                </a:solidFill>
              </a:rPr>
              <a:t>dodge</a:t>
            </a:r>
            <a:r>
              <a:rPr lang="en-US" dirty="0">
                <a:solidFill>
                  <a:schemeClr val="bg1"/>
                </a:solidFill>
              </a:rPr>
              <a:t> </a:t>
            </a:r>
            <a:r>
              <a:rPr lang="en-US" dirty="0" err="1">
                <a:solidFill>
                  <a:schemeClr val="bg1"/>
                </a:solidFill>
              </a:rPr>
              <a:t>LEOSats</a:t>
            </a:r>
            <a:r>
              <a:rPr lang="en-US" dirty="0">
                <a:solidFill>
                  <a:schemeClr val="bg1"/>
                </a:solidFill>
              </a:rPr>
              <a:t> (cf. Rubin/LSST)</a:t>
            </a:r>
          </a:p>
          <a:p>
            <a:pPr marL="285750" indent="-285750">
              <a:buFont typeface="Arial" panose="020B0604020202020204" pitchFamily="34" charset="0"/>
              <a:buChar char="•"/>
            </a:pPr>
            <a:r>
              <a:rPr lang="en-US" dirty="0">
                <a:solidFill>
                  <a:srgbClr val="FFFF00"/>
                </a:solidFill>
              </a:rPr>
              <a:t>Streak removal</a:t>
            </a:r>
            <a:r>
              <a:rPr lang="en-US" dirty="0">
                <a:solidFill>
                  <a:schemeClr val="bg1"/>
                </a:solidFill>
              </a:rPr>
              <a:t> algorithms</a:t>
            </a:r>
          </a:p>
          <a:p>
            <a:pPr marL="285750" indent="-285750">
              <a:buFont typeface="Arial" panose="020B0604020202020204" pitchFamily="34" charset="0"/>
              <a:buChar char="•"/>
            </a:pPr>
            <a:r>
              <a:rPr lang="en-US" dirty="0">
                <a:solidFill>
                  <a:srgbClr val="FFFF00"/>
                </a:solidFill>
              </a:rPr>
              <a:t>Glints</a:t>
            </a:r>
            <a:r>
              <a:rPr lang="en-US" dirty="0">
                <a:solidFill>
                  <a:schemeClr val="bg1"/>
                </a:solidFill>
              </a:rPr>
              <a:t>, including from moonlight and city lights</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9" name="Group 8">
            <a:extLst>
              <a:ext uri="{FF2B5EF4-FFF2-40B4-BE49-F238E27FC236}">
                <a16:creationId xmlns:a16="http://schemas.microsoft.com/office/drawing/2014/main" id="{5D41DBDB-313A-5446-A567-B3D51EDF4A14}"/>
              </a:ext>
            </a:extLst>
          </p:cNvPr>
          <p:cNvGrpSpPr/>
          <p:nvPr/>
        </p:nvGrpSpPr>
        <p:grpSpPr>
          <a:xfrm>
            <a:off x="1117599" y="3198466"/>
            <a:ext cx="7834351" cy="3294407"/>
            <a:chOff x="1117599" y="3198466"/>
            <a:chExt cx="7834351" cy="3294407"/>
          </a:xfrm>
        </p:grpSpPr>
        <p:grpSp>
          <p:nvGrpSpPr>
            <p:cNvPr id="6" name="Group 5">
              <a:extLst>
                <a:ext uri="{FF2B5EF4-FFF2-40B4-BE49-F238E27FC236}">
                  <a16:creationId xmlns:a16="http://schemas.microsoft.com/office/drawing/2014/main" id="{16FDE02D-B744-454C-A085-C206D204C2B3}"/>
                </a:ext>
              </a:extLst>
            </p:cNvPr>
            <p:cNvGrpSpPr/>
            <p:nvPr/>
          </p:nvGrpSpPr>
          <p:grpSpPr>
            <a:xfrm>
              <a:off x="5174165" y="3198466"/>
              <a:ext cx="3777785" cy="3294407"/>
              <a:chOff x="5174165" y="3198466"/>
              <a:chExt cx="3777785" cy="3294407"/>
            </a:xfrm>
          </p:grpSpPr>
          <p:pic>
            <p:nvPicPr>
              <p:cNvPr id="4" name="Picture 3">
                <a:extLst>
                  <a:ext uri="{FF2B5EF4-FFF2-40B4-BE49-F238E27FC236}">
                    <a16:creationId xmlns:a16="http://schemas.microsoft.com/office/drawing/2014/main" id="{ED58FDFF-D33E-7445-B717-4574203687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4165" y="3659534"/>
                <a:ext cx="3777785" cy="2833339"/>
              </a:xfrm>
              <a:prstGeom prst="rect">
                <a:avLst/>
              </a:prstGeom>
            </p:spPr>
          </p:pic>
          <p:sp>
            <p:nvSpPr>
              <p:cNvPr id="5" name="TextBox 4">
                <a:extLst>
                  <a:ext uri="{FF2B5EF4-FFF2-40B4-BE49-F238E27FC236}">
                    <a16:creationId xmlns:a16="http://schemas.microsoft.com/office/drawing/2014/main" id="{04F0087C-372D-7748-96F8-61320DE555EF}"/>
                  </a:ext>
                </a:extLst>
              </p:cNvPr>
              <p:cNvSpPr txBox="1"/>
              <p:nvPr/>
            </p:nvSpPr>
            <p:spPr>
              <a:xfrm>
                <a:off x="5501838" y="3198466"/>
                <a:ext cx="3450112" cy="369332"/>
              </a:xfrm>
              <a:prstGeom prst="rect">
                <a:avLst/>
              </a:prstGeom>
              <a:noFill/>
            </p:spPr>
            <p:txBody>
              <a:bodyPr wrap="none" rtlCol="0">
                <a:spAutoFit/>
              </a:bodyPr>
              <a:lstStyle/>
              <a:p>
                <a:r>
                  <a:rPr lang="en-US" dirty="0">
                    <a:solidFill>
                      <a:schemeClr val="bg1"/>
                    </a:solidFill>
                  </a:rPr>
                  <a:t>Kessler syndrome -- debris cascade</a:t>
                </a:r>
              </a:p>
            </p:txBody>
          </p:sp>
        </p:grpSp>
        <p:pic>
          <p:nvPicPr>
            <p:cNvPr id="7" name="Picture 6">
              <a:extLst>
                <a:ext uri="{FF2B5EF4-FFF2-40B4-BE49-F238E27FC236}">
                  <a16:creationId xmlns:a16="http://schemas.microsoft.com/office/drawing/2014/main" id="{0F0A4D88-1756-0C48-8320-278EE9E8E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599" y="3978929"/>
              <a:ext cx="3777785" cy="2513944"/>
            </a:xfrm>
            <a:prstGeom prst="rect">
              <a:avLst/>
            </a:prstGeom>
          </p:spPr>
        </p:pic>
      </p:grpSp>
    </p:spTree>
    <p:extLst>
      <p:ext uri="{BB962C8B-B14F-4D97-AF65-F5344CB8AC3E}">
        <p14:creationId xmlns:p14="http://schemas.microsoft.com/office/powerpoint/2010/main" val="30744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9F99-4E64-A04D-9689-F475B6CADDA9}"/>
              </a:ext>
            </a:extLst>
          </p:cNvPr>
          <p:cNvSpPr>
            <a:spLocks noGrp="1"/>
          </p:cNvSpPr>
          <p:nvPr>
            <p:ph type="title"/>
          </p:nvPr>
        </p:nvSpPr>
        <p:spPr/>
        <p:txBody>
          <a:bodyPr/>
          <a:lstStyle/>
          <a:p>
            <a:endParaRPr lang="en-US" dirty="0"/>
          </a:p>
        </p:txBody>
      </p:sp>
      <p:pic>
        <p:nvPicPr>
          <p:cNvPr id="3" name="M10_Starlink_2020jun13.mp4">
            <a:hlinkClick r:id="" action="ppaction://media"/>
            <a:extLst>
              <a:ext uri="{FF2B5EF4-FFF2-40B4-BE49-F238E27FC236}">
                <a16:creationId xmlns:a16="http://schemas.microsoft.com/office/drawing/2014/main" id="{F4D87FD5-1C90-0446-BD93-66235473C2E0}"/>
              </a:ext>
            </a:extLst>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0" y="381000"/>
            <a:ext cx="9144000" cy="6096000"/>
          </a:xfrm>
          <a:prstGeom prst="rect">
            <a:avLst/>
          </a:prstGeom>
        </p:spPr>
      </p:pic>
      <p:pic>
        <p:nvPicPr>
          <p:cNvPr id="4" name="BackyardObservatory_2020jun16.mp4">
            <a:hlinkClick r:id="" action="ppaction://media"/>
            <a:extLst>
              <a:ext uri="{FF2B5EF4-FFF2-40B4-BE49-F238E27FC236}">
                <a16:creationId xmlns:a16="http://schemas.microsoft.com/office/drawing/2014/main" id="{267B4AE9-369A-7843-A4F3-E10CBECFC9E5}"/>
              </a:ext>
            </a:extLst>
          </p:cNvPr>
          <p:cNvPicPr>
            <a:picLocks noChangeAspect="1"/>
          </p:cNvPicPr>
          <p:nvPr>
            <a:videoFile r:link="rId4"/>
            <p:extLst>
              <p:ext uri="{DAA4B4D4-6D71-4841-9C94-3DE7FCFB9230}">
                <p14:media xmlns:p14="http://schemas.microsoft.com/office/powerpoint/2010/main" r:link="rId3"/>
              </p:ext>
            </p:extLst>
          </p:nvPr>
        </p:nvPicPr>
        <p:blipFill>
          <a:blip r:embed="rId8"/>
          <a:stretch>
            <a:fillRect/>
          </a:stretch>
        </p:blipFill>
        <p:spPr>
          <a:xfrm>
            <a:off x="5937662" y="665452"/>
            <a:ext cx="3075709" cy="2050473"/>
          </a:xfrm>
          <a:prstGeom prst="rect">
            <a:avLst/>
          </a:prstGeom>
        </p:spPr>
      </p:pic>
      <p:sp>
        <p:nvSpPr>
          <p:cNvPr id="5" name="TextBox 4">
            <a:extLst>
              <a:ext uri="{FF2B5EF4-FFF2-40B4-BE49-F238E27FC236}">
                <a16:creationId xmlns:a16="http://schemas.microsoft.com/office/drawing/2014/main" id="{CE44647B-403B-C341-A17E-73A422A75B8F}"/>
              </a:ext>
            </a:extLst>
          </p:cNvPr>
          <p:cNvSpPr txBox="1"/>
          <p:nvPr/>
        </p:nvSpPr>
        <p:spPr>
          <a:xfrm>
            <a:off x="308220" y="546098"/>
            <a:ext cx="5498813" cy="1384995"/>
          </a:xfrm>
          <a:prstGeom prst="rect">
            <a:avLst/>
          </a:prstGeom>
          <a:noFill/>
        </p:spPr>
        <p:txBody>
          <a:bodyPr wrap="none" rtlCol="0">
            <a:spAutoFit/>
          </a:bodyPr>
          <a:lstStyle/>
          <a:p>
            <a:r>
              <a:rPr lang="en-US" sz="2800" dirty="0">
                <a:solidFill>
                  <a:schemeClr val="bg1"/>
                </a:solidFill>
              </a:rPr>
              <a:t>Satellite photo-bombs now common</a:t>
            </a:r>
          </a:p>
          <a:p>
            <a:r>
              <a:rPr lang="en-US" sz="2800" dirty="0">
                <a:solidFill>
                  <a:schemeClr val="bg1"/>
                </a:solidFill>
              </a:rPr>
              <a:t> experience both pro + am</a:t>
            </a:r>
          </a:p>
          <a:p>
            <a:endParaRPr lang="en-US" sz="2800" dirty="0">
              <a:solidFill>
                <a:schemeClr val="bg1"/>
              </a:solidFill>
            </a:endParaRPr>
          </a:p>
        </p:txBody>
      </p:sp>
      <p:sp>
        <p:nvSpPr>
          <p:cNvPr id="6" name="TextBox 5">
            <a:extLst>
              <a:ext uri="{FF2B5EF4-FFF2-40B4-BE49-F238E27FC236}">
                <a16:creationId xmlns:a16="http://schemas.microsoft.com/office/drawing/2014/main" id="{5EEE323F-1C89-8E4A-B8E8-64CD695D157A}"/>
              </a:ext>
            </a:extLst>
          </p:cNvPr>
          <p:cNvSpPr txBox="1"/>
          <p:nvPr/>
        </p:nvSpPr>
        <p:spPr>
          <a:xfrm>
            <a:off x="4369360" y="4992219"/>
            <a:ext cx="4774640" cy="1477328"/>
          </a:xfrm>
          <a:prstGeom prst="rect">
            <a:avLst/>
          </a:prstGeom>
          <a:noFill/>
        </p:spPr>
        <p:txBody>
          <a:bodyPr wrap="none" rtlCol="0">
            <a:spAutoFit/>
          </a:bodyPr>
          <a:lstStyle/>
          <a:p>
            <a:r>
              <a:rPr lang="en-US" dirty="0">
                <a:solidFill>
                  <a:schemeClr val="bg1"/>
                </a:solidFill>
              </a:rPr>
              <a:t>Messier 10 with 6” f/8 amateur telescope + DSLR</a:t>
            </a:r>
          </a:p>
          <a:p>
            <a:r>
              <a:rPr lang="en-US" dirty="0">
                <a:solidFill>
                  <a:schemeClr val="bg1"/>
                </a:solidFill>
              </a:rPr>
              <a:t>FOV ~ 1°</a:t>
            </a:r>
          </a:p>
          <a:p>
            <a:r>
              <a:rPr lang="en-US" dirty="0">
                <a:solidFill>
                  <a:schemeClr val="bg1"/>
                </a:solidFill>
              </a:rPr>
              <a:t>6/13/20 22:08 EDT (sun: -14° altitude)</a:t>
            </a:r>
          </a:p>
          <a:p>
            <a:r>
              <a:rPr lang="en-US" dirty="0">
                <a:solidFill>
                  <a:schemeClr val="bg1"/>
                </a:solidFill>
              </a:rPr>
              <a:t>3-min exposures</a:t>
            </a:r>
          </a:p>
          <a:p>
            <a:r>
              <a:rPr lang="en-US" dirty="0">
                <a:solidFill>
                  <a:srgbClr val="FFFF00"/>
                </a:solidFill>
              </a:rPr>
              <a:t>3 in a row with satellite trails</a:t>
            </a:r>
          </a:p>
        </p:txBody>
      </p:sp>
    </p:spTree>
    <p:extLst>
      <p:ext uri="{BB962C8B-B14F-4D97-AF65-F5344CB8AC3E}">
        <p14:creationId xmlns:p14="http://schemas.microsoft.com/office/powerpoint/2010/main" val="1991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 fill="hold"/>
                                        <p:tgtEl>
                                          <p:spTgt spid="3"/>
                                        </p:tgtEl>
                                      </p:cBhvr>
                                    </p:cmd>
                                  </p:childTnLst>
                                </p:cTn>
                              </p:par>
                            </p:childTnLst>
                          </p:cTn>
                        </p:par>
                        <p:par>
                          <p:cTn id="7" fill="hold">
                            <p:stCondLst>
                              <p:cond delay="3050"/>
                            </p:stCondLst>
                            <p:childTnLst>
                              <p:par>
                                <p:cTn id="8" presetID="1" presetClass="mediacall" presetSubtype="0" fill="hold" nodeType="afterEffect">
                                  <p:stCondLst>
                                    <p:cond delay="0"/>
                                  </p:stCondLst>
                                  <p:childTnLst>
                                    <p:cmd type="call" cmd="playFrom(0.0)">
                                      <p:cBhvr>
                                        <p:cTn id="9" dur="2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tWillardMilkyWayClouds_pan.mp4">
            <a:hlinkClick r:id="" action="ppaction://media"/>
            <a:extLst>
              <a:ext uri="{FF2B5EF4-FFF2-40B4-BE49-F238E27FC236}">
                <a16:creationId xmlns:a16="http://schemas.microsoft.com/office/drawing/2014/main" id="{42364BD5-45D2-C447-8913-333EC5ECDB5D}"/>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11270"/>
            <a:ext cx="9144000" cy="6096000"/>
          </a:xfrm>
          <a:prstGeom prst="rect">
            <a:avLst/>
          </a:prstGeom>
        </p:spPr>
      </p:pic>
      <p:sp>
        <p:nvSpPr>
          <p:cNvPr id="2" name="Title 1">
            <a:extLst>
              <a:ext uri="{FF2B5EF4-FFF2-40B4-BE49-F238E27FC236}">
                <a16:creationId xmlns:a16="http://schemas.microsoft.com/office/drawing/2014/main" id="{8C7EFA47-ACC2-4240-B55F-CC58BD44C8C2}"/>
              </a:ext>
            </a:extLst>
          </p:cNvPr>
          <p:cNvSpPr>
            <a:spLocks noGrp="1"/>
          </p:cNvSpPr>
          <p:nvPr>
            <p:ph type="title"/>
          </p:nvPr>
        </p:nvSpPr>
        <p:spPr/>
        <p:txBody>
          <a:bodyPr/>
          <a:lstStyle/>
          <a:p>
            <a:pPr algn="ctr"/>
            <a:r>
              <a:rPr lang="en-US" dirty="0">
                <a:solidFill>
                  <a:schemeClr val="accent5"/>
                </a:solidFill>
              </a:rPr>
              <a:t>Impacts on Human Experience</a:t>
            </a:r>
          </a:p>
        </p:txBody>
      </p:sp>
      <p:sp>
        <p:nvSpPr>
          <p:cNvPr id="3" name="TextBox 2">
            <a:extLst>
              <a:ext uri="{FF2B5EF4-FFF2-40B4-BE49-F238E27FC236}">
                <a16:creationId xmlns:a16="http://schemas.microsoft.com/office/drawing/2014/main" id="{BCB68BD8-1FFA-824E-8572-F979367CE80D}"/>
              </a:ext>
            </a:extLst>
          </p:cNvPr>
          <p:cNvSpPr txBox="1"/>
          <p:nvPr/>
        </p:nvSpPr>
        <p:spPr>
          <a:xfrm>
            <a:off x="1783957" y="2508702"/>
            <a:ext cx="6015558" cy="2251065"/>
          </a:xfrm>
          <a:prstGeom prst="rect">
            <a:avLst/>
          </a:prstGeom>
          <a:noFill/>
        </p:spPr>
        <p:txBody>
          <a:bodyPr wrap="none" rtlCol="0">
            <a:spAutoFit/>
          </a:bodyPr>
          <a:lstStyle/>
          <a:p>
            <a:pPr algn="ctr">
              <a:lnSpc>
                <a:spcPct val="150000"/>
              </a:lnSpc>
            </a:pPr>
            <a:r>
              <a:rPr lang="en-US" sz="2400" dirty="0">
                <a:solidFill>
                  <a:schemeClr val="bg1"/>
                </a:solidFill>
              </a:rPr>
              <a:t>What are the stars and the sky worth?</a:t>
            </a:r>
          </a:p>
          <a:p>
            <a:pPr algn="ctr">
              <a:lnSpc>
                <a:spcPct val="150000"/>
              </a:lnSpc>
            </a:pPr>
            <a:r>
              <a:rPr lang="en-US" sz="2400" dirty="0">
                <a:solidFill>
                  <a:schemeClr val="bg1"/>
                </a:solidFill>
              </a:rPr>
              <a:t>Who decides?  Whose sky is it?</a:t>
            </a:r>
          </a:p>
          <a:p>
            <a:pPr algn="ctr">
              <a:lnSpc>
                <a:spcPct val="150000"/>
              </a:lnSpc>
            </a:pPr>
            <a:r>
              <a:rPr lang="en-US" sz="2400" dirty="0">
                <a:solidFill>
                  <a:schemeClr val="bg1"/>
                </a:solidFill>
              </a:rPr>
              <a:t>What is the value of exploring the cosmos?</a:t>
            </a:r>
          </a:p>
          <a:p>
            <a:pPr algn="ctr">
              <a:lnSpc>
                <a:spcPct val="150000"/>
              </a:lnSpc>
            </a:pPr>
            <a:r>
              <a:rPr lang="en-US" sz="2400" dirty="0">
                <a:solidFill>
                  <a:schemeClr val="bg1"/>
                </a:solidFill>
              </a:rPr>
              <a:t>Where will we find a naturally dark, starry sky?</a:t>
            </a:r>
          </a:p>
        </p:txBody>
      </p:sp>
      <p:sp>
        <p:nvSpPr>
          <p:cNvPr id="5" name="TextBox 4">
            <a:extLst>
              <a:ext uri="{FF2B5EF4-FFF2-40B4-BE49-F238E27FC236}">
                <a16:creationId xmlns:a16="http://schemas.microsoft.com/office/drawing/2014/main" id="{138C6730-6A09-1748-AAA7-A3FA6245113E}"/>
              </a:ext>
            </a:extLst>
          </p:cNvPr>
          <p:cNvSpPr txBox="1"/>
          <p:nvPr/>
        </p:nvSpPr>
        <p:spPr>
          <a:xfrm>
            <a:off x="2202986" y="5737938"/>
            <a:ext cx="4738028" cy="369332"/>
          </a:xfrm>
          <a:prstGeom prst="rect">
            <a:avLst/>
          </a:prstGeom>
          <a:noFill/>
        </p:spPr>
        <p:txBody>
          <a:bodyPr wrap="none" rtlCol="0">
            <a:spAutoFit/>
          </a:bodyPr>
          <a:lstStyle/>
          <a:p>
            <a:r>
              <a:rPr lang="en-US" dirty="0">
                <a:solidFill>
                  <a:srgbClr val="FFFF00"/>
                </a:solidFill>
              </a:rPr>
              <a:t>Metric 1: Keep all satellites fainter than [8</a:t>
            </a:r>
            <a:r>
              <a:rPr lang="en-US" baseline="30000" dirty="0">
                <a:solidFill>
                  <a:srgbClr val="FFFF00"/>
                </a:solidFill>
              </a:rPr>
              <a:t>th</a:t>
            </a:r>
            <a:r>
              <a:rPr lang="en-US" dirty="0">
                <a:solidFill>
                  <a:srgbClr val="FFFF00"/>
                </a:solidFill>
              </a:rPr>
              <a:t>] mag</a:t>
            </a:r>
          </a:p>
        </p:txBody>
      </p:sp>
    </p:spTree>
    <p:extLst>
      <p:ext uri="{BB962C8B-B14F-4D97-AF65-F5344CB8AC3E}">
        <p14:creationId xmlns:p14="http://schemas.microsoft.com/office/powerpoint/2010/main" val="6543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FA47-ACC2-4240-B55F-CC58BD44C8C2}"/>
              </a:ext>
            </a:extLst>
          </p:cNvPr>
          <p:cNvSpPr>
            <a:spLocks noGrp="1"/>
          </p:cNvSpPr>
          <p:nvPr>
            <p:ph type="title"/>
          </p:nvPr>
        </p:nvSpPr>
        <p:spPr>
          <a:xfrm>
            <a:off x="628650" y="-7900"/>
            <a:ext cx="7886700" cy="1325563"/>
          </a:xfrm>
        </p:spPr>
        <p:txBody>
          <a:bodyPr/>
          <a:lstStyle/>
          <a:p>
            <a:pPr algn="ctr"/>
            <a:r>
              <a:rPr lang="en-US" dirty="0">
                <a:solidFill>
                  <a:schemeClr val="accent5"/>
                </a:solidFill>
              </a:rPr>
              <a:t>Impacts on ecosystems</a:t>
            </a:r>
          </a:p>
        </p:txBody>
      </p:sp>
      <p:sp>
        <p:nvSpPr>
          <p:cNvPr id="3" name="TextBox 2">
            <a:extLst>
              <a:ext uri="{FF2B5EF4-FFF2-40B4-BE49-F238E27FC236}">
                <a16:creationId xmlns:a16="http://schemas.microsoft.com/office/drawing/2014/main" id="{2B2D20E6-A4AB-7A4D-9E61-E6BB4D7EEA52}"/>
              </a:ext>
            </a:extLst>
          </p:cNvPr>
          <p:cNvSpPr txBox="1"/>
          <p:nvPr/>
        </p:nvSpPr>
        <p:spPr>
          <a:xfrm>
            <a:off x="969251" y="3481469"/>
            <a:ext cx="7205499" cy="369332"/>
          </a:xfrm>
          <a:prstGeom prst="rect">
            <a:avLst/>
          </a:prstGeom>
          <a:noFill/>
        </p:spPr>
        <p:txBody>
          <a:bodyPr wrap="none" rtlCol="0">
            <a:spAutoFit/>
          </a:bodyPr>
          <a:lstStyle/>
          <a:p>
            <a:r>
              <a:rPr lang="en-US" dirty="0">
                <a:solidFill>
                  <a:schemeClr val="bg1"/>
                </a:solidFill>
              </a:rPr>
              <a:t>80% of migrating birds migrate at night; </a:t>
            </a:r>
            <a:r>
              <a:rPr lang="en-US" dirty="0">
                <a:solidFill>
                  <a:srgbClr val="FFFF00"/>
                </a:solidFill>
              </a:rPr>
              <a:t>many or most use stars to navigate</a:t>
            </a:r>
          </a:p>
        </p:txBody>
      </p:sp>
      <p:pic>
        <p:nvPicPr>
          <p:cNvPr id="5" name="Picture 4">
            <a:extLst>
              <a:ext uri="{FF2B5EF4-FFF2-40B4-BE49-F238E27FC236}">
                <a16:creationId xmlns:a16="http://schemas.microsoft.com/office/drawing/2014/main" id="{8FD020C9-658F-A24B-A291-C7599EFD6C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241" y="1363066"/>
            <a:ext cx="2394544" cy="1828800"/>
          </a:xfrm>
          <a:prstGeom prst="rect">
            <a:avLst/>
          </a:prstGeom>
        </p:spPr>
      </p:pic>
      <p:pic>
        <p:nvPicPr>
          <p:cNvPr id="7" name="Picture 6">
            <a:extLst>
              <a:ext uri="{FF2B5EF4-FFF2-40B4-BE49-F238E27FC236}">
                <a16:creationId xmlns:a16="http://schemas.microsoft.com/office/drawing/2014/main" id="{8A788E92-4AAB-0F48-8733-6EAB0CBDE4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50132" y="1363066"/>
            <a:ext cx="2243737" cy="1828800"/>
          </a:xfrm>
          <a:prstGeom prst="rect">
            <a:avLst/>
          </a:prstGeom>
        </p:spPr>
      </p:pic>
      <p:pic>
        <p:nvPicPr>
          <p:cNvPr id="9" name="Picture 8">
            <a:extLst>
              <a:ext uri="{FF2B5EF4-FFF2-40B4-BE49-F238E27FC236}">
                <a16:creationId xmlns:a16="http://schemas.microsoft.com/office/drawing/2014/main" id="{197FA645-2477-5B45-AAB8-D4468B8F21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0885" y="1363066"/>
            <a:ext cx="1980265" cy="1828800"/>
          </a:xfrm>
          <a:prstGeom prst="rect">
            <a:avLst/>
          </a:prstGeom>
        </p:spPr>
      </p:pic>
      <p:pic>
        <p:nvPicPr>
          <p:cNvPr id="13" name="Picture 12">
            <a:extLst>
              <a:ext uri="{FF2B5EF4-FFF2-40B4-BE49-F238E27FC236}">
                <a16:creationId xmlns:a16="http://schemas.microsoft.com/office/drawing/2014/main" id="{10D3D198-4DFE-0E41-822A-E4641263D2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8813" y="4138860"/>
            <a:ext cx="2057400" cy="1830344"/>
          </a:xfrm>
          <a:prstGeom prst="rect">
            <a:avLst/>
          </a:prstGeom>
        </p:spPr>
      </p:pic>
      <p:pic>
        <p:nvPicPr>
          <p:cNvPr id="15" name="Picture 14">
            <a:extLst>
              <a:ext uri="{FF2B5EF4-FFF2-40B4-BE49-F238E27FC236}">
                <a16:creationId xmlns:a16="http://schemas.microsoft.com/office/drawing/2014/main" id="{90CA0938-F573-C845-9191-118B088709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38728" y="4143562"/>
            <a:ext cx="2066544" cy="1826525"/>
          </a:xfrm>
          <a:prstGeom prst="rect">
            <a:avLst/>
          </a:prstGeom>
        </p:spPr>
      </p:pic>
      <p:sp>
        <p:nvSpPr>
          <p:cNvPr id="16" name="TextBox 15">
            <a:extLst>
              <a:ext uri="{FF2B5EF4-FFF2-40B4-BE49-F238E27FC236}">
                <a16:creationId xmlns:a16="http://schemas.microsoft.com/office/drawing/2014/main" id="{A0A8DCD9-4D47-0345-B3AF-0BDA556D7B09}"/>
              </a:ext>
            </a:extLst>
          </p:cNvPr>
          <p:cNvSpPr txBox="1"/>
          <p:nvPr/>
        </p:nvSpPr>
        <p:spPr>
          <a:xfrm>
            <a:off x="702479" y="6130154"/>
            <a:ext cx="7739042" cy="461665"/>
          </a:xfrm>
          <a:prstGeom prst="rect">
            <a:avLst/>
          </a:prstGeom>
          <a:noFill/>
        </p:spPr>
        <p:txBody>
          <a:bodyPr wrap="none" rtlCol="0">
            <a:spAutoFit/>
          </a:bodyPr>
          <a:lstStyle/>
          <a:p>
            <a:r>
              <a:rPr lang="en-US" sz="2400" dirty="0">
                <a:solidFill>
                  <a:schemeClr val="bg1"/>
                </a:solidFill>
              </a:rPr>
              <a:t>What happens if all the “stars” are suddenly moving quickly?</a:t>
            </a:r>
          </a:p>
        </p:txBody>
      </p:sp>
      <p:grpSp>
        <p:nvGrpSpPr>
          <p:cNvPr id="6" name="Group 5">
            <a:extLst>
              <a:ext uri="{FF2B5EF4-FFF2-40B4-BE49-F238E27FC236}">
                <a16:creationId xmlns:a16="http://schemas.microsoft.com/office/drawing/2014/main" id="{E3E6EE06-BF22-6944-B297-F4D0D00DAE10}"/>
              </a:ext>
            </a:extLst>
          </p:cNvPr>
          <p:cNvGrpSpPr/>
          <p:nvPr/>
        </p:nvGrpSpPr>
        <p:grpSpPr>
          <a:xfrm>
            <a:off x="5883689" y="3846832"/>
            <a:ext cx="3049723" cy="2287292"/>
            <a:chOff x="5883689" y="3846832"/>
            <a:chExt cx="3049723" cy="2287292"/>
          </a:xfrm>
        </p:grpSpPr>
        <p:pic>
          <p:nvPicPr>
            <p:cNvPr id="18" name="Picture 17">
              <a:extLst>
                <a:ext uri="{FF2B5EF4-FFF2-40B4-BE49-F238E27FC236}">
                  <a16:creationId xmlns:a16="http://schemas.microsoft.com/office/drawing/2014/main" id="{4E43C866-F86D-D74C-B89F-9E055A12B6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3689" y="3846832"/>
              <a:ext cx="3049723" cy="2287292"/>
            </a:xfrm>
            <a:prstGeom prst="rect">
              <a:avLst/>
            </a:prstGeom>
          </p:spPr>
        </p:pic>
        <p:sp>
          <p:nvSpPr>
            <p:cNvPr id="4" name="TextBox 3">
              <a:extLst>
                <a:ext uri="{FF2B5EF4-FFF2-40B4-BE49-F238E27FC236}">
                  <a16:creationId xmlns:a16="http://schemas.microsoft.com/office/drawing/2014/main" id="{CCD90A6A-D7B7-2A44-B466-95D895DF08EB}"/>
                </a:ext>
              </a:extLst>
            </p:cNvPr>
            <p:cNvSpPr txBox="1"/>
            <p:nvPr/>
          </p:nvSpPr>
          <p:spPr>
            <a:xfrm>
              <a:off x="6222545" y="3985331"/>
              <a:ext cx="2176943" cy="461665"/>
            </a:xfrm>
            <a:prstGeom prst="rect">
              <a:avLst/>
            </a:prstGeom>
            <a:solidFill>
              <a:schemeClr val="bg2">
                <a:lumMod val="75000"/>
              </a:schemeClr>
            </a:solidFill>
          </p:spPr>
          <p:txBody>
            <a:bodyPr wrap="none" rtlCol="0">
              <a:spAutoFit/>
            </a:bodyPr>
            <a:lstStyle/>
            <a:p>
              <a:r>
                <a:rPr lang="en-US" sz="2400" dirty="0">
                  <a:solidFill>
                    <a:schemeClr val="bg1"/>
                  </a:solidFill>
                </a:rPr>
                <a:t>10</a:t>
              </a:r>
              <a:r>
                <a:rPr lang="en-US" sz="2400" baseline="30000" dirty="0">
                  <a:solidFill>
                    <a:schemeClr val="bg1"/>
                  </a:solidFill>
                </a:rPr>
                <a:t>9</a:t>
              </a:r>
              <a:r>
                <a:rPr lang="en-US" sz="2400" dirty="0">
                  <a:solidFill>
                    <a:schemeClr val="bg1"/>
                  </a:solidFill>
                </a:rPr>
                <a:t> deaths/year</a:t>
              </a:r>
            </a:p>
          </p:txBody>
        </p:sp>
      </p:grpSp>
    </p:spTree>
    <p:extLst>
      <p:ext uri="{BB962C8B-B14F-4D97-AF65-F5344CB8AC3E}">
        <p14:creationId xmlns:p14="http://schemas.microsoft.com/office/powerpoint/2010/main" val="30225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0410-EA13-F24E-BB37-828AC53FBDA9}"/>
              </a:ext>
            </a:extLst>
          </p:cNvPr>
          <p:cNvSpPr>
            <a:spLocks noGrp="1"/>
          </p:cNvSpPr>
          <p:nvPr>
            <p:ph type="title"/>
          </p:nvPr>
        </p:nvSpPr>
        <p:spPr/>
        <p:txBody>
          <a:bodyPr/>
          <a:lstStyle/>
          <a:p>
            <a:endParaRPr lang="en-US"/>
          </a:p>
        </p:txBody>
      </p:sp>
      <p:pic>
        <p:nvPicPr>
          <p:cNvPr id="3" name="HadleyDikeMoonVenus_2020mar27.mp4">
            <a:hlinkClick r:id="" action="ppaction://media"/>
            <a:extLst>
              <a:ext uri="{FF2B5EF4-FFF2-40B4-BE49-F238E27FC236}">
                <a16:creationId xmlns:a16="http://schemas.microsoft.com/office/drawing/2014/main" id="{7AA08AB7-ADAE-5E49-BD01-BA12E9E64C7A}"/>
              </a:ext>
            </a:extLst>
          </p:cNvPr>
          <p:cNvPicPr>
            <a:picLocks noChangeAspect="1"/>
          </p:cNvPicPr>
          <p:nvPr>
            <a:videoFile r:link="rId1"/>
            <p:extLst>
              <p:ext uri="{DAA4B4D4-6D71-4841-9C94-3DE7FCFB9230}">
                <p14:media xmlns:p14="http://schemas.microsoft.com/office/powerpoint/2010/main" r:link="rId2">
                  <p14:trim end="882.947"/>
                </p14:media>
              </p:ext>
            </p:extLst>
          </p:nvPr>
        </p:nvPicPr>
        <p:blipFill>
          <a:blip r:embed="rId4"/>
          <a:stretch>
            <a:fillRect/>
          </a:stretch>
        </p:blipFill>
        <p:spPr>
          <a:xfrm>
            <a:off x="0" y="381000"/>
            <a:ext cx="9144000" cy="6096000"/>
          </a:xfrm>
          <a:prstGeom prst="rect">
            <a:avLst/>
          </a:prstGeom>
        </p:spPr>
      </p:pic>
      <p:grpSp>
        <p:nvGrpSpPr>
          <p:cNvPr id="5" name="Group 4">
            <a:extLst>
              <a:ext uri="{FF2B5EF4-FFF2-40B4-BE49-F238E27FC236}">
                <a16:creationId xmlns:a16="http://schemas.microsoft.com/office/drawing/2014/main" id="{6BDEFF04-4D27-0944-BF96-9B9DE0CCD5A5}"/>
              </a:ext>
            </a:extLst>
          </p:cNvPr>
          <p:cNvGrpSpPr/>
          <p:nvPr/>
        </p:nvGrpSpPr>
        <p:grpSpPr>
          <a:xfrm>
            <a:off x="152400" y="533400"/>
            <a:ext cx="9144000" cy="6096000"/>
            <a:chOff x="0" y="381000"/>
            <a:chExt cx="9144000" cy="6096000"/>
          </a:xfrm>
        </p:grpSpPr>
        <p:pic>
          <p:nvPicPr>
            <p:cNvPr id="6" name="Picture 5">
              <a:extLst>
                <a:ext uri="{FF2B5EF4-FFF2-40B4-BE49-F238E27FC236}">
                  <a16:creationId xmlns:a16="http://schemas.microsoft.com/office/drawing/2014/main" id="{B2D77680-EC5F-4542-88A3-DEE7799472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5836D85B-BA8C-A145-9463-72EFCC887B81}"/>
                </a:ext>
              </a:extLst>
            </p:cNvPr>
            <p:cNvSpPr txBox="1"/>
            <p:nvPr/>
          </p:nvSpPr>
          <p:spPr>
            <a:xfrm>
              <a:off x="1979271" y="2060294"/>
              <a:ext cx="2693879" cy="369332"/>
            </a:xfrm>
            <a:prstGeom prst="rect">
              <a:avLst/>
            </a:prstGeom>
            <a:noFill/>
          </p:spPr>
          <p:txBody>
            <a:bodyPr wrap="none" rtlCol="0">
              <a:spAutoFit/>
            </a:bodyPr>
            <a:lstStyle/>
            <a:p>
              <a:r>
                <a:rPr lang="en-US" dirty="0" err="1">
                  <a:solidFill>
                    <a:srgbClr val="FFFF00"/>
                  </a:solidFill>
                </a:rPr>
                <a:t>Starlink</a:t>
              </a:r>
              <a:r>
                <a:rPr lang="en-US" dirty="0">
                  <a:solidFill>
                    <a:srgbClr val="FFFF00"/>
                  </a:solidFill>
                </a:rPr>
                <a:t>, &gt;1 </a:t>
              </a:r>
              <a:r>
                <a:rPr lang="en-US" dirty="0" err="1">
                  <a:solidFill>
                    <a:srgbClr val="FFFF00"/>
                  </a:solidFill>
                </a:rPr>
                <a:t>hr</a:t>
              </a:r>
              <a:r>
                <a:rPr lang="en-US" dirty="0">
                  <a:solidFill>
                    <a:srgbClr val="FFFF00"/>
                  </a:solidFill>
                </a:rPr>
                <a:t> past twilight</a:t>
              </a:r>
            </a:p>
          </p:txBody>
        </p:sp>
      </p:grpSp>
      <p:sp>
        <p:nvSpPr>
          <p:cNvPr id="4" name="Title 1">
            <a:extLst>
              <a:ext uri="{FF2B5EF4-FFF2-40B4-BE49-F238E27FC236}">
                <a16:creationId xmlns:a16="http://schemas.microsoft.com/office/drawing/2014/main" id="{4CE6B245-1D95-7149-A49F-849516B324DA}"/>
              </a:ext>
            </a:extLst>
          </p:cNvPr>
          <p:cNvSpPr txBox="1">
            <a:spLocks/>
          </p:cNvSpPr>
          <p:nvPr/>
        </p:nvSpPr>
        <p:spPr>
          <a:xfrm>
            <a:off x="628650" y="7144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accent5"/>
                </a:solidFill>
              </a:rPr>
              <a:t>Thank you!</a:t>
            </a:r>
            <a:endParaRPr lang="en-US" dirty="0">
              <a:solidFill>
                <a:schemeClr val="accent5"/>
              </a:solidFill>
            </a:endParaRPr>
          </a:p>
        </p:txBody>
      </p:sp>
    </p:spTree>
    <p:extLst>
      <p:ext uri="{BB962C8B-B14F-4D97-AF65-F5344CB8AC3E}">
        <p14:creationId xmlns:p14="http://schemas.microsoft.com/office/powerpoint/2010/main" val="18402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4BA9-223F-CD47-A0C5-D7E9700153F4}"/>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id="{3F6EFC2C-188E-B849-A750-EFD280702836}"/>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5"/>
                </a:solidFill>
              </a:rPr>
              <a:t>2010 Decadal Survey</a:t>
            </a:r>
          </a:p>
        </p:txBody>
      </p:sp>
      <p:sp>
        <p:nvSpPr>
          <p:cNvPr id="4" name="Rectangle 3">
            <a:extLst>
              <a:ext uri="{FF2B5EF4-FFF2-40B4-BE49-F238E27FC236}">
                <a16:creationId xmlns:a16="http://schemas.microsoft.com/office/drawing/2014/main" id="{964DD1CF-6C28-8F47-9091-180D68BBB499}"/>
              </a:ext>
            </a:extLst>
          </p:cNvPr>
          <p:cNvSpPr/>
          <p:nvPr/>
        </p:nvSpPr>
        <p:spPr>
          <a:xfrm>
            <a:off x="781050" y="2094589"/>
            <a:ext cx="6981825" cy="1200329"/>
          </a:xfrm>
          <a:prstGeom prst="rect">
            <a:avLst/>
          </a:prstGeom>
        </p:spPr>
        <p:txBody>
          <a:bodyPr wrap="square">
            <a:spAutoFit/>
          </a:bodyPr>
          <a:lstStyle/>
          <a:p>
            <a:r>
              <a:rPr lang="en-US" sz="2400" dirty="0">
                <a:solidFill>
                  <a:schemeClr val="bg1"/>
                </a:solidFill>
              </a:rPr>
              <a:t>2010 recommendations</a:t>
            </a:r>
          </a:p>
          <a:p>
            <a:pPr marL="285750" indent="-285750">
              <a:buFont typeface="Arial" panose="020B0604020202020204" pitchFamily="34" charset="0"/>
              <a:buChar char="•"/>
            </a:pPr>
            <a:r>
              <a:rPr lang="en-US" sz="2400" dirty="0">
                <a:solidFill>
                  <a:schemeClr val="bg1"/>
                </a:solidFill>
              </a:rPr>
              <a:t>Space-based, large: </a:t>
            </a:r>
            <a:r>
              <a:rPr lang="en-US" sz="2400" dirty="0">
                <a:solidFill>
                  <a:srgbClr val="FFFF00"/>
                </a:solidFill>
              </a:rPr>
              <a:t>WFIRST</a:t>
            </a:r>
            <a:r>
              <a:rPr lang="en-US" sz="2400" dirty="0">
                <a:solidFill>
                  <a:schemeClr val="bg1"/>
                </a:solidFill>
              </a:rPr>
              <a:t> (, Explorer, LISA, IXO...)</a:t>
            </a:r>
          </a:p>
          <a:p>
            <a:pPr marL="285750" indent="-285750">
              <a:buFont typeface="Arial" panose="020B0604020202020204" pitchFamily="34" charset="0"/>
              <a:buChar char="•"/>
            </a:pPr>
            <a:r>
              <a:rPr lang="en-US" sz="2400" dirty="0">
                <a:solidFill>
                  <a:schemeClr val="bg1"/>
                </a:solidFill>
              </a:rPr>
              <a:t>Ground-based, large: </a:t>
            </a:r>
            <a:r>
              <a:rPr lang="en-US" sz="2400" dirty="0">
                <a:solidFill>
                  <a:srgbClr val="FFFF00"/>
                </a:solidFill>
              </a:rPr>
              <a:t>LSST</a:t>
            </a:r>
            <a:r>
              <a:rPr lang="en-US" sz="2400" dirty="0">
                <a:solidFill>
                  <a:schemeClr val="bg1"/>
                </a:solidFill>
              </a:rPr>
              <a:t> (mid-scale, GSMT, ACTA)    </a:t>
            </a:r>
          </a:p>
        </p:txBody>
      </p:sp>
      <p:pic>
        <p:nvPicPr>
          <p:cNvPr id="5" name="Picture 4">
            <a:extLst>
              <a:ext uri="{FF2B5EF4-FFF2-40B4-BE49-F238E27FC236}">
                <a16:creationId xmlns:a16="http://schemas.microsoft.com/office/drawing/2014/main" id="{DE660C2E-5FFE-584E-A3B1-169DB2D9EB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8832" y="4100415"/>
            <a:ext cx="3858918" cy="2170309"/>
          </a:xfrm>
          <a:prstGeom prst="rect">
            <a:avLst/>
          </a:prstGeom>
        </p:spPr>
      </p:pic>
      <p:pic>
        <p:nvPicPr>
          <p:cNvPr id="6" name="Picture 5">
            <a:extLst>
              <a:ext uri="{FF2B5EF4-FFF2-40B4-BE49-F238E27FC236}">
                <a16:creationId xmlns:a16="http://schemas.microsoft.com/office/drawing/2014/main" id="{A63459B3-87A4-8041-911B-9E77446DC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53" y="4100083"/>
            <a:ext cx="3858918" cy="2170641"/>
          </a:xfrm>
          <a:prstGeom prst="rect">
            <a:avLst/>
          </a:prstGeom>
        </p:spPr>
      </p:pic>
      <p:sp>
        <p:nvSpPr>
          <p:cNvPr id="7" name="TextBox 6">
            <a:extLst>
              <a:ext uri="{FF2B5EF4-FFF2-40B4-BE49-F238E27FC236}">
                <a16:creationId xmlns:a16="http://schemas.microsoft.com/office/drawing/2014/main" id="{C4762585-082F-B24A-85D1-10518675AB5E}"/>
              </a:ext>
            </a:extLst>
          </p:cNvPr>
          <p:cNvSpPr txBox="1"/>
          <p:nvPr/>
        </p:nvSpPr>
        <p:spPr>
          <a:xfrm>
            <a:off x="781050" y="6340474"/>
            <a:ext cx="3323602" cy="369332"/>
          </a:xfrm>
          <a:prstGeom prst="rect">
            <a:avLst/>
          </a:prstGeom>
          <a:noFill/>
        </p:spPr>
        <p:txBody>
          <a:bodyPr wrap="none" rtlCol="0">
            <a:spAutoFit/>
          </a:bodyPr>
          <a:lstStyle/>
          <a:p>
            <a:r>
              <a:rPr lang="en-US" dirty="0">
                <a:solidFill>
                  <a:schemeClr val="bg1"/>
                </a:solidFill>
              </a:rPr>
              <a:t>WFIRST / </a:t>
            </a:r>
            <a:r>
              <a:rPr lang="en-US" dirty="0">
                <a:solidFill>
                  <a:srgbClr val="FFFF00"/>
                </a:solidFill>
              </a:rPr>
              <a:t>Roman</a:t>
            </a:r>
            <a:r>
              <a:rPr lang="en-US" dirty="0">
                <a:solidFill>
                  <a:schemeClr val="bg1"/>
                </a:solidFill>
              </a:rPr>
              <a:t> Space Telescope</a:t>
            </a:r>
          </a:p>
        </p:txBody>
      </p:sp>
      <p:sp>
        <p:nvSpPr>
          <p:cNvPr id="8" name="TextBox 7">
            <a:extLst>
              <a:ext uri="{FF2B5EF4-FFF2-40B4-BE49-F238E27FC236}">
                <a16:creationId xmlns:a16="http://schemas.microsoft.com/office/drawing/2014/main" id="{8F9F8F59-B310-794C-9996-183D945ECF61}"/>
              </a:ext>
            </a:extLst>
          </p:cNvPr>
          <p:cNvSpPr txBox="1"/>
          <p:nvPr/>
        </p:nvSpPr>
        <p:spPr>
          <a:xfrm>
            <a:off x="5557652" y="6340474"/>
            <a:ext cx="3022559" cy="369332"/>
          </a:xfrm>
          <a:prstGeom prst="rect">
            <a:avLst/>
          </a:prstGeom>
          <a:noFill/>
        </p:spPr>
        <p:txBody>
          <a:bodyPr wrap="none" rtlCol="0">
            <a:spAutoFit/>
          </a:bodyPr>
          <a:lstStyle/>
          <a:p>
            <a:r>
              <a:rPr lang="en-US" dirty="0">
                <a:solidFill>
                  <a:schemeClr val="bg1"/>
                </a:solidFill>
              </a:rPr>
              <a:t>LSST / Vera </a:t>
            </a:r>
            <a:r>
              <a:rPr lang="en-US" dirty="0">
                <a:solidFill>
                  <a:srgbClr val="FFFF00"/>
                </a:solidFill>
              </a:rPr>
              <a:t>Rubin</a:t>
            </a:r>
            <a:r>
              <a:rPr lang="en-US" dirty="0">
                <a:solidFill>
                  <a:schemeClr val="bg1"/>
                </a:solidFill>
              </a:rPr>
              <a:t> Observatory</a:t>
            </a:r>
          </a:p>
        </p:txBody>
      </p:sp>
    </p:spTree>
    <p:extLst>
      <p:ext uri="{BB962C8B-B14F-4D97-AF65-F5344CB8AC3E}">
        <p14:creationId xmlns:p14="http://schemas.microsoft.com/office/powerpoint/2010/main" val="1211446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EAB9-ED85-F143-B4D5-EA0EFEACA4B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34706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C8D4-48D8-5E48-B86B-E82359E363DA}"/>
              </a:ext>
            </a:extLst>
          </p:cNvPr>
          <p:cNvSpPr>
            <a:spLocks noGrp="1"/>
          </p:cNvSpPr>
          <p:nvPr>
            <p:ph type="title"/>
          </p:nvPr>
        </p:nvSpPr>
        <p:spPr>
          <a:xfrm>
            <a:off x="813038" y="-112990"/>
            <a:ext cx="8159750" cy="1325563"/>
          </a:xfrm>
        </p:spPr>
        <p:txBody>
          <a:bodyPr/>
          <a:lstStyle/>
          <a:p>
            <a:r>
              <a:rPr lang="en-US" dirty="0">
                <a:solidFill>
                  <a:schemeClr val="accent5"/>
                </a:solidFill>
              </a:rPr>
              <a:t>Kessler Syndrome (debris cascade)?</a:t>
            </a:r>
          </a:p>
        </p:txBody>
      </p:sp>
      <p:sp>
        <p:nvSpPr>
          <p:cNvPr id="10" name="TextBox 9">
            <a:extLst>
              <a:ext uri="{FF2B5EF4-FFF2-40B4-BE49-F238E27FC236}">
                <a16:creationId xmlns:a16="http://schemas.microsoft.com/office/drawing/2014/main" id="{28A82293-7525-A047-9379-CE29DDD16C4A}"/>
              </a:ext>
            </a:extLst>
          </p:cNvPr>
          <p:cNvSpPr txBox="1"/>
          <p:nvPr/>
        </p:nvSpPr>
        <p:spPr>
          <a:xfrm>
            <a:off x="74429" y="2014647"/>
            <a:ext cx="2254102"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00"/>
                </a:solidFill>
              </a:rPr>
              <a:t>300,000</a:t>
            </a:r>
            <a:r>
              <a:rPr lang="en-US" sz="1600" dirty="0">
                <a:solidFill>
                  <a:schemeClr val="bg1"/>
                </a:solidFill>
              </a:rPr>
              <a:t> objects larger than 1 cm </a:t>
            </a:r>
            <a:r>
              <a:rPr lang="en-US" sz="1600" dirty="0">
                <a:solidFill>
                  <a:srgbClr val="FFFF00"/>
                </a:solidFill>
              </a:rPr>
              <a:t>in orbit </a:t>
            </a:r>
          </a:p>
          <a:p>
            <a:pPr marL="285750" indent="-285750">
              <a:buFont typeface="Arial" panose="020B0604020202020204" pitchFamily="34" charset="0"/>
              <a:buChar char="•"/>
            </a:pPr>
            <a:r>
              <a:rPr lang="en-US" sz="1600" dirty="0">
                <a:solidFill>
                  <a:schemeClr val="bg1"/>
                </a:solidFill>
              </a:rPr>
              <a:t>~</a:t>
            </a:r>
            <a:r>
              <a:rPr lang="en-US" sz="1600" dirty="0">
                <a:solidFill>
                  <a:srgbClr val="FFFF00"/>
                </a:solidFill>
              </a:rPr>
              <a:t>18,000</a:t>
            </a:r>
            <a:r>
              <a:rPr lang="en-US" sz="1600" dirty="0">
                <a:solidFill>
                  <a:schemeClr val="bg1"/>
                </a:solidFill>
              </a:rPr>
              <a:t> objects, mostly D &gt; 10cm in LEO, </a:t>
            </a:r>
            <a:r>
              <a:rPr lang="en-US" sz="1600" dirty="0">
                <a:solidFill>
                  <a:srgbClr val="FFFF00"/>
                </a:solidFill>
              </a:rPr>
              <a:t>actively tracked</a:t>
            </a:r>
            <a:r>
              <a:rPr lang="en-US" sz="1600" dirty="0">
                <a:solidFill>
                  <a:schemeClr val="bg1"/>
                </a:solidFill>
              </a:rPr>
              <a:t> by US Space Command</a:t>
            </a:r>
          </a:p>
          <a:p>
            <a:pPr marL="285750" indent="-285750">
              <a:buFont typeface="Arial" panose="020B0604020202020204" pitchFamily="34" charset="0"/>
              <a:buChar char="•"/>
            </a:pPr>
            <a:r>
              <a:rPr lang="en-US" sz="1600" dirty="0">
                <a:solidFill>
                  <a:schemeClr val="bg1"/>
                </a:solidFill>
              </a:rPr>
              <a:t>2017: </a:t>
            </a:r>
            <a:r>
              <a:rPr lang="en-US" sz="1600" dirty="0">
                <a:solidFill>
                  <a:srgbClr val="FFFF00"/>
                </a:solidFill>
              </a:rPr>
              <a:t>4,000,000</a:t>
            </a:r>
            <a:r>
              <a:rPr lang="en-US" sz="1600" dirty="0">
                <a:solidFill>
                  <a:schemeClr val="bg1"/>
                </a:solidFill>
              </a:rPr>
              <a:t> conjunction </a:t>
            </a:r>
            <a:r>
              <a:rPr lang="en-US" sz="1600" dirty="0">
                <a:solidFill>
                  <a:srgbClr val="FFFF00"/>
                </a:solidFill>
              </a:rPr>
              <a:t>warnings</a:t>
            </a:r>
          </a:p>
          <a:p>
            <a:pPr marL="285750" indent="-285750">
              <a:buFont typeface="Arial" panose="020B0604020202020204" pitchFamily="34" charset="0"/>
              <a:buChar char="•"/>
            </a:pPr>
            <a:r>
              <a:rPr lang="en-US" sz="1600" dirty="0">
                <a:solidFill>
                  <a:srgbClr val="FFFF00"/>
                </a:solidFill>
              </a:rPr>
              <a:t>&gt; 100 collision avoidance</a:t>
            </a:r>
            <a:r>
              <a:rPr lang="en-US" sz="1600" dirty="0">
                <a:solidFill>
                  <a:schemeClr val="bg1"/>
                </a:solidFill>
              </a:rPr>
              <a:t> </a:t>
            </a:r>
            <a:r>
              <a:rPr lang="en-US" sz="1600" dirty="0" err="1">
                <a:solidFill>
                  <a:schemeClr val="bg1"/>
                </a:solidFill>
              </a:rPr>
              <a:t>manoeuvres</a:t>
            </a:r>
            <a:r>
              <a:rPr lang="en-US" sz="1600" dirty="0">
                <a:solidFill>
                  <a:schemeClr val="bg1"/>
                </a:solidFill>
              </a:rPr>
              <a:t> / year</a:t>
            </a:r>
          </a:p>
          <a:p>
            <a:pPr marL="285750" indent="-285750">
              <a:buFont typeface="Arial" panose="020B0604020202020204" pitchFamily="34" charset="0"/>
              <a:buChar char="•"/>
            </a:pPr>
            <a:endParaRPr lang="en-US" sz="1600" dirty="0">
              <a:solidFill>
                <a:schemeClr val="bg1"/>
              </a:solidFill>
            </a:endParaRPr>
          </a:p>
        </p:txBody>
      </p:sp>
      <p:sp>
        <p:nvSpPr>
          <p:cNvPr id="11" name="TextBox 10">
            <a:extLst>
              <a:ext uri="{FF2B5EF4-FFF2-40B4-BE49-F238E27FC236}">
                <a16:creationId xmlns:a16="http://schemas.microsoft.com/office/drawing/2014/main" id="{D766D8F9-0527-664D-BC42-4852BFE62824}"/>
              </a:ext>
            </a:extLst>
          </p:cNvPr>
          <p:cNvSpPr txBox="1"/>
          <p:nvPr/>
        </p:nvSpPr>
        <p:spPr>
          <a:xfrm>
            <a:off x="1791233" y="5719307"/>
            <a:ext cx="4491614" cy="461665"/>
          </a:xfrm>
          <a:prstGeom prst="rect">
            <a:avLst/>
          </a:prstGeom>
          <a:noFill/>
        </p:spPr>
        <p:txBody>
          <a:bodyPr wrap="none" rtlCol="0">
            <a:spAutoFit/>
          </a:bodyPr>
          <a:lstStyle/>
          <a:p>
            <a:r>
              <a:rPr lang="en-US" sz="2400" dirty="0">
                <a:solidFill>
                  <a:schemeClr val="bg1"/>
                </a:solidFill>
              </a:rPr>
              <a:t>LEO orbits could become unusable</a:t>
            </a:r>
          </a:p>
        </p:txBody>
      </p:sp>
      <p:grpSp>
        <p:nvGrpSpPr>
          <p:cNvPr id="12" name="Group 11">
            <a:extLst>
              <a:ext uri="{FF2B5EF4-FFF2-40B4-BE49-F238E27FC236}">
                <a16:creationId xmlns:a16="http://schemas.microsoft.com/office/drawing/2014/main" id="{53665A65-661B-A04B-A026-540592DB5DEF}"/>
              </a:ext>
            </a:extLst>
          </p:cNvPr>
          <p:cNvGrpSpPr/>
          <p:nvPr/>
        </p:nvGrpSpPr>
        <p:grpSpPr>
          <a:xfrm>
            <a:off x="2470388" y="974636"/>
            <a:ext cx="6502400" cy="5669138"/>
            <a:chOff x="2470388" y="974636"/>
            <a:chExt cx="6502400" cy="5669138"/>
          </a:xfrm>
        </p:grpSpPr>
        <p:grpSp>
          <p:nvGrpSpPr>
            <p:cNvPr id="7" name="Group 6">
              <a:extLst>
                <a:ext uri="{FF2B5EF4-FFF2-40B4-BE49-F238E27FC236}">
                  <a16:creationId xmlns:a16="http://schemas.microsoft.com/office/drawing/2014/main" id="{C1824684-9360-224A-9195-9EF924AF0501}"/>
                </a:ext>
              </a:extLst>
            </p:cNvPr>
            <p:cNvGrpSpPr/>
            <p:nvPr/>
          </p:nvGrpSpPr>
          <p:grpSpPr>
            <a:xfrm>
              <a:off x="2470388" y="974636"/>
              <a:ext cx="6502400" cy="4619437"/>
              <a:chOff x="2470388" y="974636"/>
              <a:chExt cx="6502400" cy="4619437"/>
            </a:xfrm>
          </p:grpSpPr>
          <p:pic>
            <p:nvPicPr>
              <p:cNvPr id="3" name="Picture 2">
                <a:extLst>
                  <a:ext uri="{FF2B5EF4-FFF2-40B4-BE49-F238E27FC236}">
                    <a16:creationId xmlns:a16="http://schemas.microsoft.com/office/drawing/2014/main" id="{F83A41F1-12CD-4340-855E-D77D15EAAD30}"/>
                  </a:ext>
                </a:extLst>
              </p:cNvPr>
              <p:cNvPicPr>
                <a:picLocks noChangeAspect="1"/>
              </p:cNvPicPr>
              <p:nvPr/>
            </p:nvPicPr>
            <p:blipFill>
              <a:blip r:embed="rId3"/>
              <a:stretch>
                <a:fillRect/>
              </a:stretch>
            </p:blipFill>
            <p:spPr>
              <a:xfrm>
                <a:off x="2470388" y="1491973"/>
                <a:ext cx="6502400" cy="4102100"/>
              </a:xfrm>
              <a:prstGeom prst="rect">
                <a:avLst/>
              </a:prstGeom>
            </p:spPr>
          </p:pic>
          <p:sp>
            <p:nvSpPr>
              <p:cNvPr id="6" name="Rectangle 5">
                <a:extLst>
                  <a:ext uri="{FF2B5EF4-FFF2-40B4-BE49-F238E27FC236}">
                    <a16:creationId xmlns:a16="http://schemas.microsoft.com/office/drawing/2014/main" id="{B3F5FD9D-CFC9-274F-BAAA-1B364D979E0C}"/>
                  </a:ext>
                </a:extLst>
              </p:cNvPr>
              <p:cNvSpPr/>
              <p:nvPr/>
            </p:nvSpPr>
            <p:spPr>
              <a:xfrm>
                <a:off x="2474671" y="974636"/>
                <a:ext cx="6491767" cy="514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5AA322F-24A9-AC46-B850-37571C5D503D}"/>
                </a:ext>
              </a:extLst>
            </p:cNvPr>
            <p:cNvSpPr txBox="1"/>
            <p:nvPr/>
          </p:nvSpPr>
          <p:spPr>
            <a:xfrm>
              <a:off x="6389577" y="6274442"/>
              <a:ext cx="2380011" cy="369332"/>
            </a:xfrm>
            <a:prstGeom prst="rect">
              <a:avLst/>
            </a:prstGeom>
            <a:noFill/>
          </p:spPr>
          <p:txBody>
            <a:bodyPr wrap="none" rtlCol="0">
              <a:spAutoFit/>
            </a:bodyPr>
            <a:lstStyle/>
            <a:p>
              <a:r>
                <a:rPr lang="en-US" dirty="0" err="1">
                  <a:solidFill>
                    <a:schemeClr val="bg1"/>
                  </a:solidFill>
                </a:rPr>
                <a:t>Okapiorbits.space</a:t>
              </a:r>
              <a:r>
                <a:rPr lang="en-US" dirty="0">
                  <a:solidFill>
                    <a:schemeClr val="bg1"/>
                  </a:solidFill>
                </a:rPr>
                <a:t> 2018</a:t>
              </a:r>
            </a:p>
          </p:txBody>
        </p:sp>
      </p:grpSp>
      <p:grpSp>
        <p:nvGrpSpPr>
          <p:cNvPr id="13" name="Group 12">
            <a:extLst>
              <a:ext uri="{FF2B5EF4-FFF2-40B4-BE49-F238E27FC236}">
                <a16:creationId xmlns:a16="http://schemas.microsoft.com/office/drawing/2014/main" id="{897A2193-E095-3848-BD93-91A3C0AC747B}"/>
              </a:ext>
            </a:extLst>
          </p:cNvPr>
          <p:cNvGrpSpPr/>
          <p:nvPr/>
        </p:nvGrpSpPr>
        <p:grpSpPr>
          <a:xfrm>
            <a:off x="0" y="1058416"/>
            <a:ext cx="8769588" cy="369332"/>
            <a:chOff x="0" y="1058416"/>
            <a:chExt cx="8769588" cy="369332"/>
          </a:xfrm>
        </p:grpSpPr>
        <p:sp>
          <p:nvSpPr>
            <p:cNvPr id="5" name="TextBox 4">
              <a:extLst>
                <a:ext uri="{FF2B5EF4-FFF2-40B4-BE49-F238E27FC236}">
                  <a16:creationId xmlns:a16="http://schemas.microsoft.com/office/drawing/2014/main" id="{2C0F9344-25AF-244A-AD5A-41AC9397C533}"/>
                </a:ext>
              </a:extLst>
            </p:cNvPr>
            <p:cNvSpPr txBox="1"/>
            <p:nvPr/>
          </p:nvSpPr>
          <p:spPr>
            <a:xfrm>
              <a:off x="0" y="1058416"/>
              <a:ext cx="2677656"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r>
                <a:rPr lang="en-US" dirty="0">
                  <a:solidFill>
                    <a:schemeClr val="bg1"/>
                  </a:solidFill>
                </a:rPr>
                <a:t> = 1 per 100km box </a:t>
              </a:r>
              <a:r>
                <a:rPr lang="en-US" dirty="0">
                  <a:solidFill>
                    <a:schemeClr val="bg1"/>
                  </a:solidFill>
                  <a:sym typeface="Wingdings" pitchFamily="2" charset="2"/>
                </a:rPr>
                <a:t></a:t>
              </a:r>
              <a:endParaRPr lang="en-US" dirty="0">
                <a:solidFill>
                  <a:schemeClr val="bg1"/>
                </a:solidFill>
              </a:endParaRPr>
            </a:p>
          </p:txBody>
        </p:sp>
        <p:cxnSp>
          <p:nvCxnSpPr>
            <p:cNvPr id="9" name="Straight Connector 8">
              <a:extLst>
                <a:ext uri="{FF2B5EF4-FFF2-40B4-BE49-F238E27FC236}">
                  <a16:creationId xmlns:a16="http://schemas.microsoft.com/office/drawing/2014/main" id="{E8BC593A-7060-E441-9D1E-3F47B391B6D9}"/>
                </a:ext>
              </a:extLst>
            </p:cNvPr>
            <p:cNvCxnSpPr/>
            <p:nvPr/>
          </p:nvCxnSpPr>
          <p:spPr>
            <a:xfrm>
              <a:off x="3213100" y="1270724"/>
              <a:ext cx="55564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64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B787-4E20-B54B-91DC-292765DDE853}"/>
              </a:ext>
            </a:extLst>
          </p:cNvPr>
          <p:cNvSpPr>
            <a:spLocks noGrp="1"/>
          </p:cNvSpPr>
          <p:nvPr>
            <p:ph type="title"/>
          </p:nvPr>
        </p:nvSpPr>
        <p:spPr/>
        <p:txBody>
          <a:bodyPr/>
          <a:lstStyle/>
          <a:p>
            <a:endParaRPr lang="en-US"/>
          </a:p>
        </p:txBody>
      </p:sp>
      <p:pic>
        <p:nvPicPr>
          <p:cNvPr id="3" name="Starlink_UMa_2020apr11.mp4">
            <a:hlinkClick r:id="" action="ppaction://media"/>
            <a:extLst>
              <a:ext uri="{FF2B5EF4-FFF2-40B4-BE49-F238E27FC236}">
                <a16:creationId xmlns:a16="http://schemas.microsoft.com/office/drawing/2014/main" id="{3FAC260B-CE42-CB43-806F-ED3F3CBC345A}"/>
              </a:ext>
            </a:extLst>
          </p:cNvPr>
          <p:cNvPicPr>
            <a:picLocks noChangeAspect="1"/>
          </p:cNvPicPr>
          <p:nvPr>
            <a:videoFile r:link="rId1"/>
            <p:extLst>
              <p:ext uri="{DAA4B4D4-6D71-4841-9C94-3DE7FCFB9230}">
                <p14:media xmlns:p14="http://schemas.microsoft.com/office/powerpoint/2010/main" r:link="rId2">
                  <p14:trim st="5596.4481"/>
                </p14:media>
              </p:ext>
            </p:extLst>
          </p:nvPr>
        </p:nvPicPr>
        <p:blipFill>
          <a:blip r:embed="rId4"/>
          <a:stretch>
            <a:fillRect/>
          </a:stretch>
        </p:blipFill>
        <p:spPr>
          <a:xfrm>
            <a:off x="0" y="381000"/>
            <a:ext cx="9144000" cy="6096000"/>
          </a:xfrm>
          <a:prstGeom prst="rect">
            <a:avLst/>
          </a:prstGeom>
        </p:spPr>
      </p:pic>
      <p:sp>
        <p:nvSpPr>
          <p:cNvPr id="4" name="TextBox 3">
            <a:extLst>
              <a:ext uri="{FF2B5EF4-FFF2-40B4-BE49-F238E27FC236}">
                <a16:creationId xmlns:a16="http://schemas.microsoft.com/office/drawing/2014/main" id="{627AF043-33A7-D84A-A9DC-ABC4545AF7F2}"/>
              </a:ext>
            </a:extLst>
          </p:cNvPr>
          <p:cNvSpPr txBox="1"/>
          <p:nvPr/>
        </p:nvSpPr>
        <p:spPr>
          <a:xfrm>
            <a:off x="546410" y="3992137"/>
            <a:ext cx="3056414" cy="1477328"/>
          </a:xfrm>
          <a:prstGeom prst="rect">
            <a:avLst/>
          </a:prstGeom>
          <a:noFill/>
        </p:spPr>
        <p:txBody>
          <a:bodyPr wrap="none" rtlCol="0">
            <a:spAutoFit/>
          </a:bodyPr>
          <a:lstStyle/>
          <a:p>
            <a:r>
              <a:rPr lang="en-US" dirty="0" err="1">
                <a:solidFill>
                  <a:schemeClr val="bg1"/>
                </a:solidFill>
              </a:rPr>
              <a:t>Starlink</a:t>
            </a:r>
            <a:r>
              <a:rPr lang="en-US" dirty="0">
                <a:solidFill>
                  <a:schemeClr val="bg1"/>
                </a:solidFill>
              </a:rPr>
              <a:t> Satellites</a:t>
            </a:r>
          </a:p>
          <a:p>
            <a:r>
              <a:rPr lang="en-US" dirty="0">
                <a:solidFill>
                  <a:schemeClr val="bg1"/>
                </a:solidFill>
              </a:rPr>
              <a:t>Launched March 18, 2020</a:t>
            </a:r>
          </a:p>
          <a:p>
            <a:r>
              <a:rPr lang="en-US" dirty="0">
                <a:solidFill>
                  <a:schemeClr val="bg1"/>
                </a:solidFill>
              </a:rPr>
              <a:t>Observed April 11, 2020</a:t>
            </a:r>
          </a:p>
          <a:p>
            <a:r>
              <a:rPr lang="en-US" dirty="0">
                <a:solidFill>
                  <a:schemeClr val="bg1"/>
                </a:solidFill>
              </a:rPr>
              <a:t>Northampton, MA</a:t>
            </a:r>
          </a:p>
          <a:p>
            <a:r>
              <a:rPr lang="en-US" dirty="0">
                <a:solidFill>
                  <a:schemeClr val="bg1"/>
                </a:solidFill>
              </a:rPr>
              <a:t>Apparent brightness: ~2</a:t>
            </a:r>
            <a:r>
              <a:rPr lang="en-US" baseline="30000" dirty="0">
                <a:solidFill>
                  <a:schemeClr val="bg1"/>
                </a:solidFill>
              </a:rPr>
              <a:t>nd</a:t>
            </a:r>
            <a:r>
              <a:rPr lang="en-US" dirty="0">
                <a:solidFill>
                  <a:schemeClr val="bg1"/>
                </a:solidFill>
              </a:rPr>
              <a:t> mag</a:t>
            </a:r>
          </a:p>
        </p:txBody>
      </p:sp>
    </p:spTree>
    <p:extLst>
      <p:ext uri="{BB962C8B-B14F-4D97-AF65-F5344CB8AC3E}">
        <p14:creationId xmlns:p14="http://schemas.microsoft.com/office/powerpoint/2010/main" val="14943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BCBD-7687-FE40-9051-B567D1D8C1A5}"/>
              </a:ext>
            </a:extLst>
          </p:cNvPr>
          <p:cNvSpPr>
            <a:spLocks noGrp="1"/>
          </p:cNvSpPr>
          <p:nvPr>
            <p:ph type="title"/>
          </p:nvPr>
        </p:nvSpPr>
        <p:spPr/>
        <p:txBody>
          <a:bodyPr/>
          <a:lstStyle/>
          <a:p>
            <a:endParaRPr lang="en-US"/>
          </a:p>
        </p:txBody>
      </p:sp>
      <p:pic>
        <p:nvPicPr>
          <p:cNvPr id="3" name="Starlink satellites simulation - real time naked eye view.mp4">
            <a:hlinkClick r:id="" action="ppaction://media"/>
            <a:extLst>
              <a:ext uri="{FF2B5EF4-FFF2-40B4-BE49-F238E27FC236}">
                <a16:creationId xmlns:a16="http://schemas.microsoft.com/office/drawing/2014/main" id="{C927BFC2-F799-F542-93CD-E735DA24B3F5}"/>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9525" y="0"/>
            <a:ext cx="9124950" cy="6858000"/>
          </a:xfrm>
          <a:prstGeom prst="rect">
            <a:avLst/>
          </a:prstGeom>
        </p:spPr>
      </p:pic>
      <p:sp>
        <p:nvSpPr>
          <p:cNvPr id="4" name="TextBox 3">
            <a:extLst>
              <a:ext uri="{FF2B5EF4-FFF2-40B4-BE49-F238E27FC236}">
                <a16:creationId xmlns:a16="http://schemas.microsoft.com/office/drawing/2014/main" id="{1FF52353-07E2-8646-AD5F-63C82ACF2A0F}"/>
              </a:ext>
            </a:extLst>
          </p:cNvPr>
          <p:cNvSpPr txBox="1"/>
          <p:nvPr/>
        </p:nvSpPr>
        <p:spPr>
          <a:xfrm>
            <a:off x="6539023" y="6475228"/>
            <a:ext cx="1595886" cy="369332"/>
          </a:xfrm>
          <a:prstGeom prst="rect">
            <a:avLst/>
          </a:prstGeom>
          <a:noFill/>
        </p:spPr>
        <p:txBody>
          <a:bodyPr wrap="none" rtlCol="0">
            <a:spAutoFit/>
          </a:bodyPr>
          <a:lstStyle/>
          <a:p>
            <a:r>
              <a:rPr lang="en-US" dirty="0">
                <a:solidFill>
                  <a:schemeClr val="bg1"/>
                </a:solidFill>
              </a:rPr>
              <a:t>Michael </a:t>
            </a:r>
            <a:r>
              <a:rPr lang="en-US" dirty="0" err="1">
                <a:solidFill>
                  <a:schemeClr val="bg1"/>
                </a:solidFill>
              </a:rPr>
              <a:t>Vlasov</a:t>
            </a:r>
            <a:endParaRPr lang="en-US" dirty="0">
              <a:solidFill>
                <a:schemeClr val="bg1"/>
              </a:solidFill>
            </a:endParaRPr>
          </a:p>
        </p:txBody>
      </p:sp>
    </p:spTree>
    <p:extLst>
      <p:ext uri="{BB962C8B-B14F-4D97-AF65-F5344CB8AC3E}">
        <p14:creationId xmlns:p14="http://schemas.microsoft.com/office/powerpoint/2010/main" val="25379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AD-369E-C742-8B18-3DCFC77A0163}"/>
              </a:ext>
            </a:extLst>
          </p:cNvPr>
          <p:cNvSpPr>
            <a:spLocks noGrp="1"/>
          </p:cNvSpPr>
          <p:nvPr>
            <p:ph type="title"/>
          </p:nvPr>
        </p:nvSpPr>
        <p:spPr/>
        <p:txBody>
          <a:bodyPr>
            <a:normAutofit/>
          </a:bodyPr>
          <a:lstStyle/>
          <a:p>
            <a:pPr algn="ctr"/>
            <a:r>
              <a:rPr lang="en-US" dirty="0">
                <a:solidFill>
                  <a:schemeClr val="accent5"/>
                </a:solidFill>
              </a:rPr>
              <a:t>SpaceX promises </a:t>
            </a:r>
            <a:br>
              <a:rPr lang="en-US" dirty="0">
                <a:solidFill>
                  <a:schemeClr val="accent5"/>
                </a:solidFill>
              </a:rPr>
            </a:br>
            <a:r>
              <a:rPr lang="en-US" dirty="0">
                <a:solidFill>
                  <a:schemeClr val="accent5"/>
                </a:solidFill>
              </a:rPr>
              <a:t>not to break astronomy</a:t>
            </a:r>
          </a:p>
        </p:txBody>
      </p:sp>
      <p:sp>
        <p:nvSpPr>
          <p:cNvPr id="3" name="TextBox 2">
            <a:extLst>
              <a:ext uri="{FF2B5EF4-FFF2-40B4-BE49-F238E27FC236}">
                <a16:creationId xmlns:a16="http://schemas.microsoft.com/office/drawing/2014/main" id="{D435946D-473F-7C4B-B0C2-6E781CA79C5D}"/>
              </a:ext>
            </a:extLst>
          </p:cNvPr>
          <p:cNvSpPr txBox="1"/>
          <p:nvPr/>
        </p:nvSpPr>
        <p:spPr>
          <a:xfrm>
            <a:off x="381340" y="2050841"/>
            <a:ext cx="7017488" cy="4154984"/>
          </a:xfrm>
          <a:prstGeom prst="rect">
            <a:avLst/>
          </a:prstGeom>
          <a:noFill/>
        </p:spPr>
        <p:txBody>
          <a:bodyPr wrap="square" rtlCol="0">
            <a:spAutoFit/>
          </a:bodyPr>
          <a:lstStyle/>
          <a:p>
            <a:r>
              <a:rPr lang="en-US" sz="2400" dirty="0">
                <a:solidFill>
                  <a:schemeClr val="bg1"/>
                </a:solidFill>
              </a:rPr>
              <a:t>"</a:t>
            </a:r>
            <a:r>
              <a:rPr lang="en-US" sz="2400" dirty="0">
                <a:solidFill>
                  <a:srgbClr val="FFFF00"/>
                </a:solidFill>
              </a:rPr>
              <a:t>I'm confident that we will not cause any impact whatsoever in astronomical discoveries, zero. That's my prediction. We'll take corrective action if it's above zero</a:t>
            </a:r>
            <a:r>
              <a:rPr lang="en-US" sz="2400" dirty="0">
                <a:solidFill>
                  <a:schemeClr val="bg1"/>
                </a:solidFill>
              </a:rPr>
              <a:t>.” – Elon Musk, CEO, SpaceX, quoted 3/10/20 </a:t>
            </a:r>
            <a:r>
              <a:rPr lang="en-US" sz="2400" dirty="0" err="1">
                <a:solidFill>
                  <a:schemeClr val="bg1"/>
                </a:solidFill>
              </a:rPr>
              <a:t>BusinessInsider.com</a:t>
            </a:r>
            <a:endParaRPr lang="en-US" sz="2400" dirty="0">
              <a:solidFill>
                <a:schemeClr val="bg1"/>
              </a:solidFill>
            </a:endParaRPr>
          </a:p>
          <a:p>
            <a:endParaRPr lang="en-US" sz="2400" dirty="0">
              <a:solidFill>
                <a:schemeClr val="bg1"/>
              </a:solidFill>
            </a:endParaRPr>
          </a:p>
          <a:p>
            <a:r>
              <a:rPr lang="en-US" sz="2400" dirty="0">
                <a:solidFill>
                  <a:schemeClr val="bg1"/>
                </a:solidFill>
              </a:rPr>
              <a:t>“</a:t>
            </a:r>
            <a:r>
              <a:rPr lang="en-US" sz="2400" dirty="0">
                <a:solidFill>
                  <a:srgbClr val="FFFF00"/>
                </a:solidFill>
              </a:rPr>
              <a:t>No impediment to science</a:t>
            </a:r>
            <a:r>
              <a:rPr lang="en-US" sz="2400" dirty="0">
                <a:solidFill>
                  <a:schemeClr val="bg1"/>
                </a:solidFill>
              </a:rPr>
              <a:t>.”  </a:t>
            </a:r>
            <a:r>
              <a:rPr lang="en-US" sz="2400" dirty="0" err="1">
                <a:solidFill>
                  <a:schemeClr val="bg1"/>
                </a:solidFill>
              </a:rPr>
              <a:t>Starlink</a:t>
            </a:r>
            <a:r>
              <a:rPr lang="en-US" sz="2400" dirty="0">
                <a:solidFill>
                  <a:schemeClr val="bg1"/>
                </a:solidFill>
              </a:rPr>
              <a:t> satellites will be “</a:t>
            </a:r>
            <a:r>
              <a:rPr lang="en-US" sz="2400" dirty="0">
                <a:solidFill>
                  <a:srgbClr val="FFFF00"/>
                </a:solidFill>
              </a:rPr>
              <a:t>invisible to the naked eye within one week of launch</a:t>
            </a:r>
            <a:r>
              <a:rPr lang="en-US" sz="2400" dirty="0">
                <a:solidFill>
                  <a:schemeClr val="bg1"/>
                </a:solidFill>
              </a:rPr>
              <a:t>.” – Elon Musk, addressing National Academy of Sciences Astro2020 decadal survey hearing 4/27/20</a:t>
            </a:r>
          </a:p>
          <a:p>
            <a:endParaRPr lang="en-US" sz="2400" dirty="0">
              <a:solidFill>
                <a:schemeClr val="bg1"/>
              </a:solidFill>
            </a:endParaRPr>
          </a:p>
        </p:txBody>
      </p:sp>
      <p:pic>
        <p:nvPicPr>
          <p:cNvPr id="4" name="Picture 3">
            <a:extLst>
              <a:ext uri="{FF2B5EF4-FFF2-40B4-BE49-F238E27FC236}">
                <a16:creationId xmlns:a16="http://schemas.microsoft.com/office/drawing/2014/main" id="{024C673F-7A48-3E49-9E6E-AD2E65C55E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1695" y="2327564"/>
            <a:ext cx="1667763" cy="1959264"/>
          </a:xfrm>
          <a:prstGeom prst="rect">
            <a:avLst/>
          </a:prstGeom>
        </p:spPr>
      </p:pic>
    </p:spTree>
    <p:extLst>
      <p:ext uri="{BB962C8B-B14F-4D97-AF65-F5344CB8AC3E}">
        <p14:creationId xmlns:p14="http://schemas.microsoft.com/office/powerpoint/2010/main" val="1517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7E77-3FBA-8442-8364-C547EEF4858B}"/>
              </a:ext>
            </a:extLst>
          </p:cNvPr>
          <p:cNvSpPr>
            <a:spLocks noGrp="1"/>
          </p:cNvSpPr>
          <p:nvPr>
            <p:ph type="title"/>
          </p:nvPr>
        </p:nvSpPr>
        <p:spPr>
          <a:xfrm>
            <a:off x="628650" y="31179"/>
            <a:ext cx="7886700" cy="1325563"/>
          </a:xfrm>
        </p:spPr>
        <p:txBody>
          <a:bodyPr/>
          <a:lstStyle/>
          <a:p>
            <a:pPr algn="ctr"/>
            <a:r>
              <a:rPr lang="en-US" dirty="0">
                <a:solidFill>
                  <a:schemeClr val="accent5"/>
                </a:solidFill>
              </a:rPr>
              <a:t>2020 Decadal Survey</a:t>
            </a:r>
          </a:p>
        </p:txBody>
      </p:sp>
      <p:sp>
        <p:nvSpPr>
          <p:cNvPr id="3" name="TextBox 2">
            <a:extLst>
              <a:ext uri="{FF2B5EF4-FFF2-40B4-BE49-F238E27FC236}">
                <a16:creationId xmlns:a16="http://schemas.microsoft.com/office/drawing/2014/main" id="{D62C974B-80FE-B741-AC1C-9B0CF94549A9}"/>
              </a:ext>
            </a:extLst>
          </p:cNvPr>
          <p:cNvSpPr txBox="1"/>
          <p:nvPr/>
        </p:nvSpPr>
        <p:spPr>
          <a:xfrm>
            <a:off x="190006" y="1708739"/>
            <a:ext cx="7266092" cy="5078313"/>
          </a:xfrm>
          <a:prstGeom prst="rect">
            <a:avLst/>
          </a:prstGeom>
          <a:noFill/>
        </p:spPr>
        <p:txBody>
          <a:bodyPr wrap="none" rtlCol="0">
            <a:spAutoFit/>
          </a:bodyPr>
          <a:lstStyle/>
          <a:p>
            <a:r>
              <a:rPr lang="en-US" dirty="0">
                <a:solidFill>
                  <a:schemeClr val="bg1"/>
                </a:solidFill>
              </a:rPr>
              <a:t>Science Panels:</a:t>
            </a:r>
          </a:p>
          <a:p>
            <a:pPr marL="285750" indent="-285750">
              <a:buFont typeface="Arial" panose="020B0604020202020204" pitchFamily="34" charset="0"/>
              <a:buChar char="•"/>
            </a:pPr>
            <a:r>
              <a:rPr lang="en-US" dirty="0">
                <a:solidFill>
                  <a:srgbClr val="FFFF00"/>
                </a:solidFill>
              </a:rPr>
              <a:t>Compact Objects and Energetic Phenomena</a:t>
            </a:r>
          </a:p>
          <a:p>
            <a:pPr marL="285750" indent="-285750">
              <a:buFont typeface="Arial" panose="020B0604020202020204" pitchFamily="34" charset="0"/>
              <a:buChar char="•"/>
            </a:pPr>
            <a:r>
              <a:rPr lang="en-US" dirty="0">
                <a:solidFill>
                  <a:srgbClr val="FFFF00"/>
                </a:solidFill>
              </a:rPr>
              <a:t>Cosmology</a:t>
            </a:r>
          </a:p>
          <a:p>
            <a:pPr marL="285750" indent="-285750">
              <a:buFont typeface="Arial" panose="020B0604020202020204" pitchFamily="34" charset="0"/>
              <a:buChar char="•"/>
            </a:pPr>
            <a:r>
              <a:rPr lang="en-US" dirty="0">
                <a:solidFill>
                  <a:srgbClr val="FFFF00"/>
                </a:solidFill>
              </a:rPr>
              <a:t>Galaxies</a:t>
            </a:r>
          </a:p>
          <a:p>
            <a:pPr marL="285750" indent="-285750">
              <a:buFont typeface="Arial" panose="020B0604020202020204" pitchFamily="34" charset="0"/>
              <a:buChar char="•"/>
            </a:pPr>
            <a:r>
              <a:rPr lang="en-US" dirty="0">
                <a:solidFill>
                  <a:srgbClr val="FFFF00"/>
                </a:solidFill>
              </a:rPr>
              <a:t>Exoplanets, Astrobiology, and the Solar System</a:t>
            </a:r>
          </a:p>
          <a:p>
            <a:pPr marL="285750" indent="-285750">
              <a:buFont typeface="Arial" panose="020B0604020202020204" pitchFamily="34" charset="0"/>
              <a:buChar char="•"/>
            </a:pPr>
            <a:r>
              <a:rPr lang="en-US" dirty="0">
                <a:solidFill>
                  <a:srgbClr val="FFFF00"/>
                </a:solidFill>
              </a:rPr>
              <a:t>the Interstellar Medium and Star and Planet Formation</a:t>
            </a:r>
          </a:p>
          <a:p>
            <a:pPr marL="285750" indent="-285750">
              <a:buFont typeface="Arial" panose="020B0604020202020204" pitchFamily="34" charset="0"/>
              <a:buChar char="•"/>
            </a:pPr>
            <a:r>
              <a:rPr lang="en-US" dirty="0">
                <a:solidFill>
                  <a:srgbClr val="FFFF00"/>
                </a:solidFill>
              </a:rPr>
              <a:t>Stars, the Sun, and Stellar Populations</a:t>
            </a:r>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Program Panels</a:t>
            </a:r>
          </a:p>
          <a:p>
            <a:pPr marL="285750" indent="-285750">
              <a:buFont typeface="Arial" panose="020B0604020202020204" pitchFamily="34" charset="0"/>
              <a:buChar char="•"/>
            </a:pPr>
            <a:r>
              <a:rPr lang="en-US" dirty="0">
                <a:solidFill>
                  <a:schemeClr val="bg1"/>
                </a:solidFill>
              </a:rPr>
              <a:t>An Enabling Foundation for Research</a:t>
            </a:r>
          </a:p>
          <a:p>
            <a:pPr marL="285750" indent="-285750">
              <a:buFont typeface="Arial" panose="020B0604020202020204" pitchFamily="34" charset="0"/>
              <a:buChar char="•"/>
            </a:pPr>
            <a:r>
              <a:rPr lang="en-US" dirty="0">
                <a:solidFill>
                  <a:schemeClr val="bg1"/>
                </a:solidFill>
              </a:rPr>
              <a:t>Electromagnetic Observations from Space 1</a:t>
            </a:r>
          </a:p>
          <a:p>
            <a:pPr marL="285750" indent="-285750">
              <a:buFont typeface="Arial" panose="020B0604020202020204" pitchFamily="34" charset="0"/>
              <a:buChar char="•"/>
            </a:pPr>
            <a:r>
              <a:rPr lang="en-US" dirty="0">
                <a:solidFill>
                  <a:schemeClr val="bg1"/>
                </a:solidFill>
              </a:rPr>
              <a:t>Electromagnetic Observations from Space 2</a:t>
            </a:r>
          </a:p>
          <a:p>
            <a:pPr marL="285750" indent="-285750">
              <a:buFont typeface="Arial" panose="020B0604020202020204" pitchFamily="34" charset="0"/>
              <a:buChar char="•"/>
            </a:pPr>
            <a:r>
              <a:rPr lang="en-US" dirty="0">
                <a:solidFill>
                  <a:srgbClr val="FFFF00"/>
                </a:solidFill>
              </a:rPr>
              <a:t>Optical and Infrared Observations from the Ground</a:t>
            </a:r>
          </a:p>
          <a:p>
            <a:pPr marL="285750" indent="-285750">
              <a:buFont typeface="Arial" panose="020B0604020202020204" pitchFamily="34" charset="0"/>
              <a:buChar char="•"/>
            </a:pPr>
            <a:r>
              <a:rPr lang="en-US" dirty="0">
                <a:solidFill>
                  <a:schemeClr val="bg1"/>
                </a:solidFill>
              </a:rPr>
              <a:t>Particle Astrophysics and Gravitation</a:t>
            </a:r>
          </a:p>
          <a:p>
            <a:pPr marL="285750" indent="-285750">
              <a:buFont typeface="Arial" panose="020B0604020202020204" pitchFamily="34" charset="0"/>
              <a:buChar char="•"/>
            </a:pPr>
            <a:r>
              <a:rPr lang="en-US" dirty="0">
                <a:solidFill>
                  <a:schemeClr val="bg1"/>
                </a:solidFill>
              </a:rPr>
              <a:t>Radio, Millimeter and Submillimeter Observations from the Ground</a:t>
            </a:r>
          </a:p>
          <a:p>
            <a:pPr marL="285750" indent="-285750">
              <a:buFont typeface="Arial" panose="020B0604020202020204" pitchFamily="34" charset="0"/>
              <a:buChar char="•"/>
            </a:pPr>
            <a:endParaRPr lang="en-US" dirty="0">
              <a:solidFill>
                <a:schemeClr val="bg1"/>
              </a:solidFill>
            </a:endParaRPr>
          </a:p>
          <a:p>
            <a:r>
              <a:rPr lang="en-US" dirty="0">
                <a:solidFill>
                  <a:srgbClr val="FFFF00"/>
                </a:solidFill>
              </a:rPr>
              <a:t>April 2020:3-hour panel on Satellite </a:t>
            </a:r>
            <a:r>
              <a:rPr lang="en-US" dirty="0" err="1">
                <a:solidFill>
                  <a:srgbClr val="FFFF00"/>
                </a:solidFill>
              </a:rPr>
              <a:t>Megaconstellations</a:t>
            </a:r>
            <a:r>
              <a:rPr lang="en-US" dirty="0">
                <a:solidFill>
                  <a:srgbClr val="FFFF00"/>
                </a:solidFill>
              </a:rPr>
              <a:t> and OIR Astronomy</a:t>
            </a:r>
          </a:p>
          <a:p>
            <a:pPr marL="285750" indent="-285750">
              <a:buFont typeface="Arial" panose="020B0604020202020204" pitchFamily="34" charset="0"/>
              <a:buChar char="•"/>
            </a:pPr>
            <a:endParaRPr lang="en-US" dirty="0">
              <a:solidFill>
                <a:schemeClr val="bg1"/>
              </a:solidFill>
            </a:endParaRPr>
          </a:p>
        </p:txBody>
      </p:sp>
      <p:pic>
        <p:nvPicPr>
          <p:cNvPr id="4" name="Picture 3">
            <a:extLst>
              <a:ext uri="{FF2B5EF4-FFF2-40B4-BE49-F238E27FC236}">
                <a16:creationId xmlns:a16="http://schemas.microsoft.com/office/drawing/2014/main" id="{AC667F0B-1C0A-2A4B-B607-FAC29BDDD3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7936" y="1356742"/>
            <a:ext cx="3841679" cy="1325563"/>
          </a:xfrm>
          <a:prstGeom prst="rect">
            <a:avLst/>
          </a:prstGeom>
        </p:spPr>
      </p:pic>
    </p:spTree>
    <p:extLst>
      <p:ext uri="{BB962C8B-B14F-4D97-AF65-F5344CB8AC3E}">
        <p14:creationId xmlns:p14="http://schemas.microsoft.com/office/powerpoint/2010/main" val="422490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859C-D4A0-5F4C-A0D9-DABE82180639}"/>
              </a:ext>
            </a:extLst>
          </p:cNvPr>
          <p:cNvSpPr>
            <a:spLocks noGrp="1"/>
          </p:cNvSpPr>
          <p:nvPr>
            <p:ph type="title"/>
          </p:nvPr>
        </p:nvSpPr>
        <p:spPr>
          <a:xfrm>
            <a:off x="628650" y="120577"/>
            <a:ext cx="7886700" cy="1325563"/>
          </a:xfrm>
        </p:spPr>
        <p:txBody>
          <a:bodyPr/>
          <a:lstStyle/>
          <a:p>
            <a:pPr algn="ctr"/>
            <a:r>
              <a:rPr lang="en-US" dirty="0">
                <a:solidFill>
                  <a:schemeClr val="accent5"/>
                </a:solidFill>
              </a:rPr>
              <a:t>AAS Survey on </a:t>
            </a:r>
            <a:br>
              <a:rPr lang="en-US" dirty="0">
                <a:solidFill>
                  <a:schemeClr val="accent5"/>
                </a:solidFill>
              </a:rPr>
            </a:br>
            <a:r>
              <a:rPr lang="en-US" dirty="0">
                <a:solidFill>
                  <a:schemeClr val="accent5"/>
                </a:solidFill>
              </a:rPr>
              <a:t>Satellite Constellations</a:t>
            </a:r>
          </a:p>
        </p:txBody>
      </p:sp>
      <p:sp>
        <p:nvSpPr>
          <p:cNvPr id="3" name="TextBox 2">
            <a:extLst>
              <a:ext uri="{FF2B5EF4-FFF2-40B4-BE49-F238E27FC236}">
                <a16:creationId xmlns:a16="http://schemas.microsoft.com/office/drawing/2014/main" id="{4EB166B8-B94E-9149-88D1-809E204C0693}"/>
              </a:ext>
            </a:extLst>
          </p:cNvPr>
          <p:cNvSpPr txBox="1"/>
          <p:nvPr/>
        </p:nvSpPr>
        <p:spPr>
          <a:xfrm>
            <a:off x="358998" y="2069286"/>
            <a:ext cx="8228271"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00"/>
                </a:solidFill>
              </a:rPr>
              <a:t>7 questions</a:t>
            </a:r>
            <a:r>
              <a:rPr lang="en-US" sz="2400" dirty="0">
                <a:solidFill>
                  <a:schemeClr val="bg1"/>
                </a:solidFill>
              </a:rPr>
              <a:t>, sent Dec. 2019 to major observatories world-wide</a:t>
            </a:r>
          </a:p>
          <a:p>
            <a:pPr marL="285750" indent="-285750">
              <a:buFont typeface="Arial" panose="020B0604020202020204" pitchFamily="34" charset="0"/>
              <a:buChar char="•"/>
            </a:pPr>
            <a:r>
              <a:rPr lang="en-US" sz="2400" dirty="0">
                <a:solidFill>
                  <a:srgbClr val="FFFF00"/>
                </a:solidFill>
              </a:rPr>
              <a:t>23 responses</a:t>
            </a:r>
            <a:r>
              <a:rPr lang="en-US" sz="2400" dirty="0">
                <a:solidFill>
                  <a:schemeClr val="bg1"/>
                </a:solidFill>
              </a:rPr>
              <a:t> from all continents</a:t>
            </a:r>
          </a:p>
          <a:p>
            <a:pPr marL="285750" indent="-285750">
              <a:buFont typeface="Arial" panose="020B0604020202020204" pitchFamily="34" charset="0"/>
              <a:buChar char="•"/>
            </a:pPr>
            <a:r>
              <a:rPr lang="en-US" sz="2400" dirty="0">
                <a:solidFill>
                  <a:schemeClr val="bg1"/>
                </a:solidFill>
              </a:rPr>
              <a:t>Rubin, Gemini, VLT, ZTF, CFHT, Pan-STARRS, APO, </a:t>
            </a:r>
            <a:r>
              <a:rPr lang="en-US" sz="2400" dirty="0" err="1">
                <a:solidFill>
                  <a:schemeClr val="bg1"/>
                </a:solidFill>
              </a:rPr>
              <a:t>HATNet</a:t>
            </a:r>
            <a:r>
              <a:rPr lang="en-US" sz="2400" dirty="0">
                <a:solidFill>
                  <a:schemeClr val="bg1"/>
                </a:solidFill>
              </a:rPr>
              <a:t>, ATLAS, Steward Obs. UKIRT, Las </a:t>
            </a:r>
            <a:r>
              <a:rPr lang="en-US" sz="2400" dirty="0" err="1">
                <a:solidFill>
                  <a:schemeClr val="bg1"/>
                </a:solidFill>
              </a:rPr>
              <a:t>Campanas</a:t>
            </a:r>
            <a:r>
              <a:rPr lang="en-US" sz="2400" dirty="0">
                <a:solidFill>
                  <a:schemeClr val="bg1"/>
                </a:solidFill>
              </a:rPr>
              <a:t>, Jodrell Bank, Mt. Stromlo, SOAR…</a:t>
            </a:r>
          </a:p>
          <a:p>
            <a:pPr marL="285750" indent="-285750">
              <a:buFont typeface="Arial" panose="020B0604020202020204" pitchFamily="34" charset="0"/>
              <a:buChar char="•"/>
            </a:pPr>
            <a:r>
              <a:rPr lang="en-US" sz="2400" dirty="0">
                <a:solidFill>
                  <a:srgbClr val="FFFF00"/>
                </a:solidFill>
              </a:rPr>
              <a:t>Large range</a:t>
            </a:r>
            <a:r>
              <a:rPr lang="en-US" sz="2400" dirty="0">
                <a:solidFill>
                  <a:schemeClr val="bg1"/>
                </a:solidFill>
              </a:rPr>
              <a:t> of impacts, from </a:t>
            </a:r>
            <a:r>
              <a:rPr lang="en-US" sz="2400" dirty="0">
                <a:solidFill>
                  <a:srgbClr val="FFFF00"/>
                </a:solidFill>
              </a:rPr>
              <a:t>0-100% of science lost</a:t>
            </a:r>
            <a:r>
              <a:rPr lang="en-US" sz="2400" dirty="0">
                <a:solidFill>
                  <a:schemeClr val="bg1"/>
                </a:solidFill>
              </a:rPr>
              <a:t>.</a:t>
            </a:r>
          </a:p>
          <a:p>
            <a:pPr marL="285750" indent="-285750">
              <a:buFont typeface="Arial" panose="020B0604020202020204" pitchFamily="34" charset="0"/>
              <a:buChar char="•"/>
            </a:pPr>
            <a:r>
              <a:rPr lang="en-US" sz="2400" dirty="0">
                <a:solidFill>
                  <a:schemeClr val="bg1"/>
                </a:solidFill>
              </a:rPr>
              <a:t>Majority: significant concern; </a:t>
            </a:r>
            <a:r>
              <a:rPr lang="en-US" sz="2400" dirty="0">
                <a:solidFill>
                  <a:srgbClr val="FFFF00"/>
                </a:solidFill>
              </a:rPr>
              <a:t>grave challenges </a:t>
            </a:r>
            <a:r>
              <a:rPr lang="en-US" sz="2400" dirty="0">
                <a:solidFill>
                  <a:schemeClr val="bg1"/>
                </a:solidFill>
              </a:rPr>
              <a:t>to science; </a:t>
            </a:r>
            <a:r>
              <a:rPr lang="en-US" sz="2400" dirty="0">
                <a:solidFill>
                  <a:srgbClr val="FFFF00"/>
                </a:solidFill>
              </a:rPr>
              <a:t>significant costs</a:t>
            </a:r>
            <a:r>
              <a:rPr lang="en-US" sz="2400" dirty="0">
                <a:solidFill>
                  <a:schemeClr val="bg1"/>
                </a:solidFill>
              </a:rPr>
              <a:t> due to 1584 </a:t>
            </a:r>
            <a:r>
              <a:rPr lang="en-US" sz="2400" dirty="0" err="1">
                <a:solidFill>
                  <a:schemeClr val="bg1"/>
                </a:solidFill>
              </a:rPr>
              <a:t>Starlink</a:t>
            </a:r>
            <a:r>
              <a:rPr lang="en-US" sz="2400" dirty="0">
                <a:solidFill>
                  <a:schemeClr val="bg1"/>
                </a:solidFill>
              </a:rPr>
              <a:t> v0.9 satellites (e.g. Rubin: 15% loss = $210M).  Much worse if 10x more </a:t>
            </a:r>
            <a:r>
              <a:rPr lang="en-US" sz="2400" dirty="0" err="1">
                <a:solidFill>
                  <a:schemeClr val="bg1"/>
                </a:solidFill>
              </a:rPr>
              <a:t>sats</a:t>
            </a:r>
            <a:r>
              <a:rPr lang="en-US" sz="2400" dirty="0">
                <a:solidFill>
                  <a:schemeClr val="bg1"/>
                </a:solidFill>
              </a:rPr>
              <a:t>.</a:t>
            </a:r>
          </a:p>
        </p:txBody>
      </p:sp>
      <p:pic>
        <p:nvPicPr>
          <p:cNvPr id="4" name="Picture 3">
            <a:extLst>
              <a:ext uri="{FF2B5EF4-FFF2-40B4-BE49-F238E27FC236}">
                <a16:creationId xmlns:a16="http://schemas.microsoft.com/office/drawing/2014/main" id="{8E1A811E-2B3A-E842-849D-93E44AC03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215" y="783358"/>
            <a:ext cx="1586016" cy="1189512"/>
          </a:xfrm>
          <a:prstGeom prst="rect">
            <a:avLst/>
          </a:prstGeom>
        </p:spPr>
      </p:pic>
      <p:pic>
        <p:nvPicPr>
          <p:cNvPr id="5" name="Picture 4">
            <a:extLst>
              <a:ext uri="{FF2B5EF4-FFF2-40B4-BE49-F238E27FC236}">
                <a16:creationId xmlns:a16="http://schemas.microsoft.com/office/drawing/2014/main" id="{38A307DE-FA4C-4840-BB81-439A2A213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3112" y="748742"/>
            <a:ext cx="1880260" cy="1224128"/>
          </a:xfrm>
          <a:prstGeom prst="rect">
            <a:avLst/>
          </a:prstGeom>
        </p:spPr>
      </p:pic>
      <p:sp>
        <p:nvSpPr>
          <p:cNvPr id="8" name="TextBox 7">
            <a:extLst>
              <a:ext uri="{FF2B5EF4-FFF2-40B4-BE49-F238E27FC236}">
                <a16:creationId xmlns:a16="http://schemas.microsoft.com/office/drawing/2014/main" id="{1A8F9F32-2197-7F4A-B29B-668E9045037D}"/>
              </a:ext>
            </a:extLst>
          </p:cNvPr>
          <p:cNvSpPr txBox="1"/>
          <p:nvPr/>
        </p:nvSpPr>
        <p:spPr>
          <a:xfrm>
            <a:off x="265215" y="783358"/>
            <a:ext cx="591187" cy="369332"/>
          </a:xfrm>
          <a:prstGeom prst="rect">
            <a:avLst/>
          </a:prstGeom>
          <a:noFill/>
        </p:spPr>
        <p:txBody>
          <a:bodyPr wrap="none" rtlCol="0">
            <a:spAutoFit/>
          </a:bodyPr>
          <a:lstStyle/>
          <a:p>
            <a:r>
              <a:rPr lang="en-US" dirty="0">
                <a:solidFill>
                  <a:schemeClr val="bg1"/>
                </a:solidFill>
              </a:rPr>
              <a:t>VRO</a:t>
            </a:r>
          </a:p>
        </p:txBody>
      </p:sp>
      <p:sp>
        <p:nvSpPr>
          <p:cNvPr id="9" name="TextBox 8">
            <a:extLst>
              <a:ext uri="{FF2B5EF4-FFF2-40B4-BE49-F238E27FC236}">
                <a16:creationId xmlns:a16="http://schemas.microsoft.com/office/drawing/2014/main" id="{BB5676B4-3E1C-A24F-BCE4-4C1B222625D7}"/>
              </a:ext>
            </a:extLst>
          </p:cNvPr>
          <p:cNvSpPr txBox="1"/>
          <p:nvPr/>
        </p:nvSpPr>
        <p:spPr>
          <a:xfrm>
            <a:off x="8155445" y="724197"/>
            <a:ext cx="857927" cy="369332"/>
          </a:xfrm>
          <a:prstGeom prst="rect">
            <a:avLst/>
          </a:prstGeom>
          <a:noFill/>
        </p:spPr>
        <p:txBody>
          <a:bodyPr wrap="none" rtlCol="0">
            <a:spAutoFit/>
          </a:bodyPr>
          <a:lstStyle/>
          <a:p>
            <a:r>
              <a:rPr lang="en-US" dirty="0">
                <a:solidFill>
                  <a:schemeClr val="bg1"/>
                </a:solidFill>
              </a:rPr>
              <a:t>Gemini</a:t>
            </a:r>
          </a:p>
        </p:txBody>
      </p:sp>
      <p:pic>
        <p:nvPicPr>
          <p:cNvPr id="10" name="Picture 9">
            <a:extLst>
              <a:ext uri="{FF2B5EF4-FFF2-40B4-BE49-F238E27FC236}">
                <a16:creationId xmlns:a16="http://schemas.microsoft.com/office/drawing/2014/main" id="{9C2EFBED-4188-BF43-B326-B809C7E56E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5215" y="5582022"/>
            <a:ext cx="1452748" cy="968499"/>
          </a:xfrm>
          <a:prstGeom prst="rect">
            <a:avLst/>
          </a:prstGeom>
        </p:spPr>
      </p:pic>
      <p:pic>
        <p:nvPicPr>
          <p:cNvPr id="11" name="Picture 10">
            <a:extLst>
              <a:ext uri="{FF2B5EF4-FFF2-40B4-BE49-F238E27FC236}">
                <a16:creationId xmlns:a16="http://schemas.microsoft.com/office/drawing/2014/main" id="{2FE8C31E-FB19-F44A-AB4A-A21FD0D0E6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8961" y="5043634"/>
            <a:ext cx="1294411" cy="1693789"/>
          </a:xfrm>
          <a:prstGeom prst="rect">
            <a:avLst/>
          </a:prstGeom>
        </p:spPr>
      </p:pic>
      <p:sp>
        <p:nvSpPr>
          <p:cNvPr id="13" name="TextBox 12">
            <a:extLst>
              <a:ext uri="{FF2B5EF4-FFF2-40B4-BE49-F238E27FC236}">
                <a16:creationId xmlns:a16="http://schemas.microsoft.com/office/drawing/2014/main" id="{EEC235A2-1861-6B48-B377-56E3DE71CA43}"/>
              </a:ext>
            </a:extLst>
          </p:cNvPr>
          <p:cNvSpPr txBox="1"/>
          <p:nvPr/>
        </p:nvSpPr>
        <p:spPr>
          <a:xfrm>
            <a:off x="7635254" y="5043634"/>
            <a:ext cx="1508746" cy="369332"/>
          </a:xfrm>
          <a:prstGeom prst="rect">
            <a:avLst/>
          </a:prstGeom>
          <a:noFill/>
        </p:spPr>
        <p:txBody>
          <a:bodyPr wrap="none" rtlCol="0">
            <a:spAutoFit/>
          </a:bodyPr>
          <a:lstStyle/>
          <a:p>
            <a:r>
              <a:rPr lang="en-US" dirty="0">
                <a:solidFill>
                  <a:schemeClr val="bg1"/>
                </a:solidFill>
              </a:rPr>
              <a:t>Las </a:t>
            </a:r>
            <a:r>
              <a:rPr lang="en-US" dirty="0" err="1">
                <a:solidFill>
                  <a:schemeClr val="bg1"/>
                </a:solidFill>
              </a:rPr>
              <a:t>Campanas</a:t>
            </a:r>
            <a:endParaRPr lang="en-US" dirty="0">
              <a:solidFill>
                <a:schemeClr val="bg1"/>
              </a:solidFill>
            </a:endParaRPr>
          </a:p>
        </p:txBody>
      </p:sp>
      <p:sp>
        <p:nvSpPr>
          <p:cNvPr id="14" name="TextBox 13">
            <a:extLst>
              <a:ext uri="{FF2B5EF4-FFF2-40B4-BE49-F238E27FC236}">
                <a16:creationId xmlns:a16="http://schemas.microsoft.com/office/drawing/2014/main" id="{3345709E-1A39-0E40-A260-B04CC9A551F5}"/>
              </a:ext>
            </a:extLst>
          </p:cNvPr>
          <p:cNvSpPr txBox="1"/>
          <p:nvPr/>
        </p:nvSpPr>
        <p:spPr>
          <a:xfrm>
            <a:off x="562625" y="5521196"/>
            <a:ext cx="670376" cy="369332"/>
          </a:xfrm>
          <a:prstGeom prst="rect">
            <a:avLst/>
          </a:prstGeom>
          <a:noFill/>
        </p:spPr>
        <p:txBody>
          <a:bodyPr wrap="none" rtlCol="0">
            <a:spAutoFit/>
          </a:bodyPr>
          <a:lstStyle/>
          <a:p>
            <a:r>
              <a:rPr lang="en-US" dirty="0">
                <a:solidFill>
                  <a:schemeClr val="bg1"/>
                </a:solidFill>
              </a:rPr>
              <a:t>CFHT</a:t>
            </a:r>
          </a:p>
        </p:txBody>
      </p:sp>
    </p:spTree>
    <p:extLst>
      <p:ext uri="{BB962C8B-B14F-4D97-AF65-F5344CB8AC3E}">
        <p14:creationId xmlns:p14="http://schemas.microsoft.com/office/powerpoint/2010/main" val="65849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859C-D4A0-5F4C-A0D9-DABE82180639}"/>
              </a:ext>
            </a:extLst>
          </p:cNvPr>
          <p:cNvSpPr>
            <a:spLocks noGrp="1"/>
          </p:cNvSpPr>
          <p:nvPr>
            <p:ph type="title"/>
          </p:nvPr>
        </p:nvSpPr>
        <p:spPr>
          <a:xfrm>
            <a:off x="628650" y="120577"/>
            <a:ext cx="7886700" cy="1325563"/>
          </a:xfrm>
        </p:spPr>
        <p:txBody>
          <a:bodyPr/>
          <a:lstStyle/>
          <a:p>
            <a:pPr algn="ctr"/>
            <a:r>
              <a:rPr lang="en-US" dirty="0">
                <a:solidFill>
                  <a:schemeClr val="accent5"/>
                </a:solidFill>
              </a:rPr>
              <a:t>AAS Survey on </a:t>
            </a:r>
            <a:br>
              <a:rPr lang="en-US" dirty="0">
                <a:solidFill>
                  <a:schemeClr val="accent5"/>
                </a:solidFill>
              </a:rPr>
            </a:br>
            <a:r>
              <a:rPr lang="en-US" dirty="0">
                <a:solidFill>
                  <a:schemeClr val="accent5"/>
                </a:solidFill>
              </a:rPr>
              <a:t>Satellite Constellations</a:t>
            </a:r>
          </a:p>
        </p:txBody>
      </p:sp>
      <p:sp>
        <p:nvSpPr>
          <p:cNvPr id="3" name="TextBox 2">
            <a:extLst>
              <a:ext uri="{FF2B5EF4-FFF2-40B4-BE49-F238E27FC236}">
                <a16:creationId xmlns:a16="http://schemas.microsoft.com/office/drawing/2014/main" id="{4EB166B8-B94E-9149-88D1-809E204C0693}"/>
              </a:ext>
            </a:extLst>
          </p:cNvPr>
          <p:cNvSpPr txBox="1"/>
          <p:nvPr/>
        </p:nvSpPr>
        <p:spPr>
          <a:xfrm>
            <a:off x="988305" y="1414401"/>
            <a:ext cx="7547787"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hlinkClick r:id="rId2"/>
              </a:rPr>
              <a:t>https://aas.org/sites/default/files/2020-06/survey_summary.pptx</a:t>
            </a:r>
            <a:endParaRPr lang="en-US" sz="2400" dirty="0">
              <a:solidFill>
                <a:srgbClr val="FFFF00"/>
              </a:solidFill>
            </a:endParaRPr>
          </a:p>
          <a:p>
            <a:endParaRPr lang="en-US" sz="2000" dirty="0">
              <a:solidFill>
                <a:srgbClr val="FFFF00"/>
              </a:solidFill>
            </a:endParaRPr>
          </a:p>
          <a:p>
            <a:pPr marL="285750" indent="-285750">
              <a:buFont typeface="Arial" panose="020B0604020202020204" pitchFamily="34" charset="0"/>
              <a:buChar char="•"/>
            </a:pPr>
            <a:r>
              <a:rPr lang="en-US" sz="2000" dirty="0">
                <a:solidFill>
                  <a:srgbClr val="FFFF00"/>
                </a:solidFill>
              </a:rPr>
              <a:t>Science losses predicted in many fields</a:t>
            </a:r>
            <a:r>
              <a:rPr lang="en-US" sz="2000" dirty="0">
                <a:solidFill>
                  <a:schemeClr val="bg1"/>
                </a:solidFill>
              </a:rPr>
              <a:t>:</a:t>
            </a:r>
          </a:p>
          <a:p>
            <a:pPr marL="742950" lvl="1" indent="-285750">
              <a:buFont typeface="Arial" panose="020B0604020202020204" pitchFamily="34" charset="0"/>
              <a:buChar char="•"/>
            </a:pPr>
            <a:r>
              <a:rPr lang="en-US" sz="2000" dirty="0">
                <a:solidFill>
                  <a:schemeClr val="bg1"/>
                </a:solidFill>
              </a:rPr>
              <a:t>Fast transients (GRBs, FRBs…)</a:t>
            </a:r>
          </a:p>
          <a:p>
            <a:pPr marL="742950" lvl="1" indent="-285750">
              <a:buFont typeface="Arial" panose="020B0604020202020204" pitchFamily="34" charset="0"/>
              <a:buChar char="•"/>
            </a:pPr>
            <a:r>
              <a:rPr lang="en-US" sz="2000" dirty="0">
                <a:solidFill>
                  <a:schemeClr val="bg1"/>
                </a:solidFill>
              </a:rPr>
              <a:t>High-z supernovae</a:t>
            </a:r>
          </a:p>
          <a:p>
            <a:pPr marL="742950" lvl="1" indent="-285750">
              <a:buFont typeface="Arial" panose="020B0604020202020204" pitchFamily="34" charset="0"/>
              <a:buChar char="•"/>
            </a:pPr>
            <a:r>
              <a:rPr lang="en-US" sz="2000" dirty="0">
                <a:solidFill>
                  <a:schemeClr val="bg1"/>
                </a:solidFill>
              </a:rPr>
              <a:t>Wide-field / all-sky surveys</a:t>
            </a:r>
          </a:p>
          <a:p>
            <a:pPr marL="742950" lvl="1" indent="-285750">
              <a:buFont typeface="Arial" panose="020B0604020202020204" pitchFamily="34" charset="0"/>
              <a:buChar char="•"/>
            </a:pPr>
            <a:r>
              <a:rPr lang="en-US" sz="2000" dirty="0">
                <a:solidFill>
                  <a:schemeClr val="bg1"/>
                </a:solidFill>
              </a:rPr>
              <a:t>Large statistical surveys e.g. weak lensing, Dark Energy</a:t>
            </a:r>
          </a:p>
          <a:p>
            <a:pPr marL="742950" lvl="1" indent="-285750">
              <a:buFont typeface="Arial" panose="020B0604020202020204" pitchFamily="34" charset="0"/>
              <a:buChar char="•"/>
            </a:pPr>
            <a:r>
              <a:rPr lang="en-US" sz="2000" dirty="0">
                <a:solidFill>
                  <a:schemeClr val="bg1"/>
                </a:solidFill>
              </a:rPr>
              <a:t>OIR </a:t>
            </a:r>
            <a:r>
              <a:rPr lang="en-US" sz="2000" dirty="0" err="1">
                <a:solidFill>
                  <a:schemeClr val="bg1"/>
                </a:solidFill>
              </a:rPr>
              <a:t>followup</a:t>
            </a:r>
            <a:r>
              <a:rPr lang="en-US" sz="2000" dirty="0">
                <a:solidFill>
                  <a:schemeClr val="bg1"/>
                </a:solidFill>
              </a:rPr>
              <a:t> of gravitational wave triggers from LIGO, VIRGO</a:t>
            </a:r>
          </a:p>
          <a:p>
            <a:pPr marL="742950" lvl="1" indent="-285750">
              <a:buFont typeface="Arial" panose="020B0604020202020204" pitchFamily="34" charset="0"/>
              <a:buChar char="•"/>
            </a:pPr>
            <a:r>
              <a:rPr lang="en-US" sz="2000" dirty="0">
                <a:solidFill>
                  <a:schemeClr val="bg1"/>
                </a:solidFill>
              </a:rPr>
              <a:t>Near-Earth asteroids and comets</a:t>
            </a:r>
          </a:p>
          <a:p>
            <a:pPr marL="742950" lvl="1" indent="-285750">
              <a:buFont typeface="Arial" panose="020B0604020202020204" pitchFamily="34" charset="0"/>
              <a:buChar char="•"/>
            </a:pPr>
            <a:r>
              <a:rPr lang="en-US" sz="2000" dirty="0">
                <a:solidFill>
                  <a:schemeClr val="bg1"/>
                </a:solidFill>
              </a:rPr>
              <a:t>Distant solar system objects</a:t>
            </a:r>
          </a:p>
          <a:p>
            <a:pPr marL="285750" indent="-285750">
              <a:buFont typeface="Arial" panose="020B0604020202020204" pitchFamily="34" charset="0"/>
              <a:buChar char="•"/>
            </a:pPr>
            <a:r>
              <a:rPr lang="en-US" sz="2000" dirty="0">
                <a:solidFill>
                  <a:srgbClr val="FFFF00"/>
                </a:solidFill>
              </a:rPr>
              <a:t>If 20,000 more </a:t>
            </a:r>
            <a:r>
              <a:rPr lang="en-US" sz="2000" dirty="0">
                <a:solidFill>
                  <a:schemeClr val="bg1"/>
                </a:solidFill>
              </a:rPr>
              <a:t>bright satellites in LEO (vs. 1,584): </a:t>
            </a:r>
          </a:p>
          <a:p>
            <a:pPr marL="742950" lvl="1" indent="-285750">
              <a:buFont typeface="Arial" panose="020B0604020202020204" pitchFamily="34" charset="0"/>
              <a:buChar char="•"/>
            </a:pPr>
            <a:r>
              <a:rPr lang="en-US" sz="2000" dirty="0">
                <a:solidFill>
                  <a:srgbClr val="FFFF00"/>
                </a:solidFill>
              </a:rPr>
              <a:t>17/23:  virtually all science impacted </a:t>
            </a:r>
          </a:p>
          <a:p>
            <a:pPr marL="742950" lvl="1" indent="-285750">
              <a:buFont typeface="Arial" panose="020B0604020202020204" pitchFamily="34" charset="0"/>
              <a:buChar char="•"/>
            </a:pPr>
            <a:r>
              <a:rPr lang="en-US" sz="2000" dirty="0">
                <a:solidFill>
                  <a:srgbClr val="FFFF00"/>
                </a:solidFill>
              </a:rPr>
              <a:t>12/23: critical failure of facility</a:t>
            </a:r>
          </a:p>
        </p:txBody>
      </p:sp>
      <p:grpSp>
        <p:nvGrpSpPr>
          <p:cNvPr id="8" name="Group 7">
            <a:extLst>
              <a:ext uri="{FF2B5EF4-FFF2-40B4-BE49-F238E27FC236}">
                <a16:creationId xmlns:a16="http://schemas.microsoft.com/office/drawing/2014/main" id="{7F4659C3-D0CC-1645-9AA3-C3205B6EC387}"/>
              </a:ext>
            </a:extLst>
          </p:cNvPr>
          <p:cNvGrpSpPr/>
          <p:nvPr/>
        </p:nvGrpSpPr>
        <p:grpSpPr>
          <a:xfrm>
            <a:off x="628650" y="5485606"/>
            <a:ext cx="1790535" cy="954719"/>
            <a:chOff x="628650" y="5485606"/>
            <a:chExt cx="1790535" cy="954719"/>
          </a:xfrm>
        </p:grpSpPr>
        <p:pic>
          <p:nvPicPr>
            <p:cNvPr id="4" name="Picture 3">
              <a:extLst>
                <a:ext uri="{FF2B5EF4-FFF2-40B4-BE49-F238E27FC236}">
                  <a16:creationId xmlns:a16="http://schemas.microsoft.com/office/drawing/2014/main" id="{67EFF924-BB5E-BB4D-B545-EF2A901F4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5485606"/>
              <a:ext cx="1790535" cy="954719"/>
            </a:xfrm>
            <a:prstGeom prst="rect">
              <a:avLst/>
            </a:prstGeom>
          </p:spPr>
        </p:pic>
        <p:sp>
          <p:nvSpPr>
            <p:cNvPr id="6" name="TextBox 5">
              <a:extLst>
                <a:ext uri="{FF2B5EF4-FFF2-40B4-BE49-F238E27FC236}">
                  <a16:creationId xmlns:a16="http://schemas.microsoft.com/office/drawing/2014/main" id="{B85C14E8-AFB0-1C4B-BC76-F5AA9546AE00}"/>
                </a:ext>
              </a:extLst>
            </p:cNvPr>
            <p:cNvSpPr txBox="1"/>
            <p:nvPr/>
          </p:nvSpPr>
          <p:spPr>
            <a:xfrm>
              <a:off x="628650" y="5485606"/>
              <a:ext cx="509178" cy="369332"/>
            </a:xfrm>
            <a:prstGeom prst="rect">
              <a:avLst/>
            </a:prstGeom>
            <a:noFill/>
          </p:spPr>
          <p:txBody>
            <a:bodyPr wrap="none" rtlCol="0">
              <a:spAutoFit/>
            </a:bodyPr>
            <a:lstStyle/>
            <a:p>
              <a:r>
                <a:rPr lang="en-US" dirty="0">
                  <a:solidFill>
                    <a:schemeClr val="bg1"/>
                  </a:solidFill>
                </a:rPr>
                <a:t>VLT</a:t>
              </a:r>
            </a:p>
          </p:txBody>
        </p:sp>
      </p:grpSp>
      <p:grpSp>
        <p:nvGrpSpPr>
          <p:cNvPr id="9" name="Group 8">
            <a:extLst>
              <a:ext uri="{FF2B5EF4-FFF2-40B4-BE49-F238E27FC236}">
                <a16:creationId xmlns:a16="http://schemas.microsoft.com/office/drawing/2014/main" id="{EC19C52E-7359-7742-B216-7C98D9B15E40}"/>
              </a:ext>
            </a:extLst>
          </p:cNvPr>
          <p:cNvGrpSpPr/>
          <p:nvPr/>
        </p:nvGrpSpPr>
        <p:grpSpPr>
          <a:xfrm>
            <a:off x="7219478" y="120577"/>
            <a:ext cx="1747134" cy="1152065"/>
            <a:chOff x="6768216" y="5249525"/>
            <a:chExt cx="1747134" cy="1152065"/>
          </a:xfrm>
        </p:grpSpPr>
        <p:pic>
          <p:nvPicPr>
            <p:cNvPr id="5" name="Picture 4">
              <a:extLst>
                <a:ext uri="{FF2B5EF4-FFF2-40B4-BE49-F238E27FC236}">
                  <a16:creationId xmlns:a16="http://schemas.microsoft.com/office/drawing/2014/main" id="{7C34E231-67F8-264D-807E-7EDD39DFCB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1671" y="5281479"/>
              <a:ext cx="1673679" cy="1120111"/>
            </a:xfrm>
            <a:prstGeom prst="rect">
              <a:avLst/>
            </a:prstGeom>
          </p:spPr>
        </p:pic>
        <p:sp>
          <p:nvSpPr>
            <p:cNvPr id="7" name="TextBox 6">
              <a:extLst>
                <a:ext uri="{FF2B5EF4-FFF2-40B4-BE49-F238E27FC236}">
                  <a16:creationId xmlns:a16="http://schemas.microsoft.com/office/drawing/2014/main" id="{72E430DA-235D-284B-831F-DD61033F3722}"/>
                </a:ext>
              </a:extLst>
            </p:cNvPr>
            <p:cNvSpPr txBox="1"/>
            <p:nvPr/>
          </p:nvSpPr>
          <p:spPr>
            <a:xfrm>
              <a:off x="6768216" y="5249525"/>
              <a:ext cx="1267976" cy="369332"/>
            </a:xfrm>
            <a:prstGeom prst="rect">
              <a:avLst/>
            </a:prstGeom>
            <a:noFill/>
          </p:spPr>
          <p:txBody>
            <a:bodyPr wrap="none" rtlCol="0">
              <a:spAutoFit/>
            </a:bodyPr>
            <a:lstStyle/>
            <a:p>
              <a:r>
                <a:rPr lang="en-US" dirty="0">
                  <a:solidFill>
                    <a:schemeClr val="bg1"/>
                  </a:solidFill>
                </a:rPr>
                <a:t>Pan STARRS</a:t>
              </a:r>
            </a:p>
          </p:txBody>
        </p:sp>
      </p:grpSp>
      <p:pic>
        <p:nvPicPr>
          <p:cNvPr id="10" name="Picture 9">
            <a:extLst>
              <a:ext uri="{FF2B5EF4-FFF2-40B4-BE49-F238E27FC236}">
                <a16:creationId xmlns:a16="http://schemas.microsoft.com/office/drawing/2014/main" id="{F3567EF3-E48D-5C43-94ED-EE58A36F64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113" y="378259"/>
            <a:ext cx="1074674" cy="1228199"/>
          </a:xfrm>
          <a:prstGeom prst="rect">
            <a:avLst/>
          </a:prstGeom>
        </p:spPr>
      </p:pic>
      <p:sp>
        <p:nvSpPr>
          <p:cNvPr id="11" name="TextBox 10">
            <a:extLst>
              <a:ext uri="{FF2B5EF4-FFF2-40B4-BE49-F238E27FC236}">
                <a16:creationId xmlns:a16="http://schemas.microsoft.com/office/drawing/2014/main" id="{FCED7E49-A683-294B-84C1-5A6F3075E84B}"/>
              </a:ext>
            </a:extLst>
          </p:cNvPr>
          <p:cNvSpPr txBox="1"/>
          <p:nvPr/>
        </p:nvSpPr>
        <p:spPr>
          <a:xfrm>
            <a:off x="279113" y="1261474"/>
            <a:ext cx="896399" cy="369332"/>
          </a:xfrm>
          <a:prstGeom prst="rect">
            <a:avLst/>
          </a:prstGeom>
          <a:noFill/>
        </p:spPr>
        <p:txBody>
          <a:bodyPr wrap="none" rtlCol="0">
            <a:spAutoFit/>
          </a:bodyPr>
          <a:lstStyle/>
          <a:p>
            <a:r>
              <a:rPr lang="en-US" dirty="0" err="1">
                <a:solidFill>
                  <a:schemeClr val="bg1"/>
                </a:solidFill>
              </a:rPr>
              <a:t>HATNet</a:t>
            </a:r>
            <a:endParaRPr lang="en-US" dirty="0">
              <a:solidFill>
                <a:schemeClr val="bg1"/>
              </a:solidFill>
            </a:endParaRPr>
          </a:p>
        </p:txBody>
      </p:sp>
      <p:grpSp>
        <p:nvGrpSpPr>
          <p:cNvPr id="14" name="Group 13">
            <a:extLst>
              <a:ext uri="{FF2B5EF4-FFF2-40B4-BE49-F238E27FC236}">
                <a16:creationId xmlns:a16="http://schemas.microsoft.com/office/drawing/2014/main" id="{401BDD6A-BF16-CD4D-AC71-D19FF3941083}"/>
              </a:ext>
            </a:extLst>
          </p:cNvPr>
          <p:cNvGrpSpPr/>
          <p:nvPr/>
        </p:nvGrpSpPr>
        <p:grpSpPr>
          <a:xfrm>
            <a:off x="6542449" y="5387587"/>
            <a:ext cx="2335546" cy="1211957"/>
            <a:chOff x="4321764" y="5281479"/>
            <a:chExt cx="2335546" cy="1211957"/>
          </a:xfrm>
        </p:grpSpPr>
        <p:pic>
          <p:nvPicPr>
            <p:cNvPr id="12" name="Picture 11">
              <a:extLst>
                <a:ext uri="{FF2B5EF4-FFF2-40B4-BE49-F238E27FC236}">
                  <a16:creationId xmlns:a16="http://schemas.microsoft.com/office/drawing/2014/main" id="{F708D77F-2403-E341-9B48-B49063D6A2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1764" y="5281479"/>
              <a:ext cx="2294061" cy="1211957"/>
            </a:xfrm>
            <a:prstGeom prst="rect">
              <a:avLst/>
            </a:prstGeom>
          </p:spPr>
        </p:pic>
        <p:sp>
          <p:nvSpPr>
            <p:cNvPr id="13" name="TextBox 12">
              <a:extLst>
                <a:ext uri="{FF2B5EF4-FFF2-40B4-BE49-F238E27FC236}">
                  <a16:creationId xmlns:a16="http://schemas.microsoft.com/office/drawing/2014/main" id="{70A70AE9-ED56-D04D-B522-A0D31C4C14FC}"/>
                </a:ext>
              </a:extLst>
            </p:cNvPr>
            <p:cNvSpPr txBox="1"/>
            <p:nvPr/>
          </p:nvSpPr>
          <p:spPr>
            <a:xfrm>
              <a:off x="5347849" y="5300940"/>
              <a:ext cx="1309461" cy="369332"/>
            </a:xfrm>
            <a:prstGeom prst="rect">
              <a:avLst/>
            </a:prstGeom>
            <a:noFill/>
          </p:spPr>
          <p:txBody>
            <a:bodyPr wrap="none" rtlCol="0">
              <a:spAutoFit/>
            </a:bodyPr>
            <a:lstStyle/>
            <a:p>
              <a:r>
                <a:rPr lang="en-US" dirty="0">
                  <a:solidFill>
                    <a:schemeClr val="bg1"/>
                  </a:solidFill>
                </a:rPr>
                <a:t>Mt. Stromlo</a:t>
              </a:r>
            </a:p>
          </p:txBody>
        </p:sp>
      </p:grpSp>
    </p:spTree>
    <p:extLst>
      <p:ext uri="{BB962C8B-B14F-4D97-AF65-F5344CB8AC3E}">
        <p14:creationId xmlns:p14="http://schemas.microsoft.com/office/powerpoint/2010/main" val="29439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339D-D454-0544-9E2F-C40592C0FE03}"/>
              </a:ext>
            </a:extLst>
          </p:cNvPr>
          <p:cNvSpPr>
            <a:spLocks noGrp="1"/>
          </p:cNvSpPr>
          <p:nvPr>
            <p:ph type="title"/>
          </p:nvPr>
        </p:nvSpPr>
        <p:spPr>
          <a:xfrm>
            <a:off x="628650" y="186996"/>
            <a:ext cx="7886700" cy="1325563"/>
          </a:xfrm>
        </p:spPr>
        <p:txBody>
          <a:bodyPr>
            <a:noAutofit/>
          </a:bodyPr>
          <a:lstStyle/>
          <a:p>
            <a:pPr algn="ctr"/>
            <a:r>
              <a:rPr lang="en-US" b="1" dirty="0">
                <a:solidFill>
                  <a:schemeClr val="accent5"/>
                </a:solidFill>
              </a:rPr>
              <a:t>Transient</a:t>
            </a:r>
            <a:r>
              <a:rPr lang="en-US" dirty="0">
                <a:solidFill>
                  <a:schemeClr val="accent5"/>
                </a:solidFill>
              </a:rPr>
              <a:t> </a:t>
            </a:r>
            <a:r>
              <a:rPr lang="en-US" b="1" dirty="0">
                <a:solidFill>
                  <a:schemeClr val="accent5"/>
                </a:solidFill>
              </a:rPr>
              <a:t>phenomena</a:t>
            </a:r>
            <a:endParaRPr lang="en-US" dirty="0">
              <a:solidFill>
                <a:schemeClr val="accent5"/>
              </a:solidFill>
            </a:endParaRPr>
          </a:p>
        </p:txBody>
      </p:sp>
      <p:sp>
        <p:nvSpPr>
          <p:cNvPr id="4" name="TextBox 3">
            <a:extLst>
              <a:ext uri="{FF2B5EF4-FFF2-40B4-BE49-F238E27FC236}">
                <a16:creationId xmlns:a16="http://schemas.microsoft.com/office/drawing/2014/main" id="{2ABEFED4-46C9-3846-A8E7-6F65FE6B09E9}"/>
              </a:ext>
            </a:extLst>
          </p:cNvPr>
          <p:cNvSpPr txBox="1"/>
          <p:nvPr/>
        </p:nvSpPr>
        <p:spPr>
          <a:xfrm>
            <a:off x="628650" y="1203801"/>
            <a:ext cx="7648451" cy="3693319"/>
          </a:xfrm>
          <a:prstGeom prst="rect">
            <a:avLst/>
          </a:prstGeom>
          <a:noFill/>
        </p:spPr>
        <p:txBody>
          <a:bodyPr wrap="square" rtlCol="0">
            <a:spAutoFit/>
          </a:bodyPr>
          <a:lstStyle/>
          <a:p>
            <a:br>
              <a:rPr lang="en-US" dirty="0">
                <a:solidFill>
                  <a:schemeClr val="bg1"/>
                </a:solidFill>
              </a:rPr>
            </a:br>
            <a:r>
              <a:rPr lang="en-US" dirty="0">
                <a:solidFill>
                  <a:schemeClr val="bg1"/>
                </a:solidFill>
              </a:rPr>
              <a:t>“</a:t>
            </a:r>
            <a:r>
              <a:rPr lang="en-US" dirty="0">
                <a:solidFill>
                  <a:srgbClr val="FFFF00"/>
                </a:solidFill>
              </a:rPr>
              <a:t>Time-critical observations </a:t>
            </a:r>
            <a:r>
              <a:rPr lang="en-US" dirty="0">
                <a:solidFill>
                  <a:schemeClr val="bg1"/>
                </a:solidFill>
              </a:rPr>
              <a:t>of </a:t>
            </a:r>
            <a:r>
              <a:rPr lang="en-US" dirty="0">
                <a:solidFill>
                  <a:srgbClr val="FFFF00"/>
                </a:solidFill>
              </a:rPr>
              <a:t>transient</a:t>
            </a:r>
            <a:r>
              <a:rPr lang="en-US" dirty="0">
                <a:solidFill>
                  <a:schemeClr val="bg1"/>
                </a:solidFill>
              </a:rPr>
              <a:t> phenomena will be irretrievably lost, and </a:t>
            </a:r>
            <a:r>
              <a:rPr lang="en-US" dirty="0">
                <a:solidFill>
                  <a:srgbClr val="FFFF00"/>
                </a:solidFill>
              </a:rPr>
              <a:t>long exposure spatial observations of the most distant galaxies </a:t>
            </a:r>
            <a:r>
              <a:rPr lang="en-US" dirty="0">
                <a:solidFill>
                  <a:schemeClr val="bg1"/>
                </a:solidFill>
              </a:rPr>
              <a:t>(imaging or IFU) will also be </a:t>
            </a:r>
            <a:r>
              <a:rPr lang="en-US" dirty="0">
                <a:solidFill>
                  <a:srgbClr val="FFFF00"/>
                </a:solidFill>
              </a:rPr>
              <a:t>irretrievably lost</a:t>
            </a:r>
            <a:r>
              <a:rPr lang="en-US" dirty="0">
                <a:solidFill>
                  <a:schemeClr val="bg1"/>
                </a:solidFill>
              </a:rPr>
              <a:t>.  Exploratory imaging searching for high-z galaxy candidates may also be impacted.  This is critical science for 8-10m class telescopes, but is also key science for the ELTs.  The financial impact of satellite constellations will be </a:t>
            </a:r>
            <a:r>
              <a:rPr lang="en-US" dirty="0">
                <a:solidFill>
                  <a:srgbClr val="FFFF00"/>
                </a:solidFill>
              </a:rPr>
              <a:t>even more significant for ELTs </a:t>
            </a:r>
            <a:r>
              <a:rPr lang="en-US" dirty="0">
                <a:solidFill>
                  <a:schemeClr val="bg1"/>
                </a:solidFill>
              </a:rPr>
              <a:t>in these science areas.” (Lisa </a:t>
            </a:r>
            <a:r>
              <a:rPr lang="en-US" dirty="0" err="1">
                <a:solidFill>
                  <a:schemeClr val="bg1"/>
                </a:solidFill>
              </a:rPr>
              <a:t>Kewley</a:t>
            </a:r>
            <a:r>
              <a:rPr lang="en-US" dirty="0">
                <a:solidFill>
                  <a:schemeClr val="bg1"/>
                </a:solidFill>
              </a:rPr>
              <a:t>, Australia National University)</a:t>
            </a:r>
          </a:p>
          <a:p>
            <a:br>
              <a:rPr lang="en-US" dirty="0">
                <a:solidFill>
                  <a:schemeClr val="bg1"/>
                </a:solidFill>
              </a:rPr>
            </a:br>
            <a:r>
              <a:rPr lang="en-US" dirty="0">
                <a:solidFill>
                  <a:schemeClr val="bg1"/>
                </a:solidFill>
              </a:rPr>
              <a:t>“It's unlikely that the albedo could be reduced enough from magnitude 5 to reduce the loss enough. The </a:t>
            </a:r>
            <a:r>
              <a:rPr lang="en-US" dirty="0">
                <a:solidFill>
                  <a:srgbClr val="FFFF00"/>
                </a:solidFill>
              </a:rPr>
              <a:t>surface brightness of the trail (assume 1 arc second width) would need to be reduced to &gt; 22 mag /arcsec2 or fainter</a:t>
            </a:r>
            <a:r>
              <a:rPr lang="en-US" dirty="0">
                <a:solidFill>
                  <a:schemeClr val="bg1"/>
                </a:solidFill>
              </a:rPr>
              <a:t>.” (Richard </a:t>
            </a:r>
            <a:r>
              <a:rPr lang="en-US" dirty="0" err="1">
                <a:solidFill>
                  <a:schemeClr val="bg1"/>
                </a:solidFill>
              </a:rPr>
              <a:t>Wainscoat</a:t>
            </a:r>
            <a:r>
              <a:rPr lang="en-US" dirty="0">
                <a:solidFill>
                  <a:schemeClr val="bg1"/>
                </a:solidFill>
              </a:rPr>
              <a:t>, </a:t>
            </a:r>
            <a:r>
              <a:rPr lang="en-US" dirty="0" err="1">
                <a:solidFill>
                  <a:schemeClr val="bg1"/>
                </a:solidFill>
              </a:rPr>
              <a:t>PanSTARRS</a:t>
            </a:r>
            <a:r>
              <a:rPr lang="en-US" dirty="0">
                <a:solidFill>
                  <a:schemeClr val="bg1"/>
                </a:solidFill>
              </a:rPr>
              <a:t>)</a:t>
            </a:r>
          </a:p>
        </p:txBody>
      </p:sp>
      <p:grpSp>
        <p:nvGrpSpPr>
          <p:cNvPr id="6" name="Group 5">
            <a:extLst>
              <a:ext uri="{FF2B5EF4-FFF2-40B4-BE49-F238E27FC236}">
                <a16:creationId xmlns:a16="http://schemas.microsoft.com/office/drawing/2014/main" id="{AEE14651-CEE3-E74D-93A1-FF37A1396819}"/>
              </a:ext>
            </a:extLst>
          </p:cNvPr>
          <p:cNvGrpSpPr/>
          <p:nvPr/>
        </p:nvGrpSpPr>
        <p:grpSpPr>
          <a:xfrm>
            <a:off x="6169281" y="4613372"/>
            <a:ext cx="2571698" cy="1780201"/>
            <a:chOff x="6841671" y="5243023"/>
            <a:chExt cx="1673679" cy="1158567"/>
          </a:xfrm>
        </p:grpSpPr>
        <p:pic>
          <p:nvPicPr>
            <p:cNvPr id="7" name="Picture 6">
              <a:extLst>
                <a:ext uri="{FF2B5EF4-FFF2-40B4-BE49-F238E27FC236}">
                  <a16:creationId xmlns:a16="http://schemas.microsoft.com/office/drawing/2014/main" id="{BBAEF174-0F97-6D49-9BA4-59553F1185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1671" y="5281479"/>
              <a:ext cx="1673679" cy="1120111"/>
            </a:xfrm>
            <a:prstGeom prst="rect">
              <a:avLst/>
            </a:prstGeom>
          </p:spPr>
        </p:pic>
        <p:sp>
          <p:nvSpPr>
            <p:cNvPr id="8" name="TextBox 7">
              <a:extLst>
                <a:ext uri="{FF2B5EF4-FFF2-40B4-BE49-F238E27FC236}">
                  <a16:creationId xmlns:a16="http://schemas.microsoft.com/office/drawing/2014/main" id="{08E8011E-270F-8D4D-943F-C823FAE6D27E}"/>
                </a:ext>
              </a:extLst>
            </p:cNvPr>
            <p:cNvSpPr txBox="1"/>
            <p:nvPr/>
          </p:nvSpPr>
          <p:spPr>
            <a:xfrm>
              <a:off x="6841671" y="5243023"/>
              <a:ext cx="1267976" cy="369332"/>
            </a:xfrm>
            <a:prstGeom prst="rect">
              <a:avLst/>
            </a:prstGeom>
            <a:noFill/>
          </p:spPr>
          <p:txBody>
            <a:bodyPr wrap="none" rtlCol="0">
              <a:spAutoFit/>
            </a:bodyPr>
            <a:lstStyle/>
            <a:p>
              <a:r>
                <a:rPr lang="en-US" dirty="0">
                  <a:solidFill>
                    <a:schemeClr val="bg1"/>
                  </a:solidFill>
                </a:rPr>
                <a:t>Pan STARRS</a:t>
              </a:r>
            </a:p>
          </p:txBody>
        </p:sp>
      </p:grpSp>
    </p:spTree>
    <p:extLst>
      <p:ext uri="{BB962C8B-B14F-4D97-AF65-F5344CB8AC3E}">
        <p14:creationId xmlns:p14="http://schemas.microsoft.com/office/powerpoint/2010/main" val="44064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51E9-8D5E-8D47-9538-BEDBD4C31C2F}"/>
              </a:ext>
            </a:extLst>
          </p:cNvPr>
          <p:cNvSpPr>
            <a:spLocks noGrp="1"/>
          </p:cNvSpPr>
          <p:nvPr>
            <p:ph type="title"/>
          </p:nvPr>
        </p:nvSpPr>
        <p:spPr/>
        <p:txBody>
          <a:bodyPr/>
          <a:lstStyle/>
          <a:p>
            <a:pPr algn="ctr"/>
            <a:r>
              <a:rPr lang="en-US" b="1" dirty="0">
                <a:solidFill>
                  <a:schemeClr val="accent5"/>
                </a:solidFill>
              </a:rPr>
              <a:t>Transient phenomena</a:t>
            </a:r>
            <a:endParaRPr lang="en-US" dirty="0">
              <a:solidFill>
                <a:schemeClr val="accent5"/>
              </a:solidFill>
            </a:endParaRPr>
          </a:p>
        </p:txBody>
      </p:sp>
      <p:sp>
        <p:nvSpPr>
          <p:cNvPr id="3" name="TextBox 2">
            <a:extLst>
              <a:ext uri="{FF2B5EF4-FFF2-40B4-BE49-F238E27FC236}">
                <a16:creationId xmlns:a16="http://schemas.microsoft.com/office/drawing/2014/main" id="{E5305433-FA31-E24F-80B4-D5BE3BF695B9}"/>
              </a:ext>
            </a:extLst>
          </p:cNvPr>
          <p:cNvSpPr txBox="1"/>
          <p:nvPr/>
        </p:nvSpPr>
        <p:spPr>
          <a:xfrm>
            <a:off x="843148" y="1690689"/>
            <a:ext cx="7886700" cy="2246769"/>
          </a:xfrm>
          <a:prstGeom prst="rect">
            <a:avLst/>
          </a:prstGeom>
          <a:noFill/>
        </p:spPr>
        <p:txBody>
          <a:bodyPr wrap="square" rtlCol="0">
            <a:spAutoFit/>
          </a:bodyPr>
          <a:lstStyle/>
          <a:p>
            <a:r>
              <a:rPr lang="en-US" sz="2000" dirty="0">
                <a:solidFill>
                  <a:schemeClr val="bg1"/>
                </a:solidFill>
              </a:rPr>
              <a:t>“</a:t>
            </a:r>
            <a:r>
              <a:rPr lang="en-US" sz="2000" dirty="0" err="1">
                <a:solidFill>
                  <a:schemeClr val="bg1"/>
                </a:solidFill>
              </a:rPr>
              <a:t>Starlink</a:t>
            </a:r>
            <a:r>
              <a:rPr lang="en-US" sz="2000" dirty="0">
                <a:solidFill>
                  <a:schemeClr val="bg1"/>
                </a:solidFill>
              </a:rPr>
              <a:t> will </a:t>
            </a:r>
            <a:r>
              <a:rPr lang="en-US" sz="2000" dirty="0">
                <a:solidFill>
                  <a:srgbClr val="FFFF00"/>
                </a:solidFill>
              </a:rPr>
              <a:t>seriously affect</a:t>
            </a:r>
            <a:r>
              <a:rPr lang="en-US" sz="2000" dirty="0">
                <a:solidFill>
                  <a:schemeClr val="bg1"/>
                </a:solidFill>
              </a:rPr>
              <a:t> the operations of our Fly's Eye</a:t>
            </a:r>
          </a:p>
          <a:p>
            <a:r>
              <a:rPr lang="en-US" sz="2000" dirty="0">
                <a:solidFill>
                  <a:schemeClr val="bg1"/>
                </a:solidFill>
              </a:rPr>
              <a:t>telescope system.…The system can go as deep as 17 magnitude with stacking multiple images. The goal is to perform time-domain astronomy (stellar activity, transients, pulsating and eclipsing variable stars, exoplanets) and Solar System investigations complementing TESS, GAIA, and even LSST on the northern hemisphere in cadence and magnitude range.” (Robert Szabo, </a:t>
            </a:r>
            <a:r>
              <a:rPr lang="en-US" sz="2000" dirty="0" err="1">
                <a:solidFill>
                  <a:schemeClr val="bg1"/>
                </a:solidFill>
              </a:rPr>
              <a:t>Konkoly</a:t>
            </a:r>
            <a:r>
              <a:rPr lang="en-US" sz="2000" dirty="0">
                <a:solidFill>
                  <a:schemeClr val="bg1"/>
                </a:solidFill>
              </a:rPr>
              <a:t> Obs.)</a:t>
            </a:r>
          </a:p>
        </p:txBody>
      </p:sp>
      <p:pic>
        <p:nvPicPr>
          <p:cNvPr id="5" name="Picture 4">
            <a:extLst>
              <a:ext uri="{FF2B5EF4-FFF2-40B4-BE49-F238E27FC236}">
                <a16:creationId xmlns:a16="http://schemas.microsoft.com/office/drawing/2014/main" id="{0AEB280A-EC32-3541-A601-516646DF68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4015" y="4167586"/>
            <a:ext cx="3260648" cy="2325288"/>
          </a:xfrm>
          <a:prstGeom prst="rect">
            <a:avLst/>
          </a:prstGeom>
        </p:spPr>
      </p:pic>
      <p:pic>
        <p:nvPicPr>
          <p:cNvPr id="6" name="Picture 5">
            <a:extLst>
              <a:ext uri="{FF2B5EF4-FFF2-40B4-BE49-F238E27FC236}">
                <a16:creationId xmlns:a16="http://schemas.microsoft.com/office/drawing/2014/main" id="{F2F75964-9085-2646-8811-C5E4FD9A5C91}"/>
              </a:ext>
            </a:extLst>
          </p:cNvPr>
          <p:cNvPicPr>
            <a:picLocks noChangeAspect="1"/>
          </p:cNvPicPr>
          <p:nvPr/>
        </p:nvPicPr>
        <p:blipFill>
          <a:blip r:embed="rId3"/>
          <a:stretch>
            <a:fillRect/>
          </a:stretch>
        </p:blipFill>
        <p:spPr>
          <a:xfrm>
            <a:off x="6065025" y="4314230"/>
            <a:ext cx="2032000" cy="2032000"/>
          </a:xfrm>
          <a:prstGeom prst="rect">
            <a:avLst/>
          </a:prstGeom>
        </p:spPr>
      </p:pic>
    </p:spTree>
    <p:extLst>
      <p:ext uri="{BB962C8B-B14F-4D97-AF65-F5344CB8AC3E}">
        <p14:creationId xmlns:p14="http://schemas.microsoft.com/office/powerpoint/2010/main" val="137413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339D-D454-0544-9E2F-C40592C0FE03}"/>
              </a:ext>
            </a:extLst>
          </p:cNvPr>
          <p:cNvSpPr>
            <a:spLocks noGrp="1"/>
          </p:cNvSpPr>
          <p:nvPr>
            <p:ph type="title"/>
          </p:nvPr>
        </p:nvSpPr>
        <p:spPr>
          <a:xfrm>
            <a:off x="628650" y="186996"/>
            <a:ext cx="7886700" cy="1325563"/>
          </a:xfrm>
        </p:spPr>
        <p:txBody>
          <a:bodyPr>
            <a:noAutofit/>
          </a:bodyPr>
          <a:lstStyle/>
          <a:p>
            <a:pPr algn="ctr"/>
            <a:r>
              <a:rPr lang="en-US" sz="3600" b="1" dirty="0">
                <a:solidFill>
                  <a:schemeClr val="accent5"/>
                </a:solidFill>
              </a:rPr>
              <a:t>Fast transients</a:t>
            </a:r>
            <a:r>
              <a:rPr lang="en-US" sz="3600" dirty="0">
                <a:solidFill>
                  <a:schemeClr val="accent5"/>
                </a:solidFill>
              </a:rPr>
              <a:t> </a:t>
            </a:r>
            <a:r>
              <a:rPr lang="en-US" sz="3600" b="1" dirty="0">
                <a:solidFill>
                  <a:schemeClr val="accent5"/>
                </a:solidFill>
              </a:rPr>
              <a:t>(e.g., gamma ray bursts, fast radio bursts, gravitational wave transients)</a:t>
            </a:r>
            <a:endParaRPr lang="en-US" sz="3600" dirty="0">
              <a:solidFill>
                <a:schemeClr val="accent5"/>
              </a:solidFill>
            </a:endParaRPr>
          </a:p>
        </p:txBody>
      </p:sp>
      <p:sp>
        <p:nvSpPr>
          <p:cNvPr id="8" name="TextBox 7">
            <a:extLst>
              <a:ext uri="{FF2B5EF4-FFF2-40B4-BE49-F238E27FC236}">
                <a16:creationId xmlns:a16="http://schemas.microsoft.com/office/drawing/2014/main" id="{F1DD2314-944F-A440-AB78-99CF0A6258C9}"/>
              </a:ext>
            </a:extLst>
          </p:cNvPr>
          <p:cNvSpPr txBox="1"/>
          <p:nvPr/>
        </p:nvSpPr>
        <p:spPr>
          <a:xfrm>
            <a:off x="628650" y="1620902"/>
            <a:ext cx="7648451" cy="2308324"/>
          </a:xfrm>
          <a:prstGeom prst="rect">
            <a:avLst/>
          </a:prstGeom>
          <a:noFill/>
        </p:spPr>
        <p:txBody>
          <a:bodyPr wrap="square" rtlCol="0">
            <a:spAutoFit/>
          </a:bodyPr>
          <a:lstStyle/>
          <a:p>
            <a:r>
              <a:rPr lang="en-US" dirty="0">
                <a:solidFill>
                  <a:schemeClr val="bg1"/>
                </a:solidFill>
              </a:rPr>
              <a:t>“This is a burgeoning research area with many unknown events and physical phenomena.  We coordinate </a:t>
            </a:r>
            <a:r>
              <a:rPr lang="en-US" dirty="0">
                <a:solidFill>
                  <a:srgbClr val="FFFF00"/>
                </a:solidFill>
              </a:rPr>
              <a:t>over 60 major facilities to work simultaneously and in rapid-response mode to detect and follow up fast transients</a:t>
            </a:r>
            <a:r>
              <a:rPr lang="en-US" dirty="0">
                <a:solidFill>
                  <a:schemeClr val="bg1"/>
                </a:solidFill>
              </a:rPr>
              <a:t> (millisecond-to-hours duration).  Satellites can ruin detections of these events and, as the events fade very rapidly, the </a:t>
            </a:r>
            <a:r>
              <a:rPr lang="en-US" dirty="0">
                <a:solidFill>
                  <a:srgbClr val="FFFF00"/>
                </a:solidFill>
              </a:rPr>
              <a:t>ability to acquire the rare data is lost forever</a:t>
            </a:r>
            <a:r>
              <a:rPr lang="en-US" dirty="0">
                <a:solidFill>
                  <a:schemeClr val="bg1"/>
                </a:solidFill>
              </a:rPr>
              <a:t>.  Moreover, hundreds of thousands of dollars of telescope time is proposed for, awarded, and coordinated, thus the impact on cost is very large.” (Jeff Cooke, Swinburne U.)</a:t>
            </a:r>
          </a:p>
        </p:txBody>
      </p:sp>
      <p:pic>
        <p:nvPicPr>
          <p:cNvPr id="10" name="Picture 9">
            <a:extLst>
              <a:ext uri="{FF2B5EF4-FFF2-40B4-BE49-F238E27FC236}">
                <a16:creationId xmlns:a16="http://schemas.microsoft.com/office/drawing/2014/main" id="{893D246E-A231-7E43-900F-DA81E3AAE3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9482" y="4362679"/>
            <a:ext cx="2316628" cy="2051503"/>
          </a:xfrm>
          <a:prstGeom prst="rect">
            <a:avLst/>
          </a:prstGeom>
        </p:spPr>
      </p:pic>
      <p:pic>
        <p:nvPicPr>
          <p:cNvPr id="11" name="Picture 10">
            <a:extLst>
              <a:ext uri="{FF2B5EF4-FFF2-40B4-BE49-F238E27FC236}">
                <a16:creationId xmlns:a16="http://schemas.microsoft.com/office/drawing/2014/main" id="{4DCF1999-F9D3-0D48-BE34-CCFB7102DF80}"/>
              </a:ext>
            </a:extLst>
          </p:cNvPr>
          <p:cNvPicPr>
            <a:picLocks noChangeAspect="1"/>
          </p:cNvPicPr>
          <p:nvPr/>
        </p:nvPicPr>
        <p:blipFill>
          <a:blip r:embed="rId3"/>
          <a:stretch>
            <a:fillRect/>
          </a:stretch>
        </p:blipFill>
        <p:spPr>
          <a:xfrm>
            <a:off x="695324" y="4435858"/>
            <a:ext cx="2653517" cy="1485970"/>
          </a:xfrm>
          <a:prstGeom prst="rect">
            <a:avLst/>
          </a:prstGeom>
        </p:spPr>
      </p:pic>
      <p:sp>
        <p:nvSpPr>
          <p:cNvPr id="12" name="TextBox 11">
            <a:extLst>
              <a:ext uri="{FF2B5EF4-FFF2-40B4-BE49-F238E27FC236}">
                <a16:creationId xmlns:a16="http://schemas.microsoft.com/office/drawing/2014/main" id="{4E3FA74D-E1E8-2C42-A8D2-6B2055F8447E}"/>
              </a:ext>
            </a:extLst>
          </p:cNvPr>
          <p:cNvSpPr txBox="1"/>
          <p:nvPr/>
        </p:nvSpPr>
        <p:spPr>
          <a:xfrm>
            <a:off x="2006930" y="6080166"/>
            <a:ext cx="1303562" cy="276999"/>
          </a:xfrm>
          <a:prstGeom prst="rect">
            <a:avLst/>
          </a:prstGeom>
          <a:noFill/>
        </p:spPr>
        <p:txBody>
          <a:bodyPr wrap="none" rtlCol="0">
            <a:spAutoFit/>
          </a:bodyPr>
          <a:lstStyle/>
          <a:p>
            <a:r>
              <a:rPr lang="en-US" sz="1200" dirty="0">
                <a:solidFill>
                  <a:schemeClr val="bg1"/>
                </a:solidFill>
              </a:rPr>
              <a:t>Danielle </a:t>
            </a:r>
            <a:r>
              <a:rPr lang="en-US" sz="1200" dirty="0" err="1">
                <a:solidFill>
                  <a:schemeClr val="bg1"/>
                </a:solidFill>
              </a:rPr>
              <a:t>Futselaar</a:t>
            </a:r>
            <a:endParaRPr lang="en-US" sz="1200" dirty="0">
              <a:solidFill>
                <a:schemeClr val="bg1"/>
              </a:solidFill>
            </a:endParaRPr>
          </a:p>
        </p:txBody>
      </p:sp>
    </p:spTree>
    <p:extLst>
      <p:ext uri="{BB962C8B-B14F-4D97-AF65-F5344CB8AC3E}">
        <p14:creationId xmlns:p14="http://schemas.microsoft.com/office/powerpoint/2010/main" val="26894805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10757</TotalTime>
  <Words>2615</Words>
  <Application>Microsoft Macintosh PowerPoint</Application>
  <PresentationFormat>On-screen Show (4:3)</PresentationFormat>
  <Paragraphs>276</Paragraphs>
  <Slides>34</Slides>
  <Notes>13</Notes>
  <HiddenSlides>5</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Metrics for Impact on Diverse Astronomical Programs and Recommended Simulation Studies  James Lowenthal Smith College SATCON1 SOC and Metrics WG AAS Committee on Light Pollution, Radio Interference, and Space Debris</vt:lpstr>
      <vt:lpstr>2010 Decadal Survey</vt:lpstr>
      <vt:lpstr>PowerPoint Presentation</vt:lpstr>
      <vt:lpstr>2020 Decadal Survey</vt:lpstr>
      <vt:lpstr>AAS Survey on  Satellite Constellations</vt:lpstr>
      <vt:lpstr>AAS Survey on  Satellite Constellations</vt:lpstr>
      <vt:lpstr>Transient phenomena</vt:lpstr>
      <vt:lpstr>Transient phenomena</vt:lpstr>
      <vt:lpstr>Fast transients (e.g., gamma ray bursts, fast radio bursts, gravitational wave transients)</vt:lpstr>
      <vt:lpstr>High-redshift supernovae</vt:lpstr>
      <vt:lpstr>Wide-field / All-sky surveys</vt:lpstr>
      <vt:lpstr>Deep long-exposure spectroscopy</vt:lpstr>
      <vt:lpstr>Large statistical surveys (e.g., weak lensing, Dark Energy)</vt:lpstr>
      <vt:lpstr>OIR followup of gravitational wave triggers from LIGO, VIRGO</vt:lpstr>
      <vt:lpstr>Near-Earth asteroids and comets</vt:lpstr>
      <vt:lpstr>Distant solar system objects</vt:lpstr>
      <vt:lpstr>Discovering the unexpected</vt:lpstr>
      <vt:lpstr>Parameters of Observing Programs</vt:lpstr>
      <vt:lpstr>Possible metrics: science programs</vt:lpstr>
      <vt:lpstr>Possible metrics: satellites</vt:lpstr>
      <vt:lpstr>Possible metrics: satellites</vt:lpstr>
      <vt:lpstr>Possible metrics: satellites</vt:lpstr>
      <vt:lpstr>SpaceX changes to reduce Starlink visibility</vt:lpstr>
      <vt:lpstr>Define + explore parameter space</vt:lpstr>
      <vt:lpstr>Further Simulations Needed</vt:lpstr>
      <vt:lpstr>PowerPoint Presentation</vt:lpstr>
      <vt:lpstr>Impacts on Human Experience</vt:lpstr>
      <vt:lpstr>Impacts on ecosystems</vt:lpstr>
      <vt:lpstr>PowerPoint Presentation</vt:lpstr>
      <vt:lpstr>PowerPoint Presentation</vt:lpstr>
      <vt:lpstr>Kessler Syndrome (debris cascade)?</vt:lpstr>
      <vt:lpstr>PowerPoint Presentation</vt:lpstr>
      <vt:lpstr>PowerPoint Presentation</vt:lpstr>
      <vt:lpstr>SpaceX promises  not to break astronomy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 Mega-Constellations and the Night Sky: OIR Visibility, Impacts, and Policy  James Lowenthal Smith College</dc:title>
  <dc:creator>Microsoft Office User</dc:creator>
  <cp:lastModifiedBy>Microsoft Office User</cp:lastModifiedBy>
  <cp:revision>202</cp:revision>
  <cp:lastPrinted>2020-06-05T21:13:49Z</cp:lastPrinted>
  <dcterms:created xsi:type="dcterms:W3CDTF">2020-05-28T02:35:38Z</dcterms:created>
  <dcterms:modified xsi:type="dcterms:W3CDTF">2020-06-30T17:11:15Z</dcterms:modified>
</cp:coreProperties>
</file>