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49" r:id="rId3"/>
    <p:sldId id="350" r:id="rId4"/>
    <p:sldId id="284" r:id="rId5"/>
    <p:sldId id="288" r:id="rId6"/>
    <p:sldId id="286" r:id="rId7"/>
    <p:sldId id="257" r:id="rId8"/>
    <p:sldId id="279"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47180" autoAdjust="0"/>
    <p:restoredTop sz="94798"/>
  </p:normalViewPr>
  <p:slideViewPr>
    <p:cSldViewPr snapToGrid="0" snapToObjects="1">
      <p:cViewPr varScale="1">
        <p:scale>
          <a:sx n="83" d="100"/>
          <a:sy n="83" d="100"/>
        </p:scale>
        <p:origin x="216" y="129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1" d="100"/>
          <a:sy n="91" d="100"/>
        </p:scale>
        <p:origin x="184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0A523-AF61-0E4D-A372-22AF2FF521C4}" type="datetimeFigureOut">
              <a:rPr lang="en-US" smtClean="0"/>
              <a:t>6/7/19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35C5A-F061-F841-A8F3-0CC09556C5C6}" type="slidenum">
              <a:rPr lang="en-US" smtClean="0"/>
              <a:t>‹#›</a:t>
            </a:fld>
            <a:endParaRPr lang="en-US"/>
          </a:p>
        </p:txBody>
      </p:sp>
    </p:spTree>
    <p:extLst>
      <p:ext uri="{BB962C8B-B14F-4D97-AF65-F5344CB8AC3E}">
        <p14:creationId xmlns:p14="http://schemas.microsoft.com/office/powerpoint/2010/main" val="1657977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defTabSz="457200" rtl="0" eaLnBrk="1" fontAlgn="auto" latinLnBrk="0" hangingPunct="1">
              <a:lnSpc>
                <a:spcPct val="100000"/>
              </a:lnSpc>
              <a:spcBef>
                <a:spcPts val="0"/>
              </a:spcBef>
              <a:spcAft>
                <a:spcPts val="0"/>
              </a:spcAft>
              <a:buClrTx/>
              <a:buSzTx/>
              <a:tabLst/>
              <a:defRPr/>
            </a:pPr>
            <a:r>
              <a:rPr lang="en-US" sz="1400" dirty="0"/>
              <a:t>Reporting on some research made possible by citizen scientists</a:t>
            </a:r>
            <a:r>
              <a:rPr lang="en-US" sz="1400"/>
              <a:t>. </a:t>
            </a:r>
            <a:endParaRPr lang="en-US" sz="1400" dirty="0"/>
          </a:p>
          <a:p>
            <a:pPr marR="0" algn="l" defTabSz="457200" rtl="0" eaLnBrk="1" fontAlgn="auto" latinLnBrk="0" hangingPunct="1">
              <a:lnSpc>
                <a:spcPct val="100000"/>
              </a:lnSpc>
              <a:spcBef>
                <a:spcPts val="0"/>
              </a:spcBef>
              <a:spcAft>
                <a:spcPts val="0"/>
              </a:spcAft>
              <a:buClrTx/>
              <a:buSzTx/>
              <a:tabLst/>
              <a:defRPr/>
            </a:pPr>
            <a:endParaRPr lang="en-US" sz="1400" dirty="0"/>
          </a:p>
          <a:p>
            <a:pPr marR="0" algn="l" defTabSz="457200" rtl="0" eaLnBrk="1" fontAlgn="auto" latinLnBrk="0" hangingPunct="1">
              <a:lnSpc>
                <a:spcPct val="100000"/>
              </a:lnSpc>
              <a:spcBef>
                <a:spcPts val="0"/>
              </a:spcBef>
              <a:spcAft>
                <a:spcPts val="0"/>
              </a:spcAft>
              <a:buClrTx/>
              <a:buSzTx/>
              <a:tabLst/>
              <a:defRPr/>
            </a:pPr>
            <a:r>
              <a:rPr lang="en-US" sz="1400" dirty="0"/>
              <a:t> </a:t>
            </a:r>
            <a:r>
              <a:rPr lang="en-US" sz="1400" b="1" dirty="0" err="1"/>
              <a:t>Zooniverse</a:t>
            </a:r>
            <a:r>
              <a:rPr lang="en-US" sz="1400" dirty="0"/>
              <a:t>: World’s largest, most popular platform for online citizen science.  Led by Adler and University of Oxford. Currently engages &gt;1.7 million people, over 200 academic research publications.</a:t>
            </a:r>
          </a:p>
          <a:p>
            <a:pPr marR="0" algn="l" defTabSz="457200" rtl="0" eaLnBrk="1" fontAlgn="auto" latinLnBrk="0" hangingPunct="1">
              <a:lnSpc>
                <a:spcPct val="100000"/>
              </a:lnSpc>
              <a:spcBef>
                <a:spcPts val="0"/>
              </a:spcBef>
              <a:spcAft>
                <a:spcPts val="0"/>
              </a:spcAft>
              <a:buClrTx/>
              <a:buSzTx/>
              <a:tabLst/>
              <a:defRPr/>
            </a:pPr>
            <a:endParaRPr lang="en-US" sz="1400" dirty="0"/>
          </a:p>
          <a:p>
            <a:pPr marR="0" algn="l" defTabSz="457200" rtl="0" eaLnBrk="1" fontAlgn="auto" latinLnBrk="0" hangingPunct="1">
              <a:lnSpc>
                <a:spcPct val="100000"/>
              </a:lnSpc>
              <a:spcBef>
                <a:spcPts val="0"/>
              </a:spcBef>
              <a:spcAft>
                <a:spcPts val="0"/>
              </a:spcAft>
              <a:buClrTx/>
              <a:buSzTx/>
              <a:tabLst/>
              <a:defRPr/>
            </a:pPr>
            <a:r>
              <a:rPr lang="en-US" sz="1400" b="1" dirty="0"/>
              <a:t>Milky Way Project </a:t>
            </a:r>
            <a:r>
              <a:rPr lang="en-US" sz="1400" dirty="0"/>
              <a:t>(M. </a:t>
            </a:r>
            <a:r>
              <a:rPr lang="en-US" sz="1400" dirty="0" err="1"/>
              <a:t>Povich</a:t>
            </a:r>
            <a:r>
              <a:rPr lang="en-US" sz="1400" dirty="0"/>
              <a:t>, Cal Poly University): One of ~100 research projects in </a:t>
            </a:r>
            <a:r>
              <a:rPr lang="en-US" sz="1400" dirty="0" err="1"/>
              <a:t>Zooniverse</a:t>
            </a:r>
            <a:r>
              <a:rPr lang="en-US" sz="1400" dirty="0"/>
              <a:t>. Uses representative color infrared images from the Spitzer Space Telescope to identify “bubbles” created as massive stars ionize and sculpt their birth clouds (≥ 8 solar masses.) Massive stars produce and distribute heavy elements critical for life. Good evidence our Solar System formed with massive stars. </a:t>
            </a:r>
          </a:p>
          <a:p>
            <a:pPr marR="0" algn="l" defTabSz="457200" rtl="0" eaLnBrk="1" fontAlgn="auto" latinLnBrk="0" hangingPunct="1">
              <a:lnSpc>
                <a:spcPct val="100000"/>
              </a:lnSpc>
              <a:spcBef>
                <a:spcPts val="0"/>
              </a:spcBef>
              <a:spcAft>
                <a:spcPts val="0"/>
              </a:spcAft>
              <a:buClrTx/>
              <a:buSzTx/>
              <a:tabLst/>
              <a:defRPr/>
            </a:pPr>
            <a:r>
              <a:rPr lang="en-US" sz="1400" dirty="0"/>
              <a:t>Blue: stars; green: complex organic molecules (“PAHs”); and red: dust.</a:t>
            </a:r>
          </a:p>
          <a:p>
            <a:pPr marR="0" algn="l" defTabSz="457200" rtl="0" eaLnBrk="1" fontAlgn="auto" latinLnBrk="0" hangingPunct="1">
              <a:lnSpc>
                <a:spcPct val="100000"/>
              </a:lnSpc>
              <a:spcBef>
                <a:spcPts val="0"/>
              </a:spcBef>
              <a:spcAft>
                <a:spcPts val="0"/>
              </a:spcAft>
              <a:buClrTx/>
              <a:buSzTx/>
              <a:tabLst/>
              <a:defRPr/>
            </a:pPr>
            <a:endParaRPr lang="en-US" sz="1400" dirty="0"/>
          </a:p>
          <a:p>
            <a:pPr marR="0" algn="l" defTabSz="457200" rtl="0" eaLnBrk="1" fontAlgn="auto" latinLnBrk="0" hangingPunct="1">
              <a:lnSpc>
                <a:spcPct val="100000"/>
              </a:lnSpc>
              <a:spcBef>
                <a:spcPts val="0"/>
              </a:spcBef>
              <a:spcAft>
                <a:spcPts val="0"/>
              </a:spcAft>
              <a:buClrTx/>
              <a:buSzTx/>
              <a:tabLst/>
              <a:defRPr/>
            </a:pPr>
            <a:r>
              <a:rPr lang="en-US" sz="1400" b="1" dirty="0"/>
              <a:t>Discovery of </a:t>
            </a:r>
            <a:r>
              <a:rPr lang="en-US" sz="1400" b="1" dirty="0" err="1"/>
              <a:t>Yellowballs</a:t>
            </a:r>
            <a:r>
              <a:rPr lang="en-US" sz="1400" dirty="0"/>
              <a:t>: Citizen scientists began tagging circular “yellow” objects (YBs). We wondered whether these might be “infant bubbles”. Image of W33 at right used for Spitzer 15</a:t>
            </a:r>
            <a:r>
              <a:rPr lang="en-US" sz="1400" baseline="30000" dirty="0"/>
              <a:t>th</a:t>
            </a:r>
            <a:r>
              <a:rPr lang="en-US" sz="1400" dirty="0"/>
              <a:t> anniversary selfies.</a:t>
            </a:r>
          </a:p>
        </p:txBody>
      </p:sp>
      <p:sp>
        <p:nvSpPr>
          <p:cNvPr id="4" name="Slide Number Placeholder 3"/>
          <p:cNvSpPr>
            <a:spLocks noGrp="1"/>
          </p:cNvSpPr>
          <p:nvPr>
            <p:ph type="sldNum" sz="quarter" idx="10"/>
          </p:nvPr>
        </p:nvSpPr>
        <p:spPr/>
        <p:txBody>
          <a:bodyPr/>
          <a:lstStyle/>
          <a:p>
            <a:fld id="{A5E35C5A-F061-F841-A8F3-0CC09556C5C6}" type="slidenum">
              <a:rPr lang="en-US" smtClean="0"/>
              <a:t>1</a:t>
            </a:fld>
            <a:endParaRPr lang="en-US"/>
          </a:p>
        </p:txBody>
      </p:sp>
    </p:spTree>
    <p:extLst>
      <p:ext uri="{BB962C8B-B14F-4D97-AF65-F5344CB8AC3E}">
        <p14:creationId xmlns:p14="http://schemas.microsoft.com/office/powerpoint/2010/main" val="303552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Great example of how what you see depends upon the wavelength of light you use. </a:t>
            </a:r>
          </a:p>
          <a:p>
            <a:r>
              <a:rPr lang="en-US" sz="1400" b="1" dirty="0"/>
              <a:t>near-IR</a:t>
            </a:r>
            <a:r>
              <a:rPr lang="en-US" sz="1400" dirty="0"/>
              <a:t>: We can peer into some of YBs to examine young clusters of stars.</a:t>
            </a:r>
          </a:p>
          <a:p>
            <a:r>
              <a:rPr lang="en-US" sz="1400" b="1" dirty="0"/>
              <a:t>submm/mm</a:t>
            </a:r>
            <a:r>
              <a:rPr lang="en-US" sz="1400" dirty="0"/>
              <a:t>: We can study the birth clouds associated with the YBs.</a:t>
            </a:r>
          </a:p>
          <a:p>
            <a:endParaRPr lang="en-US" sz="1400" dirty="0"/>
          </a:p>
          <a:p>
            <a:r>
              <a:rPr lang="en-US" sz="1400" b="1" dirty="0"/>
              <a:t>UKIDDS</a:t>
            </a:r>
            <a:r>
              <a:rPr lang="en-US" sz="1400" dirty="0"/>
              <a:t>: Lucas et al. 2008, The UKIDDS Galactic Plane Survey, MNRAS, 391, 136</a:t>
            </a:r>
          </a:p>
          <a:p>
            <a:endParaRPr lang="en-US" sz="1400" dirty="0"/>
          </a:p>
          <a:p>
            <a:r>
              <a:rPr lang="en-US" sz="1400" b="1" dirty="0"/>
              <a:t>ATLASGAL:</a:t>
            </a:r>
            <a:r>
              <a:rPr lang="en-US" sz="1400" dirty="0"/>
              <a:t> Schuller et al. 2009, ATLASGAL – The APEX telescope large area survey of the galaxy at 870 microns, A&amp;A, 504, 415</a:t>
            </a:r>
          </a:p>
          <a:p>
            <a:endParaRPr lang="en-US" sz="1400" dirty="0"/>
          </a:p>
        </p:txBody>
      </p:sp>
      <p:sp>
        <p:nvSpPr>
          <p:cNvPr id="4" name="Slide Number Placeholder 3"/>
          <p:cNvSpPr>
            <a:spLocks noGrp="1"/>
          </p:cNvSpPr>
          <p:nvPr>
            <p:ph type="sldNum" sz="quarter" idx="10"/>
          </p:nvPr>
        </p:nvSpPr>
        <p:spPr/>
        <p:txBody>
          <a:bodyPr/>
          <a:lstStyle/>
          <a:p>
            <a:fld id="{A5E35C5A-F061-F841-A8F3-0CC09556C5C6}" type="slidenum">
              <a:rPr lang="en-US" smtClean="0"/>
              <a:t>2</a:t>
            </a:fld>
            <a:endParaRPr lang="en-US"/>
          </a:p>
        </p:txBody>
      </p:sp>
    </p:spTree>
    <p:extLst>
      <p:ext uri="{BB962C8B-B14F-4D97-AF65-F5344CB8AC3E}">
        <p14:creationId xmlns:p14="http://schemas.microsoft.com/office/powerpoint/2010/main" val="58699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Pilot study</a:t>
            </a:r>
            <a:r>
              <a:rPr lang="en-US" sz="1400" dirty="0"/>
              <a:t>: 20 </a:t>
            </a:r>
            <a:r>
              <a:rPr lang="en-US" sz="1400" dirty="0" err="1"/>
              <a:t>sq</a:t>
            </a:r>
            <a:r>
              <a:rPr lang="en-US" sz="1400" dirty="0"/>
              <a:t> </a:t>
            </a:r>
            <a:r>
              <a:rPr lang="en-US" sz="1400" dirty="0" err="1"/>
              <a:t>deg</a:t>
            </a:r>
            <a:r>
              <a:rPr lang="en-US" sz="1400" dirty="0"/>
              <a:t> region of a well-studied portion of the inner Galaxy that contains 518 YBs. Able to match most YBs with catalogs containing different indicators of star formation such as young massive stellar objects and dense molecular gas. YB 1153: WISE candidate HII region.</a:t>
            </a:r>
          </a:p>
          <a:p>
            <a:endParaRPr lang="en-US" sz="1400" dirty="0"/>
          </a:p>
          <a:p>
            <a:r>
              <a:rPr lang="en-US" sz="1400" b="1" dirty="0"/>
              <a:t>BU-GRS</a:t>
            </a:r>
            <a:r>
              <a:rPr lang="en-US" sz="1400" dirty="0"/>
              <a:t>: Jackson et al. 2006, The Boston University-Five College Radio Astronomy Observatory Galactic Ring Survey, </a:t>
            </a:r>
            <a:r>
              <a:rPr lang="en-US" sz="1400" dirty="0" err="1"/>
              <a:t>ApJS</a:t>
            </a:r>
            <a:r>
              <a:rPr lang="en-US" sz="1400" dirty="0"/>
              <a:t>, 163, 145 </a:t>
            </a:r>
          </a:p>
          <a:p>
            <a:r>
              <a:rPr lang="en-US" sz="1400" b="1" dirty="0"/>
              <a:t>Hi-GAL</a:t>
            </a:r>
            <a:r>
              <a:rPr lang="en-US" sz="1400" dirty="0"/>
              <a:t>: Elia et al. 2017, The Hi-GAL compact source catalogues – I. The physical properties of clumps in the inner Galaxy, MNRAS 471, 100</a:t>
            </a:r>
          </a:p>
          <a:p>
            <a:r>
              <a:rPr lang="en-US" sz="1400" b="1" dirty="0"/>
              <a:t>WISE HII: </a:t>
            </a:r>
            <a:r>
              <a:rPr lang="en-US" sz="1400" dirty="0"/>
              <a:t>Anderson et al. 2014,  The WISE Catalog of Galactic HII Regions, </a:t>
            </a:r>
            <a:r>
              <a:rPr lang="en-US" sz="1400" dirty="0" err="1"/>
              <a:t>ApJS</a:t>
            </a:r>
            <a:r>
              <a:rPr lang="en-US" sz="1400" dirty="0"/>
              <a:t>, 212,1</a:t>
            </a:r>
          </a:p>
          <a:p>
            <a:r>
              <a:rPr lang="en-US" sz="1400" b="1" dirty="0"/>
              <a:t>CORNISH:</a:t>
            </a:r>
            <a:r>
              <a:rPr lang="en-US" sz="1400" dirty="0"/>
              <a:t> Purcell et al. 2013, The Coordinated Radio and Infrared Survey for High-Mass Star Formation. II. Source Catalog, </a:t>
            </a:r>
            <a:r>
              <a:rPr lang="en-US" sz="1400" dirty="0" err="1"/>
              <a:t>ApJS</a:t>
            </a:r>
            <a:r>
              <a:rPr lang="en-US" sz="1400" dirty="0"/>
              <a:t>, 205, 1</a:t>
            </a:r>
          </a:p>
          <a:p>
            <a:r>
              <a:rPr lang="en-US" sz="1400" b="1" dirty="0"/>
              <a:t>ATLASGAL:</a:t>
            </a:r>
            <a:r>
              <a:rPr lang="en-US" sz="1400" dirty="0"/>
              <a:t> Schuller et al. 2009, ATLASGAL – The APEX telescope large area survey of the galaxy at 870 microns, A&amp;A, 504, 415</a:t>
            </a:r>
          </a:p>
          <a:p>
            <a:endParaRPr lang="en-US" dirty="0"/>
          </a:p>
          <a:p>
            <a:endParaRPr lang="en-US" dirty="0"/>
          </a:p>
          <a:p>
            <a:endParaRPr lang="en-US" dirty="0"/>
          </a:p>
          <a:p>
            <a:endParaRPr lang="en-US" dirty="0"/>
          </a:p>
          <a:p>
            <a:endParaRPr lang="en-US" dirty="0"/>
          </a:p>
          <a:p>
            <a:endParaRPr lang="en-US" sz="1400" dirty="0"/>
          </a:p>
          <a:p>
            <a:pPr marL="228600" indent="-228600">
              <a:buFontTx/>
              <a:buAutoNum type="arabicParenBoth"/>
            </a:pPr>
            <a:endParaRPr lang="en-US" sz="1400" dirty="0"/>
          </a:p>
          <a:p>
            <a:pPr marL="228600" indent="-228600">
              <a:buFontTx/>
              <a:buAutoNum type="arabicParenBoth"/>
            </a:pPr>
            <a:endParaRPr lang="en-US" sz="1400" dirty="0"/>
          </a:p>
          <a:p>
            <a:pPr marL="228600" indent="-228600">
              <a:buFontTx/>
              <a:buAutoNum type="arabicParenBoth"/>
            </a:pPr>
            <a:endParaRPr lang="en-US" sz="1400" dirty="0"/>
          </a:p>
          <a:p>
            <a:pPr marL="228600" indent="-228600">
              <a:buAutoNum type="arabicParenBoth"/>
            </a:pPr>
            <a:endParaRPr lang="en-US" dirty="0"/>
          </a:p>
        </p:txBody>
      </p:sp>
      <p:sp>
        <p:nvSpPr>
          <p:cNvPr id="4" name="Slide Number Placeholder 3"/>
          <p:cNvSpPr>
            <a:spLocks noGrp="1"/>
          </p:cNvSpPr>
          <p:nvPr>
            <p:ph type="sldNum" sz="quarter" idx="5"/>
          </p:nvPr>
        </p:nvSpPr>
        <p:spPr/>
        <p:txBody>
          <a:bodyPr/>
          <a:lstStyle/>
          <a:p>
            <a:fld id="{A5E35C5A-F061-F841-A8F3-0CC09556C5C6}" type="slidenum">
              <a:rPr lang="en-US" smtClean="0"/>
              <a:t>3</a:t>
            </a:fld>
            <a:endParaRPr lang="en-US"/>
          </a:p>
        </p:txBody>
      </p:sp>
    </p:spTree>
    <p:extLst>
      <p:ext uri="{BB962C8B-B14F-4D97-AF65-F5344CB8AC3E}">
        <p14:creationId xmlns:p14="http://schemas.microsoft.com/office/powerpoint/2010/main" val="220863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Initially, we thought all YBs might be very young bubbles associate with massive stars. KWA15 refers to a paper we wrote a few years ago based on some very early identifications of these objects. </a:t>
            </a:r>
          </a:p>
          <a:p>
            <a:endParaRPr lang="en-US" sz="1400" dirty="0"/>
          </a:p>
          <a:p>
            <a:r>
              <a:rPr lang="en-US" sz="1400" dirty="0"/>
              <a:t>Dashed histogram indicates the luminosity of YBs that appear in a catalog of massive YSOs:</a:t>
            </a:r>
          </a:p>
          <a:p>
            <a:r>
              <a:rPr lang="en-US" sz="1400" b="1" dirty="0"/>
              <a:t>RMS</a:t>
            </a:r>
            <a:r>
              <a:rPr lang="en-US" sz="1400" dirty="0"/>
              <a:t>:  </a:t>
            </a:r>
            <a:r>
              <a:rPr lang="en-US" sz="1400" dirty="0" err="1"/>
              <a:t>Lumsden</a:t>
            </a:r>
            <a:r>
              <a:rPr lang="en-US" sz="1400" dirty="0"/>
              <a:t> et al. 2013, The Red MSX Source Survey: The Massive Young Stellar Population of Our Galaxy, </a:t>
            </a:r>
            <a:r>
              <a:rPr lang="en-US" sz="1400" dirty="0" err="1"/>
              <a:t>ApJS</a:t>
            </a:r>
            <a:r>
              <a:rPr lang="en-US" sz="1400" dirty="0"/>
              <a:t>, 208, 11</a:t>
            </a:r>
          </a:p>
          <a:p>
            <a:endParaRPr lang="en-US" sz="1400" dirty="0"/>
          </a:p>
          <a:p>
            <a:r>
              <a:rPr lang="en-US" sz="1400" dirty="0"/>
              <a:t>Solid histogram indicates a sample from our pilot region that have matches in the Herschel Hi-GAL clump catalog. Tick marks indicate different spectral classes of stars. Most YBs expected to contain multiple stars -&gt; upper limit to the luminosity of the brightest star.</a:t>
            </a:r>
          </a:p>
          <a:p>
            <a:r>
              <a:rPr lang="en-US" sz="1400" dirty="0"/>
              <a:t>[NOTE: We have a much larger sample with known distances.]</a:t>
            </a:r>
          </a:p>
          <a:p>
            <a:endParaRPr lang="en-US" sz="1400" dirty="0"/>
          </a:p>
          <a:p>
            <a:r>
              <a:rPr lang="en-US" sz="1400" dirty="0"/>
              <a:t>Massive stars that form form bubbles and eventually </a:t>
            </a:r>
            <a:r>
              <a:rPr lang="en-US" sz="1400" dirty="0" err="1"/>
              <a:t>SNe</a:t>
            </a:r>
            <a:r>
              <a:rPr lang="en-US" sz="1400" dirty="0"/>
              <a:t> lie to the right of B2 (about 8 </a:t>
            </a:r>
            <a:r>
              <a:rPr lang="en-US" sz="1400" dirty="0" err="1"/>
              <a:t>Msun</a:t>
            </a:r>
            <a:r>
              <a:rPr lang="en-US" sz="1400" dirty="0"/>
              <a:t>). We’ve uncovered many lower-luminosity objects.</a:t>
            </a:r>
          </a:p>
          <a:p>
            <a:pPr marL="228600" indent="-228600">
              <a:buAutoNum type="arabicParenBoth"/>
            </a:pPr>
            <a:endParaRPr lang="en-US" sz="1400" dirty="0"/>
          </a:p>
          <a:p>
            <a:endParaRPr lang="en-US" dirty="0"/>
          </a:p>
        </p:txBody>
      </p:sp>
      <p:sp>
        <p:nvSpPr>
          <p:cNvPr id="4" name="Slide Number Placeholder 3"/>
          <p:cNvSpPr>
            <a:spLocks noGrp="1"/>
          </p:cNvSpPr>
          <p:nvPr>
            <p:ph type="sldNum" sz="quarter" idx="5"/>
          </p:nvPr>
        </p:nvSpPr>
        <p:spPr/>
        <p:txBody>
          <a:bodyPr/>
          <a:lstStyle/>
          <a:p>
            <a:fld id="{A5E35C5A-F061-F841-A8F3-0CC09556C5C6}" type="slidenum">
              <a:rPr lang="en-US" smtClean="0"/>
              <a:t>4</a:t>
            </a:fld>
            <a:endParaRPr lang="en-US"/>
          </a:p>
        </p:txBody>
      </p:sp>
    </p:spTree>
    <p:extLst>
      <p:ext uri="{BB962C8B-B14F-4D97-AF65-F5344CB8AC3E}">
        <p14:creationId xmlns:p14="http://schemas.microsoft.com/office/powerpoint/2010/main" val="382444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Roughly 1/3 of the YBs in our survey region associated with dense gas, but no other catalogued star-formation tracers. </a:t>
            </a:r>
          </a:p>
          <a:p>
            <a:endParaRPr lang="en-US" sz="1400" dirty="0"/>
          </a:p>
          <a:p>
            <a:r>
              <a:rPr lang="en-US" sz="1400" dirty="0"/>
              <a:t>Two-color image of part of our survey  that highlights just the gas and dust, not stars.</a:t>
            </a:r>
          </a:p>
          <a:p>
            <a:endParaRPr lang="en-US" sz="1400" dirty="0"/>
          </a:p>
          <a:p>
            <a:r>
              <a:rPr lang="en-US" sz="1400" dirty="0"/>
              <a:t>These YBs have the characteristics of “</a:t>
            </a:r>
            <a:r>
              <a:rPr lang="en-US" sz="1400" dirty="0" err="1"/>
              <a:t>protostars</a:t>
            </a:r>
            <a:r>
              <a:rPr lang="en-US" sz="1400" dirty="0"/>
              <a:t>,” which are still in the process  of accumulating mass, and intermediate-mass SFRs.</a:t>
            </a:r>
          </a:p>
          <a:p>
            <a:endParaRPr lang="en-US" sz="1400" dirty="0"/>
          </a:p>
          <a:p>
            <a:r>
              <a:rPr lang="en-US" sz="1400" b="1" dirty="0"/>
              <a:t>Hi-GAL</a:t>
            </a:r>
            <a:r>
              <a:rPr lang="en-US" sz="1400" dirty="0"/>
              <a:t>: Elia et al. 2017, The Hi-GAL compact source catalogues – I. The physical properties of clumps in the inner Galaxy, MNRAS 471, 100</a:t>
            </a:r>
          </a:p>
          <a:p>
            <a:endParaRPr lang="en-US" sz="1400" dirty="0"/>
          </a:p>
          <a:p>
            <a:endParaRPr lang="en-US" dirty="0"/>
          </a:p>
        </p:txBody>
      </p:sp>
      <p:sp>
        <p:nvSpPr>
          <p:cNvPr id="4" name="Slide Number Placeholder 3"/>
          <p:cNvSpPr>
            <a:spLocks noGrp="1"/>
          </p:cNvSpPr>
          <p:nvPr>
            <p:ph type="sldNum" sz="quarter" idx="5"/>
          </p:nvPr>
        </p:nvSpPr>
        <p:spPr/>
        <p:txBody>
          <a:bodyPr/>
          <a:lstStyle/>
          <a:p>
            <a:fld id="{A5E35C5A-F061-F841-A8F3-0CC09556C5C6}" type="slidenum">
              <a:rPr lang="en-US" smtClean="0"/>
              <a:t>5</a:t>
            </a:fld>
            <a:endParaRPr lang="en-US"/>
          </a:p>
        </p:txBody>
      </p:sp>
    </p:spTree>
    <p:extLst>
      <p:ext uri="{BB962C8B-B14F-4D97-AF65-F5344CB8AC3E}">
        <p14:creationId xmlns:p14="http://schemas.microsoft.com/office/powerpoint/2010/main" val="105235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Ideally, we want to measure properties of all the newly discovered YBs in a consistent manner, not just those with counterparts in other catalogs.</a:t>
            </a:r>
          </a:p>
          <a:p>
            <a:endParaRPr lang="en-US" sz="1400" dirty="0"/>
          </a:p>
          <a:p>
            <a:r>
              <a:rPr lang="en-US" sz="1400" dirty="0"/>
              <a:t>The two YBs featured here show different backgrounds, one isolated, one not.</a:t>
            </a:r>
          </a:p>
          <a:p>
            <a:endParaRPr lang="en-US" sz="1400" dirty="0"/>
          </a:p>
          <a:p>
            <a:r>
              <a:rPr lang="en-US" sz="1400" dirty="0"/>
              <a:t>In the process of automating a method to measure the amount of flux at different wavelengths for all YBs.</a:t>
            </a:r>
          </a:p>
        </p:txBody>
      </p:sp>
      <p:sp>
        <p:nvSpPr>
          <p:cNvPr id="4" name="Slide Number Placeholder 3"/>
          <p:cNvSpPr>
            <a:spLocks noGrp="1"/>
          </p:cNvSpPr>
          <p:nvPr>
            <p:ph type="sldNum" sz="quarter" idx="5"/>
          </p:nvPr>
        </p:nvSpPr>
        <p:spPr/>
        <p:txBody>
          <a:bodyPr/>
          <a:lstStyle/>
          <a:p>
            <a:fld id="{A5E35C5A-F061-F841-A8F3-0CC09556C5C6}" type="slidenum">
              <a:rPr lang="en-US" smtClean="0"/>
              <a:t>6</a:t>
            </a:fld>
            <a:endParaRPr lang="en-US"/>
          </a:p>
        </p:txBody>
      </p:sp>
    </p:spTree>
    <p:extLst>
      <p:ext uri="{BB962C8B-B14F-4D97-AF65-F5344CB8AC3E}">
        <p14:creationId xmlns:p14="http://schemas.microsoft.com/office/powerpoint/2010/main" val="203169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Using YB1312.png enlarged</a:t>
            </a:r>
            <a:r>
              <a:rPr lang="en-US" sz="1400" baseline="0" dirty="0"/>
              <a:t> to 10” width then cropped as background.  Spacing of text altered to avoid the central bright source.</a:t>
            </a:r>
            <a:endParaRPr lang="en-US" sz="1400" dirty="0"/>
          </a:p>
        </p:txBody>
      </p:sp>
      <p:sp>
        <p:nvSpPr>
          <p:cNvPr id="4" name="Slide Number Placeholder 3"/>
          <p:cNvSpPr>
            <a:spLocks noGrp="1"/>
          </p:cNvSpPr>
          <p:nvPr>
            <p:ph type="sldNum" sz="quarter" idx="10"/>
          </p:nvPr>
        </p:nvSpPr>
        <p:spPr/>
        <p:txBody>
          <a:bodyPr/>
          <a:lstStyle/>
          <a:p>
            <a:fld id="{B6C32B9F-132D-D042-B2D0-9ED152C83621}" type="slidenum">
              <a:rPr lang="en-US" smtClean="0"/>
              <a:t>7</a:t>
            </a:fld>
            <a:endParaRPr lang="en-US"/>
          </a:p>
        </p:txBody>
      </p:sp>
    </p:spTree>
    <p:extLst>
      <p:ext uri="{BB962C8B-B14F-4D97-AF65-F5344CB8AC3E}">
        <p14:creationId xmlns:p14="http://schemas.microsoft.com/office/powerpoint/2010/main" val="291642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Higher resolution studies will be very important to study what’s happening within YBs – e.g., how matter accumulates onto “cores” within the “clumps”.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YBs present a great opportunity to compare the environments which are and are not producing massive stars at similar stages </a:t>
            </a:r>
            <a:r>
              <a:rPr lang="en-US" sz="1400"/>
              <a:t>of evolution.</a:t>
            </a:r>
            <a:endParaRPr lang="en-US" sz="1400" dirty="0"/>
          </a:p>
        </p:txBody>
      </p:sp>
      <p:sp>
        <p:nvSpPr>
          <p:cNvPr id="4" name="Slide Number Placeholder 3"/>
          <p:cNvSpPr>
            <a:spLocks noGrp="1"/>
          </p:cNvSpPr>
          <p:nvPr>
            <p:ph type="sldNum" sz="quarter" idx="10"/>
          </p:nvPr>
        </p:nvSpPr>
        <p:spPr/>
        <p:txBody>
          <a:bodyPr/>
          <a:lstStyle/>
          <a:p>
            <a:fld id="{A5E35C5A-F061-F841-A8F3-0CC09556C5C6}" type="slidenum">
              <a:rPr lang="en-US" smtClean="0"/>
              <a:t>8</a:t>
            </a:fld>
            <a:endParaRPr lang="en-US"/>
          </a:p>
        </p:txBody>
      </p:sp>
    </p:spTree>
    <p:extLst>
      <p:ext uri="{BB962C8B-B14F-4D97-AF65-F5344CB8AC3E}">
        <p14:creationId xmlns:p14="http://schemas.microsoft.com/office/powerpoint/2010/main" val="13906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6/7/19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6/7/19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6/7/19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F2DE08-7CCD-4A4B-82D2-F024698AC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022" y="2706580"/>
            <a:ext cx="3532504" cy="1986040"/>
          </a:xfrm>
          <a:prstGeom prst="rect">
            <a:avLst/>
          </a:prstGeom>
        </p:spPr>
      </p:pic>
      <p:pic>
        <p:nvPicPr>
          <p:cNvPr id="7" name="Picture 7" descr="MWPbubble.tiff">
            <a:extLst>
              <a:ext uri="{FF2B5EF4-FFF2-40B4-BE49-F238E27FC236}">
                <a16:creationId xmlns:a16="http://schemas.microsoft.com/office/drawing/2014/main" id="{0D68745A-8E44-B044-9F67-06ED61FDE6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2027" y="2706580"/>
            <a:ext cx="2696306" cy="1986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
          <p:cNvSpPr txBox="1">
            <a:spLocks/>
          </p:cNvSpPr>
          <p:nvPr/>
        </p:nvSpPr>
        <p:spPr>
          <a:xfrm>
            <a:off x="594360" y="25648"/>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Why Do Massive (and Not-So-Massive) Stars Form in the </a:t>
            </a:r>
            <a:r>
              <a:rPr lang="en-US" sz="3600"/>
              <a:t>Milky Way?</a:t>
            </a:r>
            <a:endParaRPr lang="en-US" sz="3600" dirty="0"/>
          </a:p>
        </p:txBody>
      </p:sp>
      <p:sp>
        <p:nvSpPr>
          <p:cNvPr id="3" name="TextBox 2">
            <a:extLst>
              <a:ext uri="{FF2B5EF4-FFF2-40B4-BE49-F238E27FC236}">
                <a16:creationId xmlns:a16="http://schemas.microsoft.com/office/drawing/2014/main" id="{4ECB95CB-59A2-E345-B95D-6A57E86D274D}"/>
              </a:ext>
            </a:extLst>
          </p:cNvPr>
          <p:cNvSpPr txBox="1"/>
          <p:nvPr/>
        </p:nvSpPr>
        <p:spPr>
          <a:xfrm>
            <a:off x="1275080" y="4689714"/>
            <a:ext cx="7091680" cy="369332"/>
          </a:xfrm>
          <a:prstGeom prst="rect">
            <a:avLst/>
          </a:prstGeom>
          <a:noFill/>
        </p:spPr>
        <p:txBody>
          <a:bodyPr wrap="square" rtlCol="0">
            <a:spAutoFit/>
          </a:bodyPr>
          <a:lstStyle/>
          <a:p>
            <a:r>
              <a:rPr lang="en-US" dirty="0"/>
              <a:t>Grace Wolf-Chase: </a:t>
            </a:r>
            <a:r>
              <a:rPr lang="en-US" dirty="0" err="1"/>
              <a:t>gwolfchase</a:t>
            </a:r>
            <a:r>
              <a:rPr lang="en-US" dirty="0"/>
              <a:t> @ </a:t>
            </a:r>
            <a:r>
              <a:rPr lang="en-US" dirty="0" err="1"/>
              <a:t>adlerplanetarium.org</a:t>
            </a:r>
            <a:r>
              <a:rPr lang="en-US" dirty="0"/>
              <a:t>, (630) 414-2128</a:t>
            </a:r>
          </a:p>
        </p:txBody>
      </p:sp>
      <p:sp>
        <p:nvSpPr>
          <p:cNvPr id="5" name="TextBox 4">
            <a:extLst>
              <a:ext uri="{FF2B5EF4-FFF2-40B4-BE49-F238E27FC236}">
                <a16:creationId xmlns:a16="http://schemas.microsoft.com/office/drawing/2014/main" id="{9BC01C6D-B893-584E-9881-774DB21B5CCC}"/>
              </a:ext>
            </a:extLst>
          </p:cNvPr>
          <p:cNvSpPr txBox="1"/>
          <p:nvPr/>
        </p:nvSpPr>
        <p:spPr>
          <a:xfrm>
            <a:off x="426103" y="1080805"/>
            <a:ext cx="9176044" cy="461665"/>
          </a:xfrm>
          <a:prstGeom prst="rect">
            <a:avLst/>
          </a:prstGeom>
          <a:noFill/>
        </p:spPr>
        <p:txBody>
          <a:bodyPr wrap="square" rtlCol="0">
            <a:spAutoFit/>
          </a:bodyPr>
          <a:lstStyle/>
          <a:p>
            <a:r>
              <a:rPr lang="en-US" sz="2400" dirty="0"/>
              <a:t>G. Wolf-Chase, Adler Planetarium; C. </a:t>
            </a:r>
            <a:r>
              <a:rPr lang="en-US" sz="2400" dirty="0" err="1"/>
              <a:t>Kerton</a:t>
            </a:r>
            <a:r>
              <a:rPr lang="en-US" sz="2400" dirty="0"/>
              <a:t>, ISU; K. Devine, C of I</a:t>
            </a:r>
          </a:p>
        </p:txBody>
      </p:sp>
      <p:sp>
        <p:nvSpPr>
          <p:cNvPr id="8" name="TextBox 7">
            <a:extLst>
              <a:ext uri="{FF2B5EF4-FFF2-40B4-BE49-F238E27FC236}">
                <a16:creationId xmlns:a16="http://schemas.microsoft.com/office/drawing/2014/main" id="{0E046BD8-4A7B-964E-8DA4-96B35A73517D}"/>
              </a:ext>
            </a:extLst>
          </p:cNvPr>
          <p:cNvSpPr txBox="1"/>
          <p:nvPr/>
        </p:nvSpPr>
        <p:spPr>
          <a:xfrm>
            <a:off x="426104" y="1527188"/>
            <a:ext cx="8482819" cy="1569660"/>
          </a:xfrm>
          <a:prstGeom prst="rect">
            <a:avLst/>
          </a:prstGeom>
          <a:noFill/>
        </p:spPr>
        <p:txBody>
          <a:bodyPr wrap="square" rtlCol="0">
            <a:spAutoFit/>
          </a:bodyPr>
          <a:lstStyle/>
          <a:p>
            <a:pPr marL="342900" indent="-342900">
              <a:buFont typeface="System Font"/>
              <a:buChar char="★"/>
            </a:pPr>
            <a:r>
              <a:rPr lang="en-US" sz="2400" dirty="0"/>
              <a:t>#</a:t>
            </a:r>
            <a:r>
              <a:rPr lang="en-US" sz="2400" dirty="0" err="1"/>
              <a:t>yellowballs</a:t>
            </a:r>
            <a:r>
              <a:rPr lang="en-US" sz="2400" dirty="0"/>
              <a:t> discovered serendipitously by citizen scientists.</a:t>
            </a:r>
          </a:p>
          <a:p>
            <a:pPr marL="342900" indent="-342900">
              <a:buFont typeface="System Font"/>
              <a:buChar char="★"/>
            </a:pPr>
            <a:r>
              <a:rPr lang="en-US" sz="2400" dirty="0"/>
              <a:t>MWP re-designed to build a catalog of YBs.</a:t>
            </a:r>
          </a:p>
          <a:p>
            <a:pPr marL="342900" indent="-342900">
              <a:buFont typeface="System Font"/>
              <a:buChar char="★"/>
            </a:pPr>
            <a:r>
              <a:rPr lang="en-US" sz="2400" dirty="0"/>
              <a:t>2016-2017: More than 6,000 YBs identified and measured.</a:t>
            </a:r>
          </a:p>
          <a:p>
            <a:pPr marL="342900" indent="-342900">
              <a:buFont typeface="System Font"/>
              <a:buChar char="★"/>
            </a:pPr>
            <a:endParaRPr lang="en-US" sz="2400" dirty="0"/>
          </a:p>
        </p:txBody>
      </p:sp>
      <p:sp>
        <p:nvSpPr>
          <p:cNvPr id="12" name="TextBox 11">
            <a:extLst>
              <a:ext uri="{FF2B5EF4-FFF2-40B4-BE49-F238E27FC236}">
                <a16:creationId xmlns:a16="http://schemas.microsoft.com/office/drawing/2014/main" id="{32936C55-388E-EC47-B97F-FE9A93080B59}"/>
              </a:ext>
            </a:extLst>
          </p:cNvPr>
          <p:cNvSpPr txBox="1"/>
          <p:nvPr/>
        </p:nvSpPr>
        <p:spPr>
          <a:xfrm>
            <a:off x="426103" y="1542470"/>
            <a:ext cx="8482819" cy="1569660"/>
          </a:xfrm>
          <a:prstGeom prst="rect">
            <a:avLst/>
          </a:prstGeom>
          <a:noFill/>
        </p:spPr>
        <p:txBody>
          <a:bodyPr wrap="square" rtlCol="0">
            <a:spAutoFit/>
          </a:bodyPr>
          <a:lstStyle/>
          <a:p>
            <a:pPr marL="285750" indent="-285750">
              <a:buFont typeface="System Font"/>
              <a:buChar char="★"/>
            </a:pPr>
            <a:r>
              <a:rPr lang="en-US" sz="2400" dirty="0" err="1"/>
              <a:t>Zooniverse</a:t>
            </a:r>
            <a:r>
              <a:rPr lang="en-US" sz="2400" dirty="0"/>
              <a:t> (Adler Planetarium, Oxford); MWP (M. </a:t>
            </a:r>
            <a:r>
              <a:rPr lang="en-US" sz="2400" dirty="0" err="1"/>
              <a:t>Povich</a:t>
            </a:r>
            <a:r>
              <a:rPr lang="en-US" sz="2400" dirty="0"/>
              <a:t>)</a:t>
            </a:r>
          </a:p>
          <a:p>
            <a:pPr marL="285750" indent="-285750">
              <a:buFont typeface="System Font"/>
              <a:buChar char="★"/>
            </a:pPr>
            <a:r>
              <a:rPr lang="en-US" sz="2400" dirty="0"/>
              <a:t>Finding sites of recent massive star formation (“bubbles”).</a:t>
            </a:r>
          </a:p>
          <a:p>
            <a:pPr marL="285750" indent="-285750">
              <a:buFont typeface="System Font"/>
              <a:buChar char="★"/>
            </a:pPr>
            <a:r>
              <a:rPr lang="en-US" sz="2400" dirty="0"/>
              <a:t>Spitzer images of ~305 </a:t>
            </a:r>
            <a:r>
              <a:rPr lang="en-US" sz="2400" dirty="0" err="1"/>
              <a:t>sq</a:t>
            </a:r>
            <a:r>
              <a:rPr lang="en-US" sz="2400" dirty="0"/>
              <a:t> </a:t>
            </a:r>
            <a:r>
              <a:rPr lang="en-US" sz="2400" dirty="0" err="1"/>
              <a:t>deg</a:t>
            </a:r>
            <a:r>
              <a:rPr lang="en-US" sz="2400" dirty="0"/>
              <a:t> of the inner &amp; outer Galaxy.</a:t>
            </a:r>
          </a:p>
          <a:p>
            <a:pPr marL="285750" indent="-285750">
              <a:buFont typeface="System Font"/>
              <a:buChar char="★"/>
            </a:pPr>
            <a:endParaRPr lang="en-US" sz="2400" dirty="0"/>
          </a:p>
        </p:txBody>
      </p:sp>
    </p:spTree>
    <p:extLst>
      <p:ext uri="{BB962C8B-B14F-4D97-AF65-F5344CB8AC3E}">
        <p14:creationId xmlns:p14="http://schemas.microsoft.com/office/powerpoint/2010/main" val="35060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ia18908-ma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226" y="0"/>
            <a:ext cx="7807238" cy="51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Donut 1"/>
          <p:cNvSpPr/>
          <p:nvPr/>
        </p:nvSpPr>
        <p:spPr>
          <a:xfrm>
            <a:off x="4274957" y="2363297"/>
            <a:ext cx="467138" cy="450574"/>
          </a:xfrm>
          <a:prstGeom prst="donut">
            <a:avLst>
              <a:gd name="adj" fmla="val 7645"/>
            </a:avLst>
          </a:prstGeom>
          <a:solidFill>
            <a:schemeClr val="tx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9" name="Content Placeholder 2"/>
          <p:cNvSpPr txBox="1">
            <a:spLocks/>
          </p:cNvSpPr>
          <p:nvPr/>
        </p:nvSpPr>
        <p:spPr>
          <a:xfrm>
            <a:off x="2622033" y="4341550"/>
            <a:ext cx="4240123" cy="674391"/>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YBs located in dense “clumps.”</a:t>
            </a:r>
          </a:p>
        </p:txBody>
      </p:sp>
      <p:cxnSp>
        <p:nvCxnSpPr>
          <p:cNvPr id="12" name="Straight Arrow Connector 11"/>
          <p:cNvCxnSpPr>
            <a:cxnSpLocks/>
          </p:cNvCxnSpPr>
          <p:nvPr/>
        </p:nvCxnSpPr>
        <p:spPr>
          <a:xfrm flipH="1">
            <a:off x="3259817" y="2588584"/>
            <a:ext cx="915727" cy="3000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W33_UKIDS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004" y="2149276"/>
            <a:ext cx="1370349" cy="1066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p:nvPr/>
        </p:nvSpPr>
        <p:spPr>
          <a:xfrm>
            <a:off x="628226" y="1597021"/>
            <a:ext cx="3734886" cy="461665"/>
          </a:xfrm>
          <a:prstGeom prst="rect">
            <a:avLst/>
          </a:prstGeom>
          <a:noFill/>
        </p:spPr>
        <p:txBody>
          <a:bodyPr wrap="square" rtlCol="0">
            <a:spAutoFit/>
          </a:bodyPr>
          <a:lstStyle/>
          <a:p>
            <a:r>
              <a:rPr lang="en-US" sz="2400" dirty="0"/>
              <a:t>Infant stars  (UKIDSS 2 </a:t>
            </a:r>
            <a:r>
              <a:rPr lang="en-US" sz="2400" dirty="0" err="1"/>
              <a:t>μm</a:t>
            </a:r>
            <a:r>
              <a:rPr lang="en-US" sz="2400" dirty="0"/>
              <a:t>)</a:t>
            </a:r>
          </a:p>
        </p:txBody>
      </p:sp>
      <p:sp>
        <p:nvSpPr>
          <p:cNvPr id="15" name="Title 1">
            <a:extLst>
              <a:ext uri="{FF2B5EF4-FFF2-40B4-BE49-F238E27FC236}">
                <a16:creationId xmlns:a16="http://schemas.microsoft.com/office/drawing/2014/main" id="{80525781-8128-B34A-94D8-1A7A1162D123}"/>
              </a:ext>
            </a:extLst>
          </p:cNvPr>
          <p:cNvSpPr>
            <a:spLocks noGrp="1"/>
          </p:cNvSpPr>
          <p:nvPr>
            <p:ph type="title"/>
          </p:nvPr>
        </p:nvSpPr>
        <p:spPr>
          <a:xfrm>
            <a:off x="393726" y="-132514"/>
            <a:ext cx="8229600" cy="857250"/>
          </a:xfrm>
        </p:spPr>
        <p:txBody>
          <a:bodyPr>
            <a:normAutofit/>
          </a:bodyPr>
          <a:lstStyle/>
          <a:p>
            <a:r>
              <a:rPr lang="en-US" sz="3600" dirty="0"/>
              <a:t>YBs Reveal Young Stars AND Birth Clouds</a:t>
            </a:r>
          </a:p>
        </p:txBody>
      </p:sp>
      <p:pic>
        <p:nvPicPr>
          <p:cNvPr id="6" name="Picture 5">
            <a:extLst>
              <a:ext uri="{FF2B5EF4-FFF2-40B4-BE49-F238E27FC236}">
                <a16:creationId xmlns:a16="http://schemas.microsoft.com/office/drawing/2014/main" id="{10EAC38B-0B39-934E-8C4C-0BFAC39B9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3117" y="1683927"/>
            <a:ext cx="3183953" cy="1968861"/>
          </a:xfrm>
          <a:prstGeom prst="rect">
            <a:avLst/>
          </a:prstGeom>
        </p:spPr>
      </p:pic>
      <p:sp>
        <p:nvSpPr>
          <p:cNvPr id="7" name="TextBox 6">
            <a:extLst>
              <a:ext uri="{FF2B5EF4-FFF2-40B4-BE49-F238E27FC236}">
                <a16:creationId xmlns:a16="http://schemas.microsoft.com/office/drawing/2014/main" id="{FF096661-B1C2-7648-9156-11E28E48FBEC}"/>
              </a:ext>
            </a:extLst>
          </p:cNvPr>
          <p:cNvSpPr txBox="1"/>
          <p:nvPr/>
        </p:nvSpPr>
        <p:spPr>
          <a:xfrm>
            <a:off x="6681135" y="2844760"/>
            <a:ext cx="1660217" cy="830997"/>
          </a:xfrm>
          <a:prstGeom prst="rect">
            <a:avLst/>
          </a:prstGeom>
          <a:noFill/>
        </p:spPr>
        <p:txBody>
          <a:bodyPr wrap="square" rtlCol="0">
            <a:spAutoFit/>
          </a:bodyPr>
          <a:lstStyle/>
          <a:p>
            <a:r>
              <a:rPr lang="en-US" sz="2400" dirty="0"/>
              <a:t>ATLASGAL 870 𝛍m</a:t>
            </a:r>
          </a:p>
        </p:txBody>
      </p:sp>
      <p:cxnSp>
        <p:nvCxnSpPr>
          <p:cNvPr id="17" name="Straight Arrow Connector 16">
            <a:extLst>
              <a:ext uri="{FF2B5EF4-FFF2-40B4-BE49-F238E27FC236}">
                <a16:creationId xmlns:a16="http://schemas.microsoft.com/office/drawing/2014/main" id="{DA05391C-A7FC-F041-BE95-1F54CE6D9A02}"/>
              </a:ext>
            </a:extLst>
          </p:cNvPr>
          <p:cNvCxnSpPr>
            <a:cxnSpLocks/>
          </p:cNvCxnSpPr>
          <p:nvPr/>
        </p:nvCxnSpPr>
        <p:spPr>
          <a:xfrm flipV="1">
            <a:off x="6307810" y="3738520"/>
            <a:ext cx="554346" cy="5800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37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B1153_8u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823" y="790673"/>
            <a:ext cx="2311651" cy="1828800"/>
          </a:xfrm>
          <a:prstGeom prst="rect">
            <a:avLst/>
          </a:prstGeom>
        </p:spPr>
      </p:pic>
      <p:pic>
        <p:nvPicPr>
          <p:cNvPr id="9" name="Picture 8" descr="YB1153_7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786" y="2783840"/>
            <a:ext cx="2317688" cy="1828800"/>
          </a:xfrm>
          <a:prstGeom prst="rect">
            <a:avLst/>
          </a:prstGeom>
        </p:spPr>
      </p:pic>
      <p:pic>
        <p:nvPicPr>
          <p:cNvPr id="10" name="Picture 9" descr="YB1153-24u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316" y="812052"/>
            <a:ext cx="2313250" cy="1828800"/>
          </a:xfrm>
          <a:prstGeom prst="rect">
            <a:avLst/>
          </a:prstGeom>
        </p:spPr>
      </p:pic>
      <p:pic>
        <p:nvPicPr>
          <p:cNvPr id="11" name="Picture 10" descr="YB1153-AG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2077" y="2783840"/>
            <a:ext cx="2302489" cy="1828800"/>
          </a:xfrm>
          <a:prstGeom prst="rect">
            <a:avLst/>
          </a:prstGeom>
        </p:spPr>
      </p:pic>
      <p:pic>
        <p:nvPicPr>
          <p:cNvPr id="13" name="Picture 12" descr="YB1153-08um-clos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953" y="790673"/>
            <a:ext cx="1974715" cy="1828800"/>
          </a:xfrm>
          <a:prstGeom prst="rect">
            <a:avLst/>
          </a:prstGeom>
        </p:spPr>
      </p:pic>
      <p:sp>
        <p:nvSpPr>
          <p:cNvPr id="15" name="Rectangle 14"/>
          <p:cNvSpPr/>
          <p:nvPr/>
        </p:nvSpPr>
        <p:spPr>
          <a:xfrm>
            <a:off x="4976823" y="1286726"/>
            <a:ext cx="542929" cy="593152"/>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cxnSpLocks/>
          </p:cNvCxnSpPr>
          <p:nvPr/>
        </p:nvCxnSpPr>
        <p:spPr>
          <a:xfrm flipH="1" flipV="1">
            <a:off x="3066509" y="812053"/>
            <a:ext cx="1910314" cy="474673"/>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flipH="1">
            <a:off x="3076668" y="1879878"/>
            <a:ext cx="1900156" cy="690215"/>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725018" y="1763320"/>
            <a:ext cx="1192955" cy="461665"/>
          </a:xfrm>
          <a:prstGeom prst="rect">
            <a:avLst/>
          </a:prstGeom>
          <a:noFill/>
        </p:spPr>
        <p:txBody>
          <a:bodyPr wrap="none" rtlCol="0">
            <a:spAutoFit/>
          </a:bodyPr>
          <a:lstStyle/>
          <a:p>
            <a:r>
              <a:rPr lang="en-US" sz="2400" dirty="0">
                <a:latin typeface="Calibri" panose="020F0502020204030204" pitchFamily="34" charset="0"/>
              </a:rPr>
              <a:t>YB 1153</a:t>
            </a:r>
          </a:p>
        </p:txBody>
      </p:sp>
      <p:sp>
        <p:nvSpPr>
          <p:cNvPr id="21" name="TextBox 20"/>
          <p:cNvSpPr txBox="1"/>
          <p:nvPr/>
        </p:nvSpPr>
        <p:spPr>
          <a:xfrm>
            <a:off x="4240639" y="2133118"/>
            <a:ext cx="2015295" cy="461665"/>
          </a:xfrm>
          <a:prstGeom prst="rect">
            <a:avLst/>
          </a:prstGeom>
          <a:noFill/>
        </p:spPr>
        <p:txBody>
          <a:bodyPr wrap="none" rtlCol="0">
            <a:spAutoFit/>
          </a:bodyPr>
          <a:lstStyle/>
          <a:p>
            <a:r>
              <a:rPr lang="en-US" sz="2400" dirty="0"/>
              <a:t>8 </a:t>
            </a:r>
            <a:r>
              <a:rPr lang="en-US" sz="2400" dirty="0">
                <a:latin typeface="Symbol" charset="2"/>
                <a:cs typeface="Symbol" charset="2"/>
              </a:rPr>
              <a:t>m</a:t>
            </a:r>
            <a:r>
              <a:rPr lang="en-US" sz="2400" dirty="0"/>
              <a:t>m GLIMPSE</a:t>
            </a:r>
          </a:p>
        </p:txBody>
      </p:sp>
      <p:sp>
        <p:nvSpPr>
          <p:cNvPr id="22" name="TextBox 21"/>
          <p:cNvSpPr txBox="1"/>
          <p:nvPr/>
        </p:nvSpPr>
        <p:spPr>
          <a:xfrm>
            <a:off x="6556528" y="2110136"/>
            <a:ext cx="2198038" cy="461665"/>
          </a:xfrm>
          <a:prstGeom prst="rect">
            <a:avLst/>
          </a:prstGeom>
          <a:noFill/>
        </p:spPr>
        <p:txBody>
          <a:bodyPr wrap="none" rtlCol="0">
            <a:spAutoFit/>
          </a:bodyPr>
          <a:lstStyle/>
          <a:p>
            <a:r>
              <a:rPr lang="en-US" sz="2400" dirty="0"/>
              <a:t>24 </a:t>
            </a:r>
            <a:r>
              <a:rPr lang="en-US" sz="2400" dirty="0">
                <a:latin typeface="Symbol" charset="2"/>
                <a:cs typeface="Symbol" charset="2"/>
              </a:rPr>
              <a:t>m</a:t>
            </a:r>
            <a:r>
              <a:rPr lang="en-US" sz="2400" dirty="0"/>
              <a:t>m MIPSGAL</a:t>
            </a:r>
          </a:p>
        </p:txBody>
      </p:sp>
      <p:sp>
        <p:nvSpPr>
          <p:cNvPr id="23" name="TextBox 22"/>
          <p:cNvSpPr txBox="1"/>
          <p:nvPr/>
        </p:nvSpPr>
        <p:spPr>
          <a:xfrm>
            <a:off x="4313179" y="4150975"/>
            <a:ext cx="1984839" cy="461665"/>
          </a:xfrm>
          <a:prstGeom prst="rect">
            <a:avLst/>
          </a:prstGeom>
          <a:noFill/>
        </p:spPr>
        <p:txBody>
          <a:bodyPr wrap="none" rtlCol="0">
            <a:spAutoFit/>
          </a:bodyPr>
          <a:lstStyle/>
          <a:p>
            <a:r>
              <a:rPr lang="en-US" sz="2400" dirty="0"/>
              <a:t>70 </a:t>
            </a:r>
            <a:r>
              <a:rPr lang="en-US" sz="2400" dirty="0">
                <a:latin typeface="Symbol" charset="2"/>
                <a:cs typeface="Symbol" charset="2"/>
              </a:rPr>
              <a:t>m</a:t>
            </a:r>
            <a:r>
              <a:rPr lang="en-US" sz="2400" dirty="0"/>
              <a:t>m Hi-GAL </a:t>
            </a:r>
          </a:p>
        </p:txBody>
      </p:sp>
      <p:sp>
        <p:nvSpPr>
          <p:cNvPr id="24" name="TextBox 23"/>
          <p:cNvSpPr txBox="1"/>
          <p:nvPr/>
        </p:nvSpPr>
        <p:spPr>
          <a:xfrm>
            <a:off x="6361198" y="4150975"/>
            <a:ext cx="2536272" cy="461665"/>
          </a:xfrm>
          <a:prstGeom prst="rect">
            <a:avLst/>
          </a:prstGeom>
          <a:noFill/>
        </p:spPr>
        <p:txBody>
          <a:bodyPr wrap="none" rtlCol="0">
            <a:spAutoFit/>
          </a:bodyPr>
          <a:lstStyle/>
          <a:p>
            <a:r>
              <a:rPr lang="en-US" sz="2400" dirty="0"/>
              <a:t>870 </a:t>
            </a:r>
            <a:r>
              <a:rPr lang="en-US" sz="2400" dirty="0">
                <a:latin typeface="Symbol" charset="2"/>
                <a:cs typeface="Symbol" charset="2"/>
              </a:rPr>
              <a:t>m</a:t>
            </a:r>
            <a:r>
              <a:rPr lang="en-US" sz="2400" dirty="0"/>
              <a:t>m ATLASGAL </a:t>
            </a:r>
          </a:p>
        </p:txBody>
      </p:sp>
      <p:sp>
        <p:nvSpPr>
          <p:cNvPr id="19" name="Title 1">
            <a:extLst>
              <a:ext uri="{FF2B5EF4-FFF2-40B4-BE49-F238E27FC236}">
                <a16:creationId xmlns:a16="http://schemas.microsoft.com/office/drawing/2014/main" id="{82B9E56F-3E10-2E4A-888A-5221CAAF78B8}"/>
              </a:ext>
            </a:extLst>
          </p:cNvPr>
          <p:cNvSpPr txBox="1">
            <a:spLocks/>
          </p:cNvSpPr>
          <p:nvPr/>
        </p:nvSpPr>
        <p:spPr>
          <a:xfrm>
            <a:off x="356104" y="-143985"/>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An Example </a:t>
            </a:r>
            <a:r>
              <a:rPr lang="en-US" sz="3600" dirty="0" err="1"/>
              <a:t>Yellowball</a:t>
            </a:r>
            <a:r>
              <a:rPr lang="en-US" sz="3600" dirty="0"/>
              <a:t>: YB 1153</a:t>
            </a:r>
          </a:p>
        </p:txBody>
      </p:sp>
      <p:sp>
        <p:nvSpPr>
          <p:cNvPr id="12" name="TextBox 11">
            <a:extLst>
              <a:ext uri="{FF2B5EF4-FFF2-40B4-BE49-F238E27FC236}">
                <a16:creationId xmlns:a16="http://schemas.microsoft.com/office/drawing/2014/main" id="{1667C729-1D33-0E46-B76B-7ED35A80BDC7}"/>
              </a:ext>
            </a:extLst>
          </p:cNvPr>
          <p:cNvSpPr txBox="1"/>
          <p:nvPr/>
        </p:nvSpPr>
        <p:spPr>
          <a:xfrm>
            <a:off x="70441" y="3404849"/>
            <a:ext cx="3907621" cy="830997"/>
          </a:xfrm>
          <a:prstGeom prst="rect">
            <a:avLst/>
          </a:prstGeom>
          <a:noFill/>
        </p:spPr>
        <p:txBody>
          <a:bodyPr wrap="square" rtlCol="0">
            <a:spAutoFit/>
          </a:bodyPr>
          <a:lstStyle/>
          <a:p>
            <a:pPr marL="342900" indent="-342900">
              <a:buFont typeface="System Font"/>
              <a:buChar char="★"/>
            </a:pPr>
            <a:r>
              <a:rPr lang="en-US" sz="2400" dirty="0"/>
              <a:t>&gt;70% of YBs are associated with dense “clumps”.</a:t>
            </a:r>
          </a:p>
        </p:txBody>
      </p:sp>
    </p:spTree>
    <p:extLst>
      <p:ext uri="{BB962C8B-B14F-4D97-AF65-F5344CB8AC3E}">
        <p14:creationId xmlns:p14="http://schemas.microsoft.com/office/powerpoint/2010/main" val="22963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AE64C5-4CAF-9141-932A-7E5D15190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928" y="1364563"/>
            <a:ext cx="5359274" cy="3751491"/>
          </a:xfrm>
          <a:prstGeom prst="rect">
            <a:avLst/>
          </a:prstGeom>
        </p:spPr>
      </p:pic>
      <p:sp>
        <p:nvSpPr>
          <p:cNvPr id="2" name="Title 1">
            <a:extLst>
              <a:ext uri="{FF2B5EF4-FFF2-40B4-BE49-F238E27FC236}">
                <a16:creationId xmlns:a16="http://schemas.microsoft.com/office/drawing/2014/main" id="{3C433365-8D6E-5441-B0F6-4E4747C54AD9}"/>
              </a:ext>
            </a:extLst>
          </p:cNvPr>
          <p:cNvSpPr>
            <a:spLocks noGrp="1"/>
          </p:cNvSpPr>
          <p:nvPr>
            <p:ph type="title"/>
          </p:nvPr>
        </p:nvSpPr>
        <p:spPr>
          <a:xfrm>
            <a:off x="483661" y="-136282"/>
            <a:ext cx="8229600" cy="857250"/>
          </a:xfrm>
        </p:spPr>
        <p:txBody>
          <a:bodyPr>
            <a:normAutofit/>
          </a:bodyPr>
          <a:lstStyle/>
          <a:p>
            <a:r>
              <a:rPr lang="en-US" sz="3600" dirty="0"/>
              <a:t>Do all YBs Produce/Harbor Massive Stars?</a:t>
            </a:r>
          </a:p>
        </p:txBody>
      </p:sp>
      <p:pic>
        <p:nvPicPr>
          <p:cNvPr id="5" name="Picture 4">
            <a:extLst>
              <a:ext uri="{FF2B5EF4-FFF2-40B4-BE49-F238E27FC236}">
                <a16:creationId xmlns:a16="http://schemas.microsoft.com/office/drawing/2014/main" id="{D0401214-0263-4E4F-A9CD-F45998639D9E}"/>
              </a:ext>
            </a:extLst>
          </p:cNvPr>
          <p:cNvPicPr/>
          <p:nvPr/>
        </p:nvPicPr>
        <p:blipFill>
          <a:blip r:embed="rId4"/>
          <a:stretch>
            <a:fillRect/>
          </a:stretch>
        </p:blipFill>
        <p:spPr>
          <a:xfrm>
            <a:off x="26826866" y="17755149"/>
            <a:ext cx="12725400" cy="5956935"/>
          </a:xfrm>
          <a:prstGeom prst="rect">
            <a:avLst/>
          </a:prstGeom>
        </p:spPr>
      </p:pic>
      <p:pic>
        <p:nvPicPr>
          <p:cNvPr id="6" name="Picture 5">
            <a:extLst>
              <a:ext uri="{FF2B5EF4-FFF2-40B4-BE49-F238E27FC236}">
                <a16:creationId xmlns:a16="http://schemas.microsoft.com/office/drawing/2014/main" id="{F6E6882B-DD45-D54B-B207-F841B457EF5C}"/>
              </a:ext>
            </a:extLst>
          </p:cNvPr>
          <p:cNvPicPr/>
          <p:nvPr/>
        </p:nvPicPr>
        <p:blipFill>
          <a:blip r:embed="rId4"/>
          <a:stretch>
            <a:fillRect/>
          </a:stretch>
        </p:blipFill>
        <p:spPr>
          <a:xfrm>
            <a:off x="26979266" y="17907549"/>
            <a:ext cx="12725400" cy="5956935"/>
          </a:xfrm>
          <a:prstGeom prst="rect">
            <a:avLst/>
          </a:prstGeom>
        </p:spPr>
      </p:pic>
      <p:cxnSp>
        <p:nvCxnSpPr>
          <p:cNvPr id="8" name="Straight Connector 7">
            <a:extLst>
              <a:ext uri="{FF2B5EF4-FFF2-40B4-BE49-F238E27FC236}">
                <a16:creationId xmlns:a16="http://schemas.microsoft.com/office/drawing/2014/main" id="{8F0964D3-C2CC-8A4B-8756-6DCA1233582F}"/>
              </a:ext>
            </a:extLst>
          </p:cNvPr>
          <p:cNvCxnSpPr>
            <a:cxnSpLocks/>
          </p:cNvCxnSpPr>
          <p:nvPr/>
        </p:nvCxnSpPr>
        <p:spPr>
          <a:xfrm>
            <a:off x="4852216" y="1364563"/>
            <a:ext cx="0" cy="330341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D5D8B69-CA13-F345-A95D-8A3BE26C1692}"/>
              </a:ext>
            </a:extLst>
          </p:cNvPr>
          <p:cNvSpPr txBox="1"/>
          <p:nvPr/>
        </p:nvSpPr>
        <p:spPr>
          <a:xfrm>
            <a:off x="2527937" y="1749101"/>
            <a:ext cx="2033196" cy="830997"/>
          </a:xfrm>
          <a:prstGeom prst="rect">
            <a:avLst/>
          </a:prstGeom>
          <a:noFill/>
        </p:spPr>
        <p:txBody>
          <a:bodyPr wrap="square" rtlCol="0">
            <a:spAutoFit/>
          </a:bodyPr>
          <a:lstStyle/>
          <a:p>
            <a:r>
              <a:rPr lang="en-US" sz="2400" dirty="0">
                <a:solidFill>
                  <a:schemeClr val="bg1"/>
                </a:solidFill>
              </a:rPr>
              <a:t>Cutoff for supernovae</a:t>
            </a:r>
          </a:p>
        </p:txBody>
      </p:sp>
      <p:sp>
        <p:nvSpPr>
          <p:cNvPr id="10" name="TextBox 9">
            <a:extLst>
              <a:ext uri="{FF2B5EF4-FFF2-40B4-BE49-F238E27FC236}">
                <a16:creationId xmlns:a16="http://schemas.microsoft.com/office/drawing/2014/main" id="{3C30D6A3-6FB9-1F45-8FB2-6F7A5A13C559}"/>
              </a:ext>
            </a:extLst>
          </p:cNvPr>
          <p:cNvSpPr txBox="1"/>
          <p:nvPr/>
        </p:nvSpPr>
        <p:spPr>
          <a:xfrm>
            <a:off x="5173588" y="1842438"/>
            <a:ext cx="1579180" cy="461665"/>
          </a:xfrm>
          <a:prstGeom prst="rect">
            <a:avLst/>
          </a:prstGeom>
          <a:noFill/>
        </p:spPr>
        <p:txBody>
          <a:bodyPr wrap="square" rtlCol="0">
            <a:spAutoFit/>
          </a:bodyPr>
          <a:lstStyle/>
          <a:p>
            <a:r>
              <a:rPr lang="en-US" sz="2400" dirty="0">
                <a:solidFill>
                  <a:schemeClr val="bg1"/>
                </a:solidFill>
              </a:rPr>
              <a:t>KWA15 ---</a:t>
            </a:r>
          </a:p>
        </p:txBody>
      </p:sp>
      <p:cxnSp>
        <p:nvCxnSpPr>
          <p:cNvPr id="13" name="Straight Arrow Connector 12">
            <a:extLst>
              <a:ext uri="{FF2B5EF4-FFF2-40B4-BE49-F238E27FC236}">
                <a16:creationId xmlns:a16="http://schemas.microsoft.com/office/drawing/2014/main" id="{A5347FB4-13A2-7F41-9E2A-B8B4DC3F01D9}"/>
              </a:ext>
            </a:extLst>
          </p:cNvPr>
          <p:cNvCxnSpPr>
            <a:cxnSpLocks/>
          </p:cNvCxnSpPr>
          <p:nvPr/>
        </p:nvCxnSpPr>
        <p:spPr>
          <a:xfrm flipV="1">
            <a:off x="3827903" y="1689316"/>
            <a:ext cx="964143" cy="20861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8D9B125B-E1E7-1C48-B10D-C73174219C2D}"/>
              </a:ext>
            </a:extLst>
          </p:cNvPr>
          <p:cNvSpPr>
            <a:spLocks noGrp="1"/>
          </p:cNvSpPr>
          <p:nvPr>
            <p:ph idx="1"/>
          </p:nvPr>
        </p:nvSpPr>
        <p:spPr>
          <a:xfrm>
            <a:off x="645592" y="70353"/>
            <a:ext cx="7959928" cy="2014780"/>
          </a:xfrm>
        </p:spPr>
        <p:txBody>
          <a:bodyPr>
            <a:normAutofit/>
          </a:bodyPr>
          <a:lstStyle/>
          <a:p>
            <a:pPr marL="0" indent="0">
              <a:buNone/>
            </a:pPr>
            <a:endParaRPr lang="en-US" sz="2400" dirty="0">
              <a:solidFill>
                <a:srgbClr val="0070C0"/>
              </a:solidFill>
            </a:endParaRPr>
          </a:p>
          <a:p>
            <a:pPr>
              <a:buFont typeface="System Font"/>
              <a:buChar char="★"/>
            </a:pPr>
            <a:r>
              <a:rPr lang="en-US" sz="2400" dirty="0"/>
              <a:t>More YBs than bubbles but YB stage should be shorter.</a:t>
            </a:r>
          </a:p>
          <a:p>
            <a:pPr>
              <a:buFont typeface="System Font"/>
              <a:buChar char="★"/>
            </a:pPr>
            <a:r>
              <a:rPr lang="en-US" sz="2400" dirty="0"/>
              <a:t>YBs present a “snapshot” of diverse star-forming regions.</a:t>
            </a:r>
          </a:p>
        </p:txBody>
      </p:sp>
      <p:sp>
        <p:nvSpPr>
          <p:cNvPr id="11" name="TextBox 10">
            <a:extLst>
              <a:ext uri="{FF2B5EF4-FFF2-40B4-BE49-F238E27FC236}">
                <a16:creationId xmlns:a16="http://schemas.microsoft.com/office/drawing/2014/main" id="{E8BA4C89-0881-B64E-8FFD-C6CF3FF366B9}"/>
              </a:ext>
            </a:extLst>
          </p:cNvPr>
          <p:cNvSpPr txBox="1"/>
          <p:nvPr/>
        </p:nvSpPr>
        <p:spPr>
          <a:xfrm>
            <a:off x="5173588" y="2270748"/>
            <a:ext cx="1772183" cy="461665"/>
          </a:xfrm>
          <a:prstGeom prst="rect">
            <a:avLst/>
          </a:prstGeom>
          <a:noFill/>
        </p:spPr>
        <p:txBody>
          <a:bodyPr wrap="square" rtlCol="0">
            <a:spAutoFit/>
          </a:bodyPr>
          <a:lstStyle/>
          <a:p>
            <a:r>
              <a:rPr lang="en-US" sz="2400" dirty="0">
                <a:solidFill>
                  <a:schemeClr val="bg1"/>
                </a:solidFill>
              </a:rPr>
              <a:t>This study ⎯</a:t>
            </a:r>
          </a:p>
        </p:txBody>
      </p:sp>
    </p:spTree>
    <p:extLst>
      <p:ext uri="{BB962C8B-B14F-4D97-AF65-F5344CB8AC3E}">
        <p14:creationId xmlns:p14="http://schemas.microsoft.com/office/powerpoint/2010/main" val="21063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9"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yb-inner-press.png">
            <a:extLst>
              <a:ext uri="{FF2B5EF4-FFF2-40B4-BE49-F238E27FC236}">
                <a16:creationId xmlns:a16="http://schemas.microsoft.com/office/drawing/2014/main" id="{4EE7261B-DC21-C045-828F-B1E2705CFE71}"/>
              </a:ext>
            </a:extLst>
          </p:cNvPr>
          <p:cNvPicPr>
            <a:picLocks noChangeAspect="1"/>
          </p:cNvPicPr>
          <p:nvPr/>
        </p:nvPicPr>
        <p:blipFill rotWithShape="1">
          <a:blip r:embed="rId3">
            <a:extLst>
              <a:ext uri="{28A0092B-C50C-407E-A947-70E740481C1C}">
                <a14:useLocalDpi xmlns:a14="http://schemas.microsoft.com/office/drawing/2010/main" val="0"/>
              </a:ext>
            </a:extLst>
          </a:blip>
          <a:srcRect l="3911" t="21319" r="4874" b="9556"/>
          <a:stretch/>
        </p:blipFill>
        <p:spPr>
          <a:xfrm>
            <a:off x="541142" y="-5129"/>
            <a:ext cx="8043459" cy="5148630"/>
          </a:xfrm>
          <a:prstGeom prst="rect">
            <a:avLst/>
          </a:prstGeom>
        </p:spPr>
      </p:pic>
      <p:sp>
        <p:nvSpPr>
          <p:cNvPr id="2" name="Title 1">
            <a:extLst>
              <a:ext uri="{FF2B5EF4-FFF2-40B4-BE49-F238E27FC236}">
                <a16:creationId xmlns:a16="http://schemas.microsoft.com/office/drawing/2014/main" id="{3C433365-8D6E-5441-B0F6-4E4747C54AD9}"/>
              </a:ext>
            </a:extLst>
          </p:cNvPr>
          <p:cNvSpPr>
            <a:spLocks noGrp="1"/>
          </p:cNvSpPr>
          <p:nvPr>
            <p:ph type="title"/>
          </p:nvPr>
        </p:nvSpPr>
        <p:spPr>
          <a:xfrm>
            <a:off x="457200" y="-117653"/>
            <a:ext cx="8229600" cy="857250"/>
          </a:xfrm>
        </p:spPr>
        <p:txBody>
          <a:bodyPr>
            <a:normAutofit/>
          </a:bodyPr>
          <a:lstStyle/>
          <a:p>
            <a:r>
              <a:rPr lang="en-US" sz="3600" dirty="0"/>
              <a:t>New Star-Forming Regions</a:t>
            </a:r>
          </a:p>
        </p:txBody>
      </p:sp>
      <p:sp>
        <p:nvSpPr>
          <p:cNvPr id="3" name="Content Placeholder 2">
            <a:extLst>
              <a:ext uri="{FF2B5EF4-FFF2-40B4-BE49-F238E27FC236}">
                <a16:creationId xmlns:a16="http://schemas.microsoft.com/office/drawing/2014/main" id="{E1C8D733-7A8B-294E-9B52-664B3AD85E5B}"/>
              </a:ext>
            </a:extLst>
          </p:cNvPr>
          <p:cNvSpPr>
            <a:spLocks noGrp="1"/>
          </p:cNvSpPr>
          <p:nvPr>
            <p:ph idx="1"/>
          </p:nvPr>
        </p:nvSpPr>
        <p:spPr>
          <a:xfrm>
            <a:off x="596685" y="2803194"/>
            <a:ext cx="8423328" cy="2665709"/>
          </a:xfrm>
        </p:spPr>
        <p:txBody>
          <a:bodyPr>
            <a:normAutofit/>
          </a:bodyPr>
          <a:lstStyle/>
          <a:p>
            <a:pPr marL="0" indent="0">
              <a:buNone/>
            </a:pPr>
            <a:endParaRPr lang="en-US" sz="2400" dirty="0"/>
          </a:p>
          <a:p>
            <a:pPr marL="0" indent="0">
              <a:buNone/>
            </a:pPr>
            <a:r>
              <a:rPr lang="en-US" sz="2400" dirty="0"/>
              <a:t>Circled YBs:</a:t>
            </a:r>
          </a:p>
          <a:p>
            <a:pPr>
              <a:buFont typeface="System Font"/>
              <a:buChar char="★"/>
            </a:pPr>
            <a:r>
              <a:rPr lang="en-US" sz="2400" dirty="0"/>
              <a:t>Associated with dense gas (Hi-GAL).</a:t>
            </a:r>
          </a:p>
          <a:p>
            <a:pPr>
              <a:buFont typeface="System Font"/>
              <a:buChar char="★"/>
            </a:pPr>
            <a:r>
              <a:rPr lang="en-US" sz="2400" dirty="0"/>
              <a:t>Not associated with catalogued massive star formation.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B510C7-E51F-1D4B-84A6-ADF6CAC69FDC}"/>
                  </a:ext>
                </a:extLst>
              </p:cNvPr>
              <p:cNvSpPr txBox="1"/>
              <p:nvPr/>
            </p:nvSpPr>
            <p:spPr>
              <a:xfrm>
                <a:off x="4013199" y="4539728"/>
                <a:ext cx="457140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ℓ=</m:t>
                      </m:r>
                      <m:r>
                        <a:rPr lang="en-US" sz="2400" b="0" i="1" smtClean="0">
                          <a:latin typeface="Cambria Math" panose="02040503050406030204" pitchFamily="18" charset="0"/>
                          <a:ea typeface="Cambria Math" panose="02040503050406030204" pitchFamily="18" charset="0"/>
                        </a:rPr>
                        <m:t>31.°5 −34.°5, </m:t>
                      </m:r>
                      <m:r>
                        <a:rPr lang="en-US" sz="2400" b="0" i="1" smtClean="0">
                          <a:latin typeface="Cambria Math" panose="02040503050406030204" pitchFamily="18" charset="0"/>
                          <a:ea typeface="Cambria Math" panose="02040503050406030204" pitchFamily="18" charset="0"/>
                        </a:rPr>
                        <m:t>𝒷</m:t>
                      </m:r>
                      <m:r>
                        <a:rPr lang="en-US" sz="2400" b="0" i="1" smtClean="0">
                          <a:latin typeface="Cambria Math" panose="02040503050406030204" pitchFamily="18" charset="0"/>
                          <a:ea typeface="Cambria Math" panose="02040503050406030204" pitchFamily="18" charset="0"/>
                        </a:rPr>
                        <m:t>= ±1°</m:t>
                      </m:r>
                    </m:oMath>
                  </m:oMathPara>
                </a14:m>
                <a:endParaRPr lang="en-US" sz="2400" dirty="0"/>
              </a:p>
            </p:txBody>
          </p:sp>
        </mc:Choice>
        <mc:Fallback xmlns="">
          <p:sp>
            <p:nvSpPr>
              <p:cNvPr id="10" name="TextBox 9">
                <a:extLst>
                  <a:ext uri="{FF2B5EF4-FFF2-40B4-BE49-F238E27FC236}">
                    <a16:creationId xmlns:a16="http://schemas.microsoft.com/office/drawing/2014/main" id="{E7B510C7-E51F-1D4B-84A6-ADF6CAC69FDC}"/>
                  </a:ext>
                </a:extLst>
              </p:cNvPr>
              <p:cNvSpPr txBox="1">
                <a:spLocks noRot="1" noChangeAspect="1" noMove="1" noResize="1" noEditPoints="1" noAdjustHandles="1" noChangeArrowheads="1" noChangeShapeType="1" noTextEdit="1"/>
              </p:cNvSpPr>
              <p:nvPr/>
            </p:nvSpPr>
            <p:spPr>
              <a:xfrm>
                <a:off x="4013199" y="4539728"/>
                <a:ext cx="4571403" cy="461665"/>
              </a:xfrm>
              <a:prstGeom prst="rect">
                <a:avLst/>
              </a:prstGeom>
              <a:blipFill>
                <a:blip r:embed="rId4"/>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269617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F31167-142F-B74D-BA57-CDF03B6AC60A}"/>
              </a:ext>
            </a:extLst>
          </p:cNvPr>
          <p:cNvGrpSpPr/>
          <p:nvPr/>
        </p:nvGrpSpPr>
        <p:grpSpPr>
          <a:xfrm>
            <a:off x="3908095" y="1"/>
            <a:ext cx="5235905" cy="5143500"/>
            <a:chOff x="160867" y="992100"/>
            <a:chExt cx="6536267" cy="6445444"/>
          </a:xfrm>
        </p:grpSpPr>
        <p:pic>
          <p:nvPicPr>
            <p:cNvPr id="8" name="Picture 7" descr="YB1156-srcrm.png">
              <a:extLst>
                <a:ext uri="{FF2B5EF4-FFF2-40B4-BE49-F238E27FC236}">
                  <a16:creationId xmlns:a16="http://schemas.microsoft.com/office/drawing/2014/main" id="{6211DD01-BF7B-914A-8171-3B592BA62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434" y="4249844"/>
              <a:ext cx="3187700" cy="3187700"/>
            </a:xfrm>
            <a:prstGeom prst="rect">
              <a:avLst/>
            </a:prstGeom>
          </p:spPr>
        </p:pic>
        <p:pic>
          <p:nvPicPr>
            <p:cNvPr id="9" name="Picture 8" descr="YB1153.png">
              <a:extLst>
                <a:ext uri="{FF2B5EF4-FFF2-40B4-BE49-F238E27FC236}">
                  <a16:creationId xmlns:a16="http://schemas.microsoft.com/office/drawing/2014/main" id="{FF7BFD7A-7580-7843-808E-84CE73D9B2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67" y="992100"/>
              <a:ext cx="3187700" cy="3187700"/>
            </a:xfrm>
            <a:prstGeom prst="rect">
              <a:avLst/>
            </a:prstGeom>
          </p:spPr>
        </p:pic>
        <p:pic>
          <p:nvPicPr>
            <p:cNvPr id="10" name="Picture 9" descr="YB1153_scrm.png">
              <a:extLst>
                <a:ext uri="{FF2B5EF4-FFF2-40B4-BE49-F238E27FC236}">
                  <a16:creationId xmlns:a16="http://schemas.microsoft.com/office/drawing/2014/main" id="{39433763-B5DE-814D-91AC-0E74FDB72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434" y="992100"/>
              <a:ext cx="3187700" cy="3187700"/>
            </a:xfrm>
            <a:prstGeom prst="rect">
              <a:avLst/>
            </a:prstGeom>
          </p:spPr>
        </p:pic>
        <p:pic>
          <p:nvPicPr>
            <p:cNvPr id="11" name="Picture 10" descr="YB1156.png">
              <a:extLst>
                <a:ext uri="{FF2B5EF4-FFF2-40B4-BE49-F238E27FC236}">
                  <a16:creationId xmlns:a16="http://schemas.microsoft.com/office/drawing/2014/main" id="{566E4786-1628-BB4C-B853-B84F214747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867" y="4249844"/>
              <a:ext cx="3187700" cy="3187700"/>
            </a:xfrm>
            <a:prstGeom prst="rect">
              <a:avLst/>
            </a:prstGeom>
          </p:spPr>
        </p:pic>
        <p:sp>
          <p:nvSpPr>
            <p:cNvPr id="12" name="TextBox 11">
              <a:extLst>
                <a:ext uri="{FF2B5EF4-FFF2-40B4-BE49-F238E27FC236}">
                  <a16:creationId xmlns:a16="http://schemas.microsoft.com/office/drawing/2014/main" id="{AD902A73-15C8-FE4C-B279-B1BAF26D0ED6}"/>
                </a:ext>
              </a:extLst>
            </p:cNvPr>
            <p:cNvSpPr txBox="1"/>
            <p:nvPr/>
          </p:nvSpPr>
          <p:spPr>
            <a:xfrm>
              <a:off x="1245361" y="3579105"/>
              <a:ext cx="1192955" cy="461665"/>
            </a:xfrm>
            <a:prstGeom prst="rect">
              <a:avLst/>
            </a:prstGeom>
            <a:noFill/>
          </p:spPr>
          <p:txBody>
            <a:bodyPr wrap="none" rtlCol="0">
              <a:spAutoFit/>
            </a:bodyPr>
            <a:lstStyle/>
            <a:p>
              <a:r>
                <a:rPr lang="en-US" sz="2400" dirty="0">
                  <a:solidFill>
                    <a:srgbClr val="FFFFFF"/>
                  </a:solidFill>
                  <a:latin typeface="Calibri" panose="020F0502020204030204" pitchFamily="34" charset="0"/>
                </a:rPr>
                <a:t>YB 1153</a:t>
              </a:r>
            </a:p>
          </p:txBody>
        </p:sp>
        <p:sp>
          <p:nvSpPr>
            <p:cNvPr id="13" name="TextBox 12">
              <a:extLst>
                <a:ext uri="{FF2B5EF4-FFF2-40B4-BE49-F238E27FC236}">
                  <a16:creationId xmlns:a16="http://schemas.microsoft.com/office/drawing/2014/main" id="{45B06EC8-44CF-2646-8CEE-90208AE37688}"/>
                </a:ext>
              </a:extLst>
            </p:cNvPr>
            <p:cNvSpPr txBox="1"/>
            <p:nvPr/>
          </p:nvSpPr>
          <p:spPr>
            <a:xfrm>
              <a:off x="1255552" y="6685185"/>
              <a:ext cx="1192955" cy="461665"/>
            </a:xfrm>
            <a:prstGeom prst="rect">
              <a:avLst/>
            </a:prstGeom>
            <a:noFill/>
          </p:spPr>
          <p:txBody>
            <a:bodyPr wrap="none" rtlCol="0">
              <a:spAutoFit/>
            </a:bodyPr>
            <a:lstStyle/>
            <a:p>
              <a:r>
                <a:rPr lang="en-US" sz="2400" dirty="0">
                  <a:solidFill>
                    <a:srgbClr val="FFFFFF"/>
                  </a:solidFill>
                  <a:latin typeface="Calibri" panose="020F0502020204030204" pitchFamily="34" charset="0"/>
                </a:rPr>
                <a:t>YB 1156</a:t>
              </a:r>
            </a:p>
          </p:txBody>
        </p:sp>
        <p:sp>
          <p:nvSpPr>
            <p:cNvPr id="16" name="TextBox 15">
              <a:extLst>
                <a:ext uri="{FF2B5EF4-FFF2-40B4-BE49-F238E27FC236}">
                  <a16:creationId xmlns:a16="http://schemas.microsoft.com/office/drawing/2014/main" id="{7808EFCF-2055-EC4F-9FC6-AE5BB6E09B12}"/>
                </a:ext>
              </a:extLst>
            </p:cNvPr>
            <p:cNvSpPr txBox="1"/>
            <p:nvPr/>
          </p:nvSpPr>
          <p:spPr>
            <a:xfrm>
              <a:off x="3696570" y="3574457"/>
              <a:ext cx="2435154" cy="461665"/>
            </a:xfrm>
            <a:prstGeom prst="rect">
              <a:avLst/>
            </a:prstGeom>
            <a:noFill/>
          </p:spPr>
          <p:txBody>
            <a:bodyPr wrap="none" rtlCol="0">
              <a:spAutoFit/>
            </a:bodyPr>
            <a:lstStyle/>
            <a:p>
              <a:r>
                <a:rPr lang="en-US" sz="2400" dirty="0">
                  <a:solidFill>
                    <a:srgbClr val="FFFFFF"/>
                  </a:solidFill>
                  <a:latin typeface="Calibri" panose="020F0502020204030204" pitchFamily="34" charset="0"/>
                </a:rPr>
                <a:t>YB 1153 Removed</a:t>
              </a:r>
            </a:p>
          </p:txBody>
        </p:sp>
        <p:sp>
          <p:nvSpPr>
            <p:cNvPr id="17" name="TextBox 16">
              <a:extLst>
                <a:ext uri="{FF2B5EF4-FFF2-40B4-BE49-F238E27FC236}">
                  <a16:creationId xmlns:a16="http://schemas.microsoft.com/office/drawing/2014/main" id="{6645A340-57C6-5D44-96C9-9293CF7E0ACD}"/>
                </a:ext>
              </a:extLst>
            </p:cNvPr>
            <p:cNvSpPr txBox="1"/>
            <p:nvPr/>
          </p:nvSpPr>
          <p:spPr>
            <a:xfrm>
              <a:off x="3696570" y="6680827"/>
              <a:ext cx="2435154" cy="461665"/>
            </a:xfrm>
            <a:prstGeom prst="rect">
              <a:avLst/>
            </a:prstGeom>
            <a:noFill/>
          </p:spPr>
          <p:txBody>
            <a:bodyPr wrap="none" rtlCol="0">
              <a:spAutoFit/>
            </a:bodyPr>
            <a:lstStyle/>
            <a:p>
              <a:r>
                <a:rPr lang="en-US" sz="2400" dirty="0">
                  <a:solidFill>
                    <a:srgbClr val="FFFFFF"/>
                  </a:solidFill>
                  <a:latin typeface="Calibri" panose="020F0502020204030204" pitchFamily="34" charset="0"/>
                </a:rPr>
                <a:t>YB 1156 Removed</a:t>
              </a:r>
            </a:p>
          </p:txBody>
        </p:sp>
      </p:grpSp>
      <p:sp>
        <p:nvSpPr>
          <p:cNvPr id="2" name="Title 1">
            <a:extLst>
              <a:ext uri="{FF2B5EF4-FFF2-40B4-BE49-F238E27FC236}">
                <a16:creationId xmlns:a16="http://schemas.microsoft.com/office/drawing/2014/main" id="{3C433365-8D6E-5441-B0F6-4E4747C54AD9}"/>
              </a:ext>
            </a:extLst>
          </p:cNvPr>
          <p:cNvSpPr>
            <a:spLocks noGrp="1"/>
          </p:cNvSpPr>
          <p:nvPr>
            <p:ph type="title"/>
          </p:nvPr>
        </p:nvSpPr>
        <p:spPr>
          <a:xfrm>
            <a:off x="0" y="145585"/>
            <a:ext cx="5117432" cy="857250"/>
          </a:xfrm>
        </p:spPr>
        <p:txBody>
          <a:bodyPr>
            <a:normAutofit/>
          </a:bodyPr>
          <a:lstStyle/>
          <a:p>
            <a:r>
              <a:rPr lang="en-US" sz="3600" dirty="0"/>
              <a:t> </a:t>
            </a:r>
          </a:p>
        </p:txBody>
      </p:sp>
      <p:sp>
        <p:nvSpPr>
          <p:cNvPr id="15" name="TextBox 14">
            <a:extLst>
              <a:ext uri="{FF2B5EF4-FFF2-40B4-BE49-F238E27FC236}">
                <a16:creationId xmlns:a16="http://schemas.microsoft.com/office/drawing/2014/main" id="{48D9F0C5-D741-064C-AA45-952E5CDDFBD0}"/>
              </a:ext>
            </a:extLst>
          </p:cNvPr>
          <p:cNvSpPr txBox="1"/>
          <p:nvPr/>
        </p:nvSpPr>
        <p:spPr>
          <a:xfrm>
            <a:off x="1" y="1002835"/>
            <a:ext cx="4064000" cy="3785652"/>
          </a:xfrm>
          <a:prstGeom prst="rect">
            <a:avLst/>
          </a:prstGeom>
          <a:noFill/>
        </p:spPr>
        <p:txBody>
          <a:bodyPr wrap="square" rtlCol="0">
            <a:spAutoFit/>
          </a:bodyPr>
          <a:lstStyle/>
          <a:p>
            <a:pPr marL="342900" indent="-342900">
              <a:buFont typeface="System Font"/>
              <a:buChar char="★"/>
            </a:pPr>
            <a:r>
              <a:rPr lang="en-US" sz="2400" dirty="0"/>
              <a:t>Isolate YB from background.</a:t>
            </a:r>
          </a:p>
          <a:p>
            <a:endParaRPr lang="en-US" sz="2400" dirty="0"/>
          </a:p>
          <a:p>
            <a:pPr marL="342900" indent="-342900">
              <a:buFont typeface="System Font"/>
              <a:buChar char="★"/>
            </a:pPr>
            <a:r>
              <a:rPr lang="en-US" sz="2400" dirty="0"/>
              <a:t>Measure flux.</a:t>
            </a:r>
          </a:p>
          <a:p>
            <a:pPr marL="342900" indent="-342900">
              <a:buFont typeface="System Font"/>
              <a:buChar char="★"/>
            </a:pPr>
            <a:endParaRPr lang="en-US" sz="2400" dirty="0"/>
          </a:p>
          <a:p>
            <a:pPr marL="342900" indent="-342900">
              <a:buFont typeface="System Font"/>
              <a:buChar char="★"/>
            </a:pPr>
            <a:r>
              <a:rPr lang="en-US" sz="2400" dirty="0"/>
              <a:t>Students create GUI</a:t>
            </a:r>
            <a:r>
              <a:rPr lang="en-US" sz="2400"/>
              <a:t>,  catalog </a:t>
            </a:r>
            <a:r>
              <a:rPr lang="en-US" sz="2400" dirty="0"/>
              <a:t>interface.</a:t>
            </a:r>
          </a:p>
          <a:p>
            <a:endParaRPr lang="en-US" sz="2400" dirty="0"/>
          </a:p>
          <a:p>
            <a:pPr marL="342900" indent="-342900">
              <a:buFont typeface="System Font"/>
              <a:buChar char="★"/>
            </a:pPr>
            <a:r>
              <a:rPr lang="en-US" sz="2400" dirty="0"/>
              <a:t>Apply to entire YB catalog.</a:t>
            </a:r>
          </a:p>
          <a:p>
            <a:pPr marL="342900" indent="-342900">
              <a:buFont typeface="System Font"/>
              <a:buChar char="★"/>
            </a:pPr>
            <a:endParaRPr lang="en-US" sz="2400" dirty="0"/>
          </a:p>
          <a:p>
            <a:pPr marL="342900" indent="-342900">
              <a:buFont typeface="System Font"/>
              <a:buChar char="★"/>
            </a:pPr>
            <a:endParaRPr lang="en-US" sz="2400" dirty="0"/>
          </a:p>
        </p:txBody>
      </p:sp>
      <p:sp>
        <p:nvSpPr>
          <p:cNvPr id="5" name="Title 1">
            <a:extLst>
              <a:ext uri="{FF2B5EF4-FFF2-40B4-BE49-F238E27FC236}">
                <a16:creationId xmlns:a16="http://schemas.microsoft.com/office/drawing/2014/main" id="{8443C7AE-F638-EB49-92B7-95FE112FD9DB}"/>
              </a:ext>
            </a:extLst>
          </p:cNvPr>
          <p:cNvSpPr txBox="1">
            <a:spLocks/>
          </p:cNvSpPr>
          <p:nvPr/>
        </p:nvSpPr>
        <p:spPr>
          <a:xfrm>
            <a:off x="-385009" y="145585"/>
            <a:ext cx="3973947"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Measuring YBs</a:t>
            </a:r>
          </a:p>
        </p:txBody>
      </p:sp>
      <p:cxnSp>
        <p:nvCxnSpPr>
          <p:cNvPr id="18" name="Straight Arrow Connector 17">
            <a:extLst>
              <a:ext uri="{FF2B5EF4-FFF2-40B4-BE49-F238E27FC236}">
                <a16:creationId xmlns:a16="http://schemas.microsoft.com/office/drawing/2014/main" id="{1F696604-5F4B-A140-9E25-D2BAB5449801}"/>
              </a:ext>
            </a:extLst>
          </p:cNvPr>
          <p:cNvCxnSpPr>
            <a:cxnSpLocks/>
            <a:stCxn id="12" idx="0"/>
          </p:cNvCxnSpPr>
          <p:nvPr/>
        </p:nvCxnSpPr>
        <p:spPr>
          <a:xfrm flipH="1" flipV="1">
            <a:off x="5184855" y="1402080"/>
            <a:ext cx="69790" cy="662365"/>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722030F-5E57-B94C-B284-FB30724F19F1}"/>
              </a:ext>
            </a:extLst>
          </p:cNvPr>
          <p:cNvCxnSpPr>
            <a:cxnSpLocks/>
            <a:stCxn id="13" idx="0"/>
          </p:cNvCxnSpPr>
          <p:nvPr/>
        </p:nvCxnSpPr>
        <p:spPr>
          <a:xfrm flipH="1" flipV="1">
            <a:off x="5219750" y="3945882"/>
            <a:ext cx="43058" cy="59723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36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B1312.png"/>
          <p:cNvPicPr>
            <a:picLocks noChangeAspect="1"/>
          </p:cNvPicPr>
          <p:nvPr/>
        </p:nvPicPr>
        <p:blipFill rotWithShape="1">
          <a:blip r:embed="rId3">
            <a:alphaModFix amt="60000"/>
            <a:extLst>
              <a:ext uri="{28A0092B-C50C-407E-A947-70E740481C1C}">
                <a14:useLocalDpi xmlns:a14="http://schemas.microsoft.com/office/drawing/2010/main" val="0"/>
              </a:ext>
            </a:extLst>
          </a:blip>
          <a:srcRect t="4846" b="8166"/>
          <a:stretch/>
        </p:blipFill>
        <p:spPr>
          <a:xfrm>
            <a:off x="0" y="-1"/>
            <a:ext cx="9144000" cy="5143501"/>
          </a:xfrm>
          <a:prstGeom prst="rect">
            <a:avLst/>
          </a:prstGeom>
        </p:spPr>
      </p:pic>
      <p:sp>
        <p:nvSpPr>
          <p:cNvPr id="6" name="TextBox 5">
            <a:extLst>
              <a:ext uri="{FF2B5EF4-FFF2-40B4-BE49-F238E27FC236}">
                <a16:creationId xmlns:a16="http://schemas.microsoft.com/office/drawing/2014/main" id="{6A86F752-0EA5-4544-A29F-16170DF9104D}"/>
              </a:ext>
            </a:extLst>
          </p:cNvPr>
          <p:cNvSpPr txBox="1"/>
          <p:nvPr/>
        </p:nvSpPr>
        <p:spPr>
          <a:xfrm>
            <a:off x="489147" y="249853"/>
            <a:ext cx="8636000" cy="4893647"/>
          </a:xfrm>
          <a:prstGeom prst="rect">
            <a:avLst/>
          </a:prstGeom>
          <a:noFill/>
        </p:spPr>
        <p:txBody>
          <a:bodyPr wrap="square" rtlCol="0">
            <a:spAutoFit/>
          </a:bodyPr>
          <a:lstStyle/>
          <a:p>
            <a:endParaRPr lang="en-US" sz="2400" dirty="0">
              <a:solidFill>
                <a:schemeClr val="bg1"/>
              </a:solidFill>
            </a:endParaRPr>
          </a:p>
          <a:p>
            <a:pPr marL="342900" indent="-342900">
              <a:buFont typeface="System Font"/>
              <a:buChar char="★"/>
            </a:pPr>
            <a:r>
              <a:rPr lang="en-US" sz="2400" dirty="0">
                <a:latin typeface="Calibri" panose="020F0502020204030204" pitchFamily="34" charset="0"/>
              </a:rPr>
              <a:t>Some catalog entries are “fake </a:t>
            </a:r>
            <a:r>
              <a:rPr lang="en-US" sz="2400" dirty="0" err="1">
                <a:latin typeface="Calibri" panose="020F0502020204030204" pitchFamily="34" charset="0"/>
              </a:rPr>
              <a:t>yellowballs</a:t>
            </a:r>
            <a:r>
              <a:rPr lang="en-US" sz="2400" dirty="0">
                <a:latin typeface="Calibri" panose="020F0502020204030204" pitchFamily="34" charset="0"/>
              </a:rPr>
              <a:t>” (mature stars, ISM).</a:t>
            </a:r>
          </a:p>
          <a:p>
            <a:endParaRPr lang="en-US" sz="2400" dirty="0">
              <a:latin typeface="Calibri" panose="020F0502020204030204" pitchFamily="34" charset="0"/>
            </a:endParaRPr>
          </a:p>
          <a:p>
            <a:pPr marL="342900" indent="-342900">
              <a:buFont typeface="System Font"/>
              <a:buChar char="★"/>
            </a:pPr>
            <a:r>
              <a:rPr lang="en-US" sz="2400" dirty="0">
                <a:latin typeface="Calibri" panose="020F0502020204030204" pitchFamily="34" charset="0"/>
              </a:rPr>
              <a:t>Pilot study suggests this fraction is small, but significant.</a:t>
            </a:r>
          </a:p>
          <a:p>
            <a:pPr marL="342900" indent="-342900">
              <a:buFont typeface="System Font"/>
              <a:buChar char="★"/>
            </a:pPr>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dirty="0">
              <a:latin typeface="Calibri" panose="020F0502020204030204" pitchFamily="34" charset="0"/>
            </a:endParaRPr>
          </a:p>
          <a:p>
            <a:endParaRPr lang="en-US" sz="2400" dirty="0">
              <a:latin typeface="Calibri" panose="020F0502020204030204" pitchFamily="34" charset="0"/>
            </a:endParaRPr>
          </a:p>
          <a:p>
            <a:pPr marL="342900" indent="-342900">
              <a:buFont typeface="System Font"/>
              <a:buChar char="★"/>
            </a:pPr>
            <a:r>
              <a:rPr lang="en-US" sz="2400" dirty="0">
                <a:latin typeface="Calibri" panose="020F0502020204030204" pitchFamily="34" charset="0"/>
              </a:rPr>
              <a:t>Exploring the nature of “unassociated” YBs (~14%).</a:t>
            </a:r>
          </a:p>
          <a:p>
            <a:endParaRPr lang="en-US" sz="2400" dirty="0">
              <a:latin typeface="Calibri" panose="020F0502020204030204" pitchFamily="34" charset="0"/>
            </a:endParaRPr>
          </a:p>
          <a:p>
            <a:pPr marL="342900" indent="-342900">
              <a:buFont typeface="System Font"/>
              <a:buChar char="★"/>
            </a:pPr>
            <a:r>
              <a:rPr lang="en-US" sz="2400" dirty="0">
                <a:latin typeface="Calibri" panose="020F0502020204030204" pitchFamily="34" charset="0"/>
              </a:rPr>
              <a:t>Comparing YB sizes from models to user-supplied sizes.</a:t>
            </a:r>
          </a:p>
          <a:p>
            <a:endParaRPr lang="en-US" sz="2400" dirty="0">
              <a:latin typeface="Calibri" panose="020F0502020204030204" pitchFamily="34" charset="0"/>
            </a:endParaRPr>
          </a:p>
          <a:p>
            <a:pPr marL="342900" indent="-342900">
              <a:buFont typeface="System Font"/>
              <a:buChar char="★"/>
            </a:pPr>
            <a:r>
              <a:rPr lang="en-US" sz="2400" dirty="0">
                <a:latin typeface="Calibri" panose="020F0502020204030204" pitchFamily="34" charset="0"/>
              </a:rPr>
              <a:t>Will inform design of future </a:t>
            </a:r>
            <a:r>
              <a:rPr lang="en-US" sz="2400" dirty="0" err="1">
                <a:latin typeface="Calibri" panose="020F0502020204030204" pitchFamily="34" charset="0"/>
              </a:rPr>
              <a:t>Zooniverse</a:t>
            </a:r>
            <a:r>
              <a:rPr lang="en-US" sz="2400" dirty="0">
                <a:latin typeface="Calibri" panose="020F0502020204030204" pitchFamily="34" charset="0"/>
              </a:rPr>
              <a:t> projects.</a:t>
            </a:r>
          </a:p>
        </p:txBody>
      </p:sp>
      <p:sp>
        <p:nvSpPr>
          <p:cNvPr id="5" name="Title 1"/>
          <p:cNvSpPr txBox="1">
            <a:spLocks/>
          </p:cNvSpPr>
          <p:nvPr/>
        </p:nvSpPr>
        <p:spPr>
          <a:xfrm>
            <a:off x="117574" y="-159777"/>
            <a:ext cx="8889999"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Calibri" panose="020F0502020204030204" pitchFamily="34" charset="0"/>
              </a:rPr>
              <a:t>Are Citizen Scientist Identifications Reliable?</a:t>
            </a:r>
          </a:p>
        </p:txBody>
      </p:sp>
    </p:spTree>
    <p:extLst>
      <p:ext uri="{BB962C8B-B14F-4D97-AF65-F5344CB8AC3E}">
        <p14:creationId xmlns:p14="http://schemas.microsoft.com/office/powerpoint/2010/main" val="136252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529045" y="-243840"/>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Summary</a:t>
            </a:r>
          </a:p>
        </p:txBody>
      </p:sp>
      <p:sp>
        <p:nvSpPr>
          <p:cNvPr id="2" name="TextBox 1">
            <a:extLst>
              <a:ext uri="{FF2B5EF4-FFF2-40B4-BE49-F238E27FC236}">
                <a16:creationId xmlns:a16="http://schemas.microsoft.com/office/drawing/2014/main" id="{6A86F752-0EA5-4544-A29F-16170DF9104D}"/>
              </a:ext>
            </a:extLst>
          </p:cNvPr>
          <p:cNvSpPr txBox="1"/>
          <p:nvPr/>
        </p:nvSpPr>
        <p:spPr>
          <a:xfrm>
            <a:off x="249178" y="619184"/>
            <a:ext cx="8747760" cy="4154984"/>
          </a:xfrm>
          <a:prstGeom prst="rect">
            <a:avLst/>
          </a:prstGeom>
          <a:ln/>
          <a:effectLst>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System Font"/>
              <a:buChar char="★"/>
            </a:pPr>
            <a:r>
              <a:rPr lang="en-US" sz="2400" dirty="0"/>
              <a:t>Citizen scientists found &gt; 6,000 </a:t>
            </a:r>
            <a:r>
              <a:rPr lang="en-US" sz="2400" dirty="0" err="1"/>
              <a:t>Yellowballs</a:t>
            </a:r>
            <a:r>
              <a:rPr lang="en-US" sz="2400" dirty="0"/>
              <a:t> (YBs) in the Milky Way.</a:t>
            </a:r>
          </a:p>
          <a:p>
            <a:endParaRPr lang="en-US" sz="2400" dirty="0"/>
          </a:p>
          <a:p>
            <a:pPr marL="342900" indent="-342900">
              <a:buFont typeface="System Font"/>
              <a:buChar char="★"/>
            </a:pPr>
            <a:r>
              <a:rPr lang="en-US" sz="2400" dirty="0"/>
              <a:t>YBs are young star-forming regions.</a:t>
            </a:r>
          </a:p>
          <a:p>
            <a:endParaRPr lang="en-US" sz="2400" dirty="0"/>
          </a:p>
          <a:p>
            <a:pPr marL="342900" indent="-342900">
              <a:buFont typeface="System Font"/>
              <a:buChar char="★"/>
            </a:pPr>
            <a:r>
              <a:rPr lang="en-US" sz="2400" dirty="0"/>
              <a:t>YBs span an enormous range in luminosity and mass.</a:t>
            </a:r>
          </a:p>
          <a:p>
            <a:endParaRPr lang="en-US" sz="2400" dirty="0"/>
          </a:p>
          <a:p>
            <a:pPr marL="342900" indent="-342900">
              <a:buFont typeface="System Font"/>
              <a:buChar char="★"/>
            </a:pPr>
            <a:r>
              <a:rPr lang="en-US" sz="2400" dirty="0"/>
              <a:t>Some YBs host massive stars, but many do not.</a:t>
            </a:r>
          </a:p>
          <a:p>
            <a:endParaRPr lang="en-US" sz="2400" dirty="0"/>
          </a:p>
          <a:p>
            <a:pPr marL="342900" indent="-342900">
              <a:buFont typeface="System Font"/>
              <a:buChar char="★"/>
            </a:pPr>
            <a:r>
              <a:rPr lang="en-US" sz="2400" dirty="0"/>
              <a:t>YBs harbor forming stars still embedded in  their birth clouds.</a:t>
            </a:r>
          </a:p>
          <a:p>
            <a:endParaRPr lang="en-US" sz="2400" dirty="0"/>
          </a:p>
          <a:p>
            <a:pPr marL="342900" indent="-342900">
              <a:buFont typeface="System Font"/>
              <a:buChar char="★"/>
            </a:pPr>
            <a:r>
              <a:rPr lang="en-US" sz="2400" dirty="0"/>
              <a:t>How do stellar properties link to their birth clouds? </a:t>
            </a:r>
          </a:p>
        </p:txBody>
      </p:sp>
      <p:sp>
        <p:nvSpPr>
          <p:cNvPr id="4" name="TextBox 3">
            <a:extLst>
              <a:ext uri="{FF2B5EF4-FFF2-40B4-BE49-F238E27FC236}">
                <a16:creationId xmlns:a16="http://schemas.microsoft.com/office/drawing/2014/main" id="{F5E723F2-4C98-C447-93BE-EE4E8F8559D8}"/>
              </a:ext>
            </a:extLst>
          </p:cNvPr>
          <p:cNvSpPr txBox="1"/>
          <p:nvPr/>
        </p:nvSpPr>
        <p:spPr>
          <a:xfrm>
            <a:off x="869405" y="4774168"/>
            <a:ext cx="7091680" cy="369332"/>
          </a:xfrm>
          <a:prstGeom prst="rect">
            <a:avLst/>
          </a:prstGeom>
          <a:noFill/>
        </p:spPr>
        <p:txBody>
          <a:bodyPr wrap="square" rtlCol="0">
            <a:spAutoFit/>
          </a:bodyPr>
          <a:lstStyle/>
          <a:p>
            <a:r>
              <a:rPr lang="en-US" dirty="0"/>
              <a:t>Grace Wolf-Chase: </a:t>
            </a:r>
            <a:r>
              <a:rPr lang="en-US" dirty="0" err="1"/>
              <a:t>gwolfchase</a:t>
            </a:r>
            <a:r>
              <a:rPr lang="en-US" dirty="0"/>
              <a:t> @ </a:t>
            </a:r>
            <a:r>
              <a:rPr lang="en-US" dirty="0" err="1"/>
              <a:t>adlerplanetarium.org</a:t>
            </a:r>
            <a:r>
              <a:rPr lang="en-US" dirty="0"/>
              <a:t>, (630) 414-2128</a:t>
            </a:r>
          </a:p>
        </p:txBody>
      </p:sp>
      <p:pic>
        <p:nvPicPr>
          <p:cNvPr id="5" name="Picture 4">
            <a:extLst>
              <a:ext uri="{FF2B5EF4-FFF2-40B4-BE49-F238E27FC236}">
                <a16:creationId xmlns:a16="http://schemas.microsoft.com/office/drawing/2014/main" id="{F1B195D5-F662-C840-B425-A4F507627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360" y="1267023"/>
            <a:ext cx="1422400" cy="154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79377320"/>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2590</TotalTime>
  <Words>1272</Words>
  <Application>Microsoft Macintosh PowerPoint</Application>
  <PresentationFormat>On-screen Show (16:9)</PresentationFormat>
  <Paragraphs>136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System Font</vt:lpstr>
      <vt:lpstr>Arial</vt:lpstr>
      <vt:lpstr>Calibri</vt:lpstr>
      <vt:lpstr>Cambria Math</vt:lpstr>
      <vt:lpstr>Symbol</vt:lpstr>
      <vt:lpstr>Black</vt:lpstr>
      <vt:lpstr>PowerPoint Presentation</vt:lpstr>
      <vt:lpstr>YBs Reveal Young Stars AND Birth Clouds</vt:lpstr>
      <vt:lpstr>PowerPoint Presentation</vt:lpstr>
      <vt:lpstr>Do all YBs Produce/Harbor Massive Stars?</vt:lpstr>
      <vt:lpstr>New Star-Forming Regions</vt:lpstr>
      <vt:lpstr> </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is Freaking Awesome</dc:title>
  <dc:creator>Grace Wolf-Chase</dc:creator>
  <cp:lastModifiedBy>Microsoft Office User</cp:lastModifiedBy>
  <cp:revision>523</cp:revision>
  <cp:lastPrinted>2019-06-05T21:06:46Z</cp:lastPrinted>
  <dcterms:created xsi:type="dcterms:W3CDTF">2015-10-19T13:42:07Z</dcterms:created>
  <dcterms:modified xsi:type="dcterms:W3CDTF">2019-06-07T15:49:40Z</dcterms:modified>
</cp:coreProperties>
</file>