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14"/>
  </p:notesMasterIdLst>
  <p:sldIdLst>
    <p:sldId id="282" r:id="rId2"/>
    <p:sldId id="283" r:id="rId3"/>
    <p:sldId id="284" r:id="rId4"/>
    <p:sldId id="285" r:id="rId5"/>
    <p:sldId id="286" r:id="rId6"/>
    <p:sldId id="287" r:id="rId7"/>
    <p:sldId id="288" r:id="rId8"/>
    <p:sldId id="289" r:id="rId9"/>
    <p:sldId id="290" r:id="rId10"/>
    <p:sldId id="291" r:id="rId11"/>
    <p:sldId id="292" r:id="rId12"/>
    <p:sldId id="293" r:id="rId1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EE4EA"/>
    <a:srgbClr val="2EF6FF"/>
    <a:srgbClr val="65FF47"/>
    <a:srgbClr val="3DC5FA"/>
    <a:srgbClr val="C92FFF"/>
    <a:srgbClr val="302FFF"/>
    <a:srgbClr val="4C16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p:restoredTop sz="80851" autoAdjust="0"/>
  </p:normalViewPr>
  <p:slideViewPr>
    <p:cSldViewPr snapToGrid="0" snapToObjects="1">
      <p:cViewPr>
        <p:scale>
          <a:sx n="83" d="100"/>
          <a:sy n="83" d="100"/>
        </p:scale>
        <p:origin x="-1632" y="-5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085CF0-8D4F-DB4A-BC4A-7A03ABDD4BF9}" type="datetimeFigureOut">
              <a:rPr lang="en-US" smtClean="0"/>
              <a:pPr/>
              <a:t>1/12/17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182195-D9D2-3E45-8AD0-F9107F4619D3}" type="slidenum">
              <a:rPr lang="en-US" smtClean="0"/>
              <a:pPr/>
              <a:t>‹#›</a:t>
            </a:fld>
            <a:endParaRPr lang="en-US"/>
          </a:p>
        </p:txBody>
      </p:sp>
    </p:spTree>
    <p:extLst>
      <p:ext uri="{BB962C8B-B14F-4D97-AF65-F5344CB8AC3E}">
        <p14:creationId xmlns:p14="http://schemas.microsoft.com/office/powerpoint/2010/main" val="33857176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Astronomy</a:t>
            </a:r>
            <a:r>
              <a:rPr lang="en-US" baseline="0" dirty="0" smtClean="0"/>
              <a:t> : crossroads of physics, chemistry, geology (planetology), biology</a:t>
            </a:r>
            <a:r>
              <a:rPr lang="is-IS" baseline="0" dirty="0" smtClean="0"/>
              <a:t>…</a:t>
            </a:r>
          </a:p>
          <a:p>
            <a:r>
              <a:rPr lang="is-IS" baseline="0" dirty="0" smtClean="0"/>
              <a:t>Today we’ll touch on chem, bio, planetology</a:t>
            </a:r>
          </a:p>
          <a:p>
            <a:r>
              <a:rPr lang="is-IS" baseline="0" dirty="0" smtClean="0"/>
              <a:t>Starting with chem, here’s a periodic table to a chemist</a:t>
            </a:r>
          </a:p>
          <a:p>
            <a:r>
              <a:rPr lang="is-IS" baseline="0" dirty="0" smtClean="0"/>
              <a:t>Astronomer might have different view...</a:t>
            </a:r>
            <a:endParaRPr lang="en-US" dirty="0" smtClean="0"/>
          </a:p>
          <a:p>
            <a:endParaRPr lang="en-US" dirty="0" smtClean="0"/>
          </a:p>
          <a:p>
            <a:r>
              <a:rPr lang="en-US" dirty="0" smtClean="0"/>
              <a:t>Astronomy is exciting</a:t>
            </a:r>
            <a:r>
              <a:rPr lang="en-US" baseline="0" dirty="0" smtClean="0"/>
              <a:t> to me because I think it is a crossroads science, encompassing components of physics, chemistry, geology (or planetology), biology, and perhaps others all wrapped together in the language of math. </a:t>
            </a:r>
          </a:p>
          <a:p>
            <a:r>
              <a:rPr lang="en-US" baseline="0" dirty="0" smtClean="0"/>
              <a:t>Today is a fun presentation for me because we’re actually going to touch on a few aspect of chemistry, biology, and planetology in astronomy.</a:t>
            </a:r>
          </a:p>
          <a:p>
            <a:r>
              <a:rPr lang="en-US" baseline="0" dirty="0" smtClean="0"/>
              <a:t>Starting with chemistry, the periodic table presents a compilation of the elements as a chemist might describe them.</a:t>
            </a:r>
          </a:p>
          <a:p>
            <a:r>
              <a:rPr lang="en-US" baseline="0" dirty="0" smtClean="0"/>
              <a:t>A typical astronomer, however, might have a very different view of the periodic table</a:t>
            </a:r>
            <a:r>
              <a:rPr lang="is-IS" baseline="0" dirty="0" smtClean="0"/>
              <a: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976C0A4-7FE9-304C-B1A3-D68384B56A6B}" type="slidenum">
              <a:rPr lang="en-US" smtClean="0"/>
              <a:pPr/>
              <a:t>2</a:t>
            </a:fld>
            <a:endParaRPr lang="en-US"/>
          </a:p>
        </p:txBody>
      </p:sp>
    </p:spTree>
    <p:extLst>
      <p:ext uri="{BB962C8B-B14F-4D97-AF65-F5344CB8AC3E}">
        <p14:creationId xmlns:p14="http://schemas.microsoft.com/office/powerpoint/2010/main" val="3942411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Rel</a:t>
            </a:r>
            <a:r>
              <a:rPr lang="en-US" dirty="0" smtClean="0"/>
              <a:t> abundance of elements in the Universe:</a:t>
            </a:r>
            <a:r>
              <a:rPr lang="en-US" baseline="0" dirty="0" smtClean="0"/>
              <a:t> H, He, and “metals”</a:t>
            </a:r>
          </a:p>
          <a:p>
            <a:endParaRPr lang="en-US" dirty="0" smtClean="0"/>
          </a:p>
          <a:p>
            <a:r>
              <a:rPr lang="en-US" dirty="0" smtClean="0"/>
              <a:t>This periodic table shows the typical relative abundances</a:t>
            </a:r>
            <a:r>
              <a:rPr lang="en-US" baseline="0" dirty="0" smtClean="0"/>
              <a:t> </a:t>
            </a:r>
            <a:r>
              <a:rPr lang="en-US" dirty="0" smtClean="0"/>
              <a:t>of different elements in the Universe:</a:t>
            </a:r>
            <a:r>
              <a:rPr lang="en-US" baseline="0" dirty="0" smtClean="0"/>
              <a:t> for the most part the Universe is composed of hydrogen and helium, with just trace amounts of all of the other elements, often fondly and generally incorrectly referred to as as metals.</a:t>
            </a:r>
            <a:endParaRPr lang="en-US" dirty="0"/>
          </a:p>
        </p:txBody>
      </p:sp>
      <p:sp>
        <p:nvSpPr>
          <p:cNvPr id="4" name="Slide Number Placeholder 3"/>
          <p:cNvSpPr>
            <a:spLocks noGrp="1"/>
          </p:cNvSpPr>
          <p:nvPr>
            <p:ph type="sldNum" sz="quarter" idx="10"/>
          </p:nvPr>
        </p:nvSpPr>
        <p:spPr/>
        <p:txBody>
          <a:bodyPr/>
          <a:lstStyle/>
          <a:p>
            <a:fld id="{B976C0A4-7FE9-304C-B1A3-D68384B56A6B}" type="slidenum">
              <a:rPr lang="en-US" smtClean="0"/>
              <a:pPr/>
              <a:t>3</a:t>
            </a:fld>
            <a:endParaRPr lang="en-US"/>
          </a:p>
        </p:txBody>
      </p:sp>
    </p:spTree>
    <p:extLst>
      <p:ext uri="{BB962C8B-B14F-4D97-AF65-F5344CB8AC3E}">
        <p14:creationId xmlns:p14="http://schemas.microsoft.com/office/powerpoint/2010/main" val="2188499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Astro</a:t>
            </a:r>
            <a:r>
              <a:rPr lang="en-US" dirty="0" smtClean="0"/>
              <a:t>-chemistry: lots of information</a:t>
            </a:r>
          </a:p>
          <a:p>
            <a:r>
              <a:rPr lang="en-US" dirty="0" smtClean="0"/>
              <a:t>Origin of elements in stars, but different types</a:t>
            </a:r>
          </a:p>
          <a:p>
            <a:r>
              <a:rPr lang="en-US" dirty="0" smtClean="0"/>
              <a:t>This periodic table shows</a:t>
            </a:r>
            <a:r>
              <a:rPr lang="is-IS" dirty="0" smtClean="0"/>
              <a:t>…</a:t>
            </a:r>
            <a:endParaRPr lang="en-US" dirty="0" smtClean="0"/>
          </a:p>
          <a:p>
            <a:endParaRPr lang="en-US" dirty="0" smtClean="0"/>
          </a:p>
          <a:p>
            <a:r>
              <a:rPr lang="en-US" dirty="0" smtClean="0"/>
              <a:t>To an</a:t>
            </a:r>
            <a:r>
              <a:rPr lang="en-US" baseline="0" dirty="0" smtClean="0"/>
              <a:t> </a:t>
            </a:r>
            <a:r>
              <a:rPr lang="en-US" baseline="0" dirty="0" err="1" smtClean="0"/>
              <a:t>astro</a:t>
            </a:r>
            <a:r>
              <a:rPr lang="en-US" baseline="0" dirty="0" smtClean="0"/>
              <a:t>-chemist, there’s a significant amount of information in the relative abundances of different heavier elements. </a:t>
            </a:r>
          </a:p>
          <a:p>
            <a:r>
              <a:rPr lang="en-US" baseline="0" dirty="0" smtClean="0"/>
              <a:t>This arises because, while the heavier elements are </a:t>
            </a:r>
            <a:r>
              <a:rPr lang="en-US" baseline="0" dirty="0" err="1" smtClean="0"/>
              <a:t>essentailly</a:t>
            </a:r>
            <a:r>
              <a:rPr lang="en-US" baseline="0" dirty="0" smtClean="0"/>
              <a:t> all thought to be synthesized in stars, different elements are synthesized in different types of stars, and on different timescales.</a:t>
            </a:r>
          </a:p>
          <a:p>
            <a:r>
              <a:rPr lang="en-US" baseline="0" dirty="0" smtClean="0"/>
              <a:t>This periodic table schematically shows the contributions of different processes to the synthesis of different elements.</a:t>
            </a:r>
            <a:endParaRPr lang="en-US" dirty="0"/>
          </a:p>
        </p:txBody>
      </p:sp>
      <p:sp>
        <p:nvSpPr>
          <p:cNvPr id="4" name="Slide Number Placeholder 3"/>
          <p:cNvSpPr>
            <a:spLocks noGrp="1"/>
          </p:cNvSpPr>
          <p:nvPr>
            <p:ph type="sldNum" sz="quarter" idx="10"/>
          </p:nvPr>
        </p:nvSpPr>
        <p:spPr/>
        <p:txBody>
          <a:bodyPr/>
          <a:lstStyle/>
          <a:p>
            <a:fld id="{B976C0A4-7FE9-304C-B1A3-D68384B56A6B}" type="slidenum">
              <a:rPr lang="en-US" smtClean="0"/>
              <a:pPr/>
              <a:t>4</a:t>
            </a:fld>
            <a:endParaRPr lang="en-US"/>
          </a:p>
        </p:txBody>
      </p:sp>
    </p:spTree>
    <p:extLst>
      <p:ext uri="{BB962C8B-B14F-4D97-AF65-F5344CB8AC3E}">
        <p14:creationId xmlns:p14="http://schemas.microsoft.com/office/powerpoint/2010/main" val="24120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period</a:t>
            </a:r>
            <a:r>
              <a:rPr lang="en-US" baseline="0" dirty="0" smtClean="0"/>
              <a:t>ic table highlights the biology part: the 6 elements that are thought to be critical to life as we know it; CHNOPS</a:t>
            </a:r>
          </a:p>
          <a:p>
            <a:r>
              <a:rPr lang="en-US" dirty="0" smtClean="0"/>
              <a:t>Human interest story of today</a:t>
            </a:r>
            <a:r>
              <a:rPr lang="en-US" baseline="0" dirty="0" smtClean="0"/>
              <a:t> is to describe how the abundance of these elements of life vary across our Milky Way galaxy. </a:t>
            </a:r>
          </a:p>
          <a:p>
            <a:r>
              <a:rPr lang="en-US" baseline="0" dirty="0" smtClean="0"/>
              <a:t>I’m going to turn things over to my student, </a:t>
            </a:r>
            <a:r>
              <a:rPr lang="en-US" baseline="0" dirty="0" err="1" smtClean="0"/>
              <a:t>Sten</a:t>
            </a:r>
            <a:r>
              <a:rPr lang="en-US" baseline="0" dirty="0" smtClean="0"/>
              <a:t> </a:t>
            </a:r>
            <a:r>
              <a:rPr lang="en-US" baseline="0" dirty="0" err="1" smtClean="0"/>
              <a:t>Hasselquist</a:t>
            </a:r>
            <a:r>
              <a:rPr lang="en-US" baseline="0" dirty="0" smtClean="0"/>
              <a:t>, who is going to tell you how we do this.</a:t>
            </a:r>
            <a:endParaRPr lang="en-US" dirty="0" smtClean="0"/>
          </a:p>
          <a:p>
            <a:endParaRPr lang="en-US" dirty="0"/>
          </a:p>
        </p:txBody>
      </p:sp>
      <p:sp>
        <p:nvSpPr>
          <p:cNvPr id="4" name="Slide Number Placeholder 3"/>
          <p:cNvSpPr>
            <a:spLocks noGrp="1"/>
          </p:cNvSpPr>
          <p:nvPr>
            <p:ph type="sldNum" sz="quarter" idx="10"/>
          </p:nvPr>
        </p:nvSpPr>
        <p:spPr/>
        <p:txBody>
          <a:bodyPr/>
          <a:lstStyle/>
          <a:p>
            <a:fld id="{B976C0A4-7FE9-304C-B1A3-D68384B56A6B}" type="slidenum">
              <a:rPr lang="en-US" smtClean="0"/>
              <a:pPr/>
              <a:t>5</a:t>
            </a:fld>
            <a:endParaRPr lang="en-US"/>
          </a:p>
        </p:txBody>
      </p:sp>
    </p:spTree>
    <p:extLst>
      <p:ext uri="{BB962C8B-B14F-4D97-AF65-F5344CB8AC3E}">
        <p14:creationId xmlns:p14="http://schemas.microsoft.com/office/powerpoint/2010/main" val="24120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period</a:t>
            </a:r>
            <a:r>
              <a:rPr lang="en-US" baseline="0" dirty="0" smtClean="0"/>
              <a:t>ic table highlights the biology part: the 6 elements that are thought to be critical to life as we know it.</a:t>
            </a:r>
          </a:p>
          <a:p>
            <a:endParaRPr lang="en-US" dirty="0" smtClean="0"/>
          </a:p>
          <a:p>
            <a:r>
              <a:rPr lang="en-US" dirty="0" smtClean="0"/>
              <a:t>Human interest story of today</a:t>
            </a:r>
            <a:r>
              <a:rPr lang="en-US" baseline="0" dirty="0" smtClean="0"/>
              <a:t> is to describe how the abundance of these elements of life vary across our Milky Way galaxy. </a:t>
            </a:r>
          </a:p>
          <a:p>
            <a:endParaRPr lang="en-US" baseline="0" dirty="0" smtClean="0"/>
          </a:p>
          <a:p>
            <a:r>
              <a:rPr lang="en-US" baseline="0" dirty="0" smtClean="0"/>
              <a:t>I’m going to turn things over to my student, </a:t>
            </a:r>
            <a:r>
              <a:rPr lang="en-US" baseline="0" dirty="0" err="1" smtClean="0"/>
              <a:t>Sten</a:t>
            </a:r>
            <a:r>
              <a:rPr lang="en-US" baseline="0" dirty="0" smtClean="0"/>
              <a:t> </a:t>
            </a:r>
            <a:r>
              <a:rPr lang="en-US" baseline="0" dirty="0" err="1" smtClean="0"/>
              <a:t>Hasselquist</a:t>
            </a:r>
            <a:r>
              <a:rPr lang="en-US" baseline="0" dirty="0" smtClean="0"/>
              <a:t>, who is going to tell you how we do this.</a:t>
            </a:r>
            <a:endParaRPr lang="en-US" dirty="0"/>
          </a:p>
        </p:txBody>
      </p:sp>
      <p:sp>
        <p:nvSpPr>
          <p:cNvPr id="4" name="Slide Number Placeholder 3"/>
          <p:cNvSpPr>
            <a:spLocks noGrp="1"/>
          </p:cNvSpPr>
          <p:nvPr>
            <p:ph type="sldNum" sz="quarter" idx="10"/>
          </p:nvPr>
        </p:nvSpPr>
        <p:spPr/>
        <p:txBody>
          <a:bodyPr/>
          <a:lstStyle/>
          <a:p>
            <a:fld id="{B976C0A4-7FE9-304C-B1A3-D68384B56A6B}" type="slidenum">
              <a:rPr lang="en-US" smtClean="0"/>
              <a:pPr/>
              <a:t>6</a:t>
            </a:fld>
            <a:endParaRPr lang="en-US"/>
          </a:p>
        </p:txBody>
      </p:sp>
    </p:spTree>
    <p:extLst>
      <p:ext uri="{BB962C8B-B14F-4D97-AF65-F5344CB8AC3E}">
        <p14:creationId xmlns:p14="http://schemas.microsoft.com/office/powerpoint/2010/main" val="693084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Mapping</a:t>
            </a:r>
            <a:r>
              <a:rPr lang="en-US" baseline="0" dirty="0" smtClean="0"/>
              <a:t> enabled by APOGEE</a:t>
            </a:r>
          </a:p>
          <a:p>
            <a:r>
              <a:rPr lang="en-US" baseline="0" dirty="0" smtClean="0"/>
              <a:t>APOGEE works in IR, so see across much of Galaxy</a:t>
            </a:r>
          </a:p>
          <a:p>
            <a:r>
              <a:rPr lang="en-US" baseline="0" dirty="0" smtClean="0"/>
              <a:t>APOGEE measures </a:t>
            </a:r>
            <a:r>
              <a:rPr lang="en-US" baseline="0" dirty="0" err="1" smtClean="0"/>
              <a:t>compostions</a:t>
            </a:r>
            <a:r>
              <a:rPr lang="is-IS" baseline="0" dirty="0" smtClean="0"/>
              <a:t>…</a:t>
            </a:r>
          </a:p>
          <a:p>
            <a:endParaRPr lang="en-US" dirty="0" smtClean="0"/>
          </a:p>
          <a:p>
            <a:r>
              <a:rPr lang="en-US" dirty="0" smtClean="0"/>
              <a:t>To map</a:t>
            </a:r>
            <a:r>
              <a:rPr lang="en-US" baseline="0" dirty="0" smtClean="0"/>
              <a:t> the elements of life across the Milky is enabled by the APOGEE portion of SDSS. </a:t>
            </a:r>
          </a:p>
          <a:p>
            <a:r>
              <a:rPr lang="en-US" baseline="0" dirty="0" smtClean="0"/>
              <a:t>APOGEE can do this because it works in infrared light, allowing us to penetrate the dust in our Galaxy and see stars across the Galaxy. As is in shown in the image, the disk of the Milky Way has a of dust, which make it hard to see to significant distances, but since infrared penetrates dust better than visible light, we are able to see across much of the Galaxy.</a:t>
            </a:r>
          </a:p>
          <a:p>
            <a:endParaRPr lang="en-US" baseline="0" dirty="0" smtClean="0"/>
          </a:p>
          <a:p>
            <a:r>
              <a:rPr lang="en-US" baseline="0" dirty="0" smtClean="0"/>
              <a:t>At the same time, APOGEE allows us to measure the composition of stars, and in </a:t>
            </a:r>
            <a:r>
              <a:rPr lang="en-US" baseline="0" dirty="0" err="1" smtClean="0"/>
              <a:t>partiular</a:t>
            </a:r>
            <a:r>
              <a:rPr lang="en-US" baseline="0" dirty="0" smtClean="0"/>
              <a:t>, the abundance of all of the elements of life</a:t>
            </a:r>
          </a:p>
          <a:p>
            <a:r>
              <a:rPr lang="en-US" baseline="0" dirty="0" smtClean="0"/>
              <a:t>Here’s how we do this:</a:t>
            </a:r>
          </a:p>
          <a:p>
            <a:endParaRPr lang="en-US" dirty="0"/>
          </a:p>
        </p:txBody>
      </p:sp>
      <p:sp>
        <p:nvSpPr>
          <p:cNvPr id="4" name="Slide Number Placeholder 3"/>
          <p:cNvSpPr>
            <a:spLocks noGrp="1"/>
          </p:cNvSpPr>
          <p:nvPr>
            <p:ph type="sldNum" sz="quarter" idx="10"/>
          </p:nvPr>
        </p:nvSpPr>
        <p:spPr/>
        <p:txBody>
          <a:bodyPr/>
          <a:lstStyle/>
          <a:p>
            <a:fld id="{B976C0A4-7FE9-304C-B1A3-D68384B56A6B}" type="slidenum">
              <a:rPr lang="en-US" smtClean="0"/>
              <a:pPr/>
              <a:t>7</a:t>
            </a:fld>
            <a:endParaRPr lang="en-US"/>
          </a:p>
        </p:txBody>
      </p:sp>
    </p:spTree>
    <p:extLst>
      <p:ext uri="{BB962C8B-B14F-4D97-AF65-F5344CB8AC3E}">
        <p14:creationId xmlns:p14="http://schemas.microsoft.com/office/powerpoint/2010/main" val="95706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APOGEE</a:t>
            </a:r>
            <a:r>
              <a:rPr lang="en-US" baseline="0" dirty="0" smtClean="0"/>
              <a:t> records spectra, which give the brightness of many different wavelengths of infrared light.</a:t>
            </a:r>
          </a:p>
          <a:p>
            <a:r>
              <a:rPr lang="en-US" dirty="0" smtClean="0"/>
              <a:t>Figure: absorption</a:t>
            </a:r>
            <a:r>
              <a:rPr lang="en-US" baseline="0" dirty="0" smtClean="0"/>
              <a:t> line depths, example of five stars</a:t>
            </a:r>
          </a:p>
          <a:p>
            <a:r>
              <a:rPr lang="en-US" baseline="0" dirty="0" smtClean="0"/>
              <a:t>Use this to make maps</a:t>
            </a:r>
          </a:p>
          <a:p>
            <a:r>
              <a:rPr lang="en-US" baseline="0" dirty="0" smtClean="0"/>
              <a:t>-----</a:t>
            </a:r>
            <a:endParaRPr lang="en-US" dirty="0" smtClean="0"/>
          </a:p>
          <a:p>
            <a:r>
              <a:rPr lang="en-US" dirty="0" smtClean="0"/>
              <a:t>- APOGEE</a:t>
            </a:r>
            <a:r>
              <a:rPr lang="en-US" baseline="0" dirty="0" smtClean="0"/>
              <a:t> records spectra, which give the brightness of many different wavelengths of infrared light.</a:t>
            </a:r>
          </a:p>
          <a:p>
            <a:pPr marL="0" indent="0">
              <a:buFontTx/>
              <a:buNone/>
            </a:pPr>
            <a:r>
              <a:rPr lang="en-US" baseline="0" dirty="0" smtClean="0"/>
              <a:t>- This figure shows APOGEE spectra of five different stars, and you can see that they spectra don’t all look the same. The hundreds dips that you see in each spectra result from the </a:t>
            </a:r>
            <a:r>
              <a:rPr lang="en-US" baseline="0" dirty="0" err="1" smtClean="0"/>
              <a:t>absoprtion</a:t>
            </a:r>
            <a:r>
              <a:rPr lang="en-US" baseline="0" dirty="0" smtClean="0"/>
              <a:t> of light by different elements, and the more of an element there is, the deeper the dip.</a:t>
            </a:r>
          </a:p>
          <a:p>
            <a:pPr marL="0" indent="0">
              <a:buFontTx/>
              <a:buNone/>
            </a:pPr>
            <a:r>
              <a:rPr lang="en-US" baseline="0" dirty="0" smtClean="0"/>
              <a:t>- So this set of five stars represents stars with different elemental abundances, with the top one having the lowest abundance, and the bottom one the highest.</a:t>
            </a:r>
          </a:p>
          <a:p>
            <a:r>
              <a:rPr lang="en-US" baseline="0" dirty="0" smtClean="0"/>
              <a:t>- To make our maps of the elements of life, we focus in on different regions of spectrum that are sensitive to each different element, and measure the abundance in each of over a hundred thousand stars, and put it all together into a map.</a:t>
            </a:r>
          </a:p>
          <a:p>
            <a:endParaRPr lang="en-US" baseline="0" dirty="0" smtClean="0"/>
          </a:p>
        </p:txBody>
      </p:sp>
      <p:sp>
        <p:nvSpPr>
          <p:cNvPr id="4" name="Slide Number Placeholder 3"/>
          <p:cNvSpPr>
            <a:spLocks noGrp="1"/>
          </p:cNvSpPr>
          <p:nvPr>
            <p:ph type="sldNum" sz="quarter" idx="10"/>
          </p:nvPr>
        </p:nvSpPr>
        <p:spPr/>
        <p:txBody>
          <a:bodyPr/>
          <a:lstStyle/>
          <a:p>
            <a:fld id="{B976C0A4-7FE9-304C-B1A3-D68384B56A6B}" type="slidenum">
              <a:rPr lang="en-US" smtClean="0"/>
              <a:pPr/>
              <a:t>10</a:t>
            </a:fld>
            <a:endParaRPr lang="en-US"/>
          </a:p>
        </p:txBody>
      </p:sp>
    </p:spTree>
    <p:extLst>
      <p:ext uri="{BB962C8B-B14F-4D97-AF65-F5344CB8AC3E}">
        <p14:creationId xmlns:p14="http://schemas.microsoft.com/office/powerpoint/2010/main" val="262491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cool-looking</a:t>
            </a:r>
            <a:r>
              <a:rPr lang="en-US" baseline="0" dirty="0" smtClean="0"/>
              <a:t> summary of what we’re getting. The body on the left indicates that humans are composed of several key elements, associating some parts with some of the key elements: oxygen in the lungs, phosphorus in bones, etc. </a:t>
            </a:r>
          </a:p>
          <a:p>
            <a:r>
              <a:rPr lang="en-US" baseline="0" dirty="0" smtClean="0"/>
              <a:t>The wiggly are one APOGEE spectrum, where we’ve color coded the regions that are affected by the abundance of the key elements of life:</a:t>
            </a:r>
          </a:p>
          <a:p>
            <a:r>
              <a:rPr lang="en-US" baseline="0" dirty="0" smtClean="0"/>
              <a:t>Carbon in green, nitrogen in magenta, and so on as indicated by the element key.</a:t>
            </a:r>
          </a:p>
          <a:p>
            <a:r>
              <a:rPr lang="en-US" baseline="0" dirty="0" smtClean="0"/>
              <a:t>Finally, the picture in the middle is an artists rendition of the Galaxy, with the location of the APOGEE stars superposed. The saturation of the colored points indicate the abundance of oxygen of stars at each location.</a:t>
            </a:r>
            <a:r>
              <a:rPr lang="en-US" baseline="0" dirty="0"/>
              <a:t> </a:t>
            </a:r>
            <a:r>
              <a:rPr lang="en-US" baseline="0" dirty="0" smtClean="0"/>
              <a:t>Although it’s bit subtle to see, these indicate our main result: stars in the inner region of the Milky Way have a higher abundance of oxygen than stars in the outer regions.</a:t>
            </a:r>
          </a:p>
        </p:txBody>
      </p:sp>
      <p:sp>
        <p:nvSpPr>
          <p:cNvPr id="4" name="Slide Number Placeholder 3"/>
          <p:cNvSpPr>
            <a:spLocks noGrp="1"/>
          </p:cNvSpPr>
          <p:nvPr>
            <p:ph type="sldNum" sz="quarter" idx="10"/>
          </p:nvPr>
        </p:nvSpPr>
        <p:spPr/>
        <p:txBody>
          <a:bodyPr/>
          <a:lstStyle/>
          <a:p>
            <a:fld id="{B976C0A4-7FE9-304C-B1A3-D68384B56A6B}" type="slidenum">
              <a:rPr lang="en-US" smtClean="0"/>
              <a:pPr/>
              <a:t>11</a:t>
            </a:fld>
            <a:endParaRPr lang="en-US"/>
          </a:p>
        </p:txBody>
      </p:sp>
    </p:spTree>
    <p:extLst>
      <p:ext uri="{BB962C8B-B14F-4D97-AF65-F5344CB8AC3E}">
        <p14:creationId xmlns:p14="http://schemas.microsoft.com/office/powerpoint/2010/main" val="212222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This figure shows the comparable maps for the key elements.</a:t>
            </a:r>
          </a:p>
          <a:p>
            <a:pPr marL="0" indent="0">
              <a:buFontTx/>
              <a:buNone/>
            </a:pPr>
            <a:r>
              <a:rPr lang="en-US" dirty="0" smtClean="0"/>
              <a:t>- As</a:t>
            </a:r>
            <a:r>
              <a:rPr lang="en-US" baseline="0" dirty="0" smtClean="0"/>
              <a:t> it turns out, the same is true for all of the elements of life: there is a higher abundance in the central portions of the Galaxy.</a:t>
            </a:r>
          </a:p>
          <a:p>
            <a:pPr marL="0" indent="0">
              <a:buFontTx/>
              <a:buNone/>
            </a:pPr>
            <a:r>
              <a:rPr lang="en-US" baseline="0" dirty="0" smtClean="0"/>
              <a:t> - </a:t>
            </a:r>
            <a:r>
              <a:rPr lang="en-US" baseline="0" dirty="0" err="1" smtClean="0"/>
              <a:t>Astrophysically</a:t>
            </a:r>
            <a:r>
              <a:rPr lang="en-US" baseline="0" dirty="0" smtClean="0"/>
              <a:t>, what this tells us is that the pace of star formation was faster in the inner parts of the Galaxy than in the outer parts. Since we think that originally there were no elements of life, this implies that the basic </a:t>
            </a:r>
            <a:r>
              <a:rPr lang="en-US" baseline="0" dirty="0" err="1" smtClean="0"/>
              <a:t>builing</a:t>
            </a:r>
            <a:r>
              <a:rPr lang="en-US" baseline="0" dirty="0" smtClean="0"/>
              <a:t> blocks of life were probably available earlier in the inner regions of the Galaxy than they are where we live.</a:t>
            </a:r>
          </a:p>
          <a:p>
            <a:pPr marL="0" indent="0">
              <a:buFontTx/>
              <a:buNone/>
            </a:pPr>
            <a:r>
              <a:rPr lang="en-US" baseline="0" dirty="0" smtClean="0"/>
              <a:t>- While we can only speculate what this might mean for the existence or nature of life in other regions of the Milky Way – note that we’re not claiming the detection of life! – it’s still pretty interesting to be able to consider this.</a:t>
            </a:r>
          </a:p>
          <a:p>
            <a:r>
              <a:rPr lang="en-US" dirty="0" smtClean="0"/>
              <a:t>-</a:t>
            </a:r>
            <a:r>
              <a:rPr lang="en-US" baseline="0" dirty="0" smtClean="0"/>
              <a:t> </a:t>
            </a:r>
            <a:r>
              <a:rPr lang="en-US" dirty="0" smtClean="0"/>
              <a:t>Measurements</a:t>
            </a:r>
            <a:r>
              <a:rPr lang="en-US" baseline="0" dirty="0" smtClean="0"/>
              <a:t> like these are also interesting from the point of view of planets, because the nature of planets may depend critically on the relative abundances of different heavy elements. Johanna is going to tell you more about this.</a:t>
            </a:r>
          </a:p>
          <a:p>
            <a:endParaRPr lang="en-US" dirty="0"/>
          </a:p>
        </p:txBody>
      </p:sp>
      <p:sp>
        <p:nvSpPr>
          <p:cNvPr id="4" name="Slide Number Placeholder 3"/>
          <p:cNvSpPr>
            <a:spLocks noGrp="1"/>
          </p:cNvSpPr>
          <p:nvPr>
            <p:ph type="sldNum" sz="quarter" idx="10"/>
          </p:nvPr>
        </p:nvSpPr>
        <p:spPr/>
        <p:txBody>
          <a:bodyPr/>
          <a:lstStyle/>
          <a:p>
            <a:fld id="{B976C0A4-7FE9-304C-B1A3-D68384B56A6B}" type="slidenum">
              <a:rPr lang="en-US" smtClean="0"/>
              <a:pPr/>
              <a:t>12</a:t>
            </a:fld>
            <a:endParaRPr lang="en-US"/>
          </a:p>
        </p:txBody>
      </p:sp>
    </p:spTree>
    <p:extLst>
      <p:ext uri="{BB962C8B-B14F-4D97-AF65-F5344CB8AC3E}">
        <p14:creationId xmlns:p14="http://schemas.microsoft.com/office/powerpoint/2010/main" val="1195389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51A0C47-018D-4460-B945-BFF7981B6CA6}"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86129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51A0C47-018D-4460-B945-BFF7981B6CA6}"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695924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51A0C47-018D-4460-B945-BFF7981B6CA6}"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121055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51A0C47-018D-4460-B945-BFF7981B6CA6}"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182795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pPr/>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58658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51A0C47-018D-4460-B945-BFF7981B6CA6}" type="datetimeFigureOut">
              <a:rPr lang="en-US" smtClean="0"/>
              <a:pPr/>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1723465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51A0C47-018D-4460-B945-BFF7981B6CA6}" type="datetimeFigureOut">
              <a:rPr lang="en-US" smtClean="0"/>
              <a:pPr/>
              <a:t>1/12/17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102006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51A0C47-018D-4460-B945-BFF7981B6CA6}" type="datetimeFigureOut">
              <a:rPr lang="en-US" smtClean="0"/>
              <a:pPr/>
              <a:t>1/12/17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92117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pPr/>
              <a:t>1/12/17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96355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pPr/>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289744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pPr/>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pPr/>
              <a:t>‹#›</a:t>
            </a:fld>
            <a:endParaRPr lang="en-US"/>
          </a:p>
        </p:txBody>
      </p:sp>
    </p:spTree>
    <p:extLst>
      <p:ext uri="{BB962C8B-B14F-4D97-AF65-F5344CB8AC3E}">
        <p14:creationId xmlns:p14="http://schemas.microsoft.com/office/powerpoint/2010/main" val="13972410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1A0C47-018D-4460-B945-BFF7981B6CA6}" type="datetimeFigureOut">
              <a:rPr lang="en-US" smtClean="0"/>
              <a:pPr/>
              <a:t>1/12/17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1F5A0A-F6FC-4FFD-9B49-0DA8697211D9}" type="slidenum">
              <a:rPr lang="en-US" smtClean="0"/>
              <a:pPr/>
              <a:t>‹#›</a:t>
            </a:fld>
            <a:endParaRPr lang="en-US"/>
          </a:p>
        </p:txBody>
      </p:sp>
    </p:spTree>
    <p:extLst>
      <p:ext uri="{BB962C8B-B14F-4D97-AF65-F5344CB8AC3E}">
        <p14:creationId xmlns:p14="http://schemas.microsoft.com/office/powerpoint/2010/main" val="513827158"/>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6771"/>
            <a:ext cx="6437576" cy="2198387"/>
          </a:xfrm>
        </p:spPr>
        <p:txBody>
          <a:bodyPr>
            <a:noAutofit/>
          </a:bodyPr>
          <a:lstStyle/>
          <a:p>
            <a:r>
              <a:rPr lang="en-US" sz="4000" dirty="0" smtClean="0"/>
              <a:t>The Elements of Life Mapped Across the Milky Way by SDSS/APOGEE</a:t>
            </a:r>
            <a:endParaRPr lang="en-US" sz="4000" dirty="0"/>
          </a:p>
        </p:txBody>
      </p:sp>
      <p:sp>
        <p:nvSpPr>
          <p:cNvPr id="3" name="Subtitle 2"/>
          <p:cNvSpPr>
            <a:spLocks noGrp="1"/>
          </p:cNvSpPr>
          <p:nvPr>
            <p:ph type="subTitle" idx="1"/>
          </p:nvPr>
        </p:nvSpPr>
        <p:spPr>
          <a:xfrm>
            <a:off x="360440" y="2515159"/>
            <a:ext cx="5495420" cy="749906"/>
          </a:xfrm>
        </p:spPr>
        <p:txBody>
          <a:bodyPr>
            <a:noAutofit/>
          </a:bodyPr>
          <a:lstStyle/>
          <a:p>
            <a:r>
              <a:rPr lang="en-US" sz="2000" dirty="0" smtClean="0">
                <a:solidFill>
                  <a:srgbClr val="FFFFFF"/>
                </a:solidFill>
              </a:rPr>
              <a:t>Jon Holtzman (APOGEE-2 Survey Scientist)/ </a:t>
            </a:r>
            <a:r>
              <a:rPr lang="en-US" sz="2000" dirty="0" err="1" smtClean="0">
                <a:solidFill>
                  <a:srgbClr val="FFFFFF"/>
                </a:solidFill>
              </a:rPr>
              <a:t>Sten</a:t>
            </a:r>
            <a:r>
              <a:rPr lang="en-US" sz="2000" dirty="0" smtClean="0">
                <a:solidFill>
                  <a:srgbClr val="FFFFFF"/>
                </a:solidFill>
              </a:rPr>
              <a:t> </a:t>
            </a:r>
            <a:r>
              <a:rPr lang="en-US" sz="2000" dirty="0" err="1" smtClean="0">
                <a:solidFill>
                  <a:srgbClr val="FFFFFF"/>
                </a:solidFill>
              </a:rPr>
              <a:t>Hasselquist</a:t>
            </a:r>
            <a:r>
              <a:rPr lang="en-US" sz="2000" dirty="0" smtClean="0">
                <a:solidFill>
                  <a:srgbClr val="FFFFFF"/>
                </a:solidFill>
              </a:rPr>
              <a:t> (</a:t>
            </a:r>
            <a:r>
              <a:rPr lang="en-US" sz="2000" dirty="0" err="1" smtClean="0">
                <a:solidFill>
                  <a:srgbClr val="FFFFFF"/>
                </a:solidFill>
              </a:rPr>
              <a:t>Ph.D</a:t>
            </a:r>
            <a:r>
              <a:rPr lang="en-US" sz="2000" dirty="0" smtClean="0">
                <a:solidFill>
                  <a:srgbClr val="FFFFFF"/>
                </a:solidFill>
              </a:rPr>
              <a:t> student)</a:t>
            </a:r>
          </a:p>
          <a:p>
            <a:r>
              <a:rPr lang="en-US" sz="2000" dirty="0" smtClean="0">
                <a:solidFill>
                  <a:srgbClr val="FFFFFF"/>
                </a:solidFill>
              </a:rPr>
              <a:t>New Mexico State University</a:t>
            </a:r>
          </a:p>
          <a:p>
            <a:r>
              <a:rPr lang="en-US" sz="2000" dirty="0" smtClean="0">
                <a:solidFill>
                  <a:srgbClr val="FFFFFF"/>
                </a:solidFill>
              </a:rPr>
              <a:t>Department of Astronomy</a:t>
            </a:r>
            <a:endParaRPr lang="en-US" sz="2000" dirty="0">
              <a:solidFill>
                <a:srgbClr val="FFFFFF"/>
              </a:solidFill>
            </a:endParaRPr>
          </a:p>
        </p:txBody>
      </p:sp>
      <p:pic>
        <p:nvPicPr>
          <p:cNvPr id="5" name="Picture 4" descr="APOGEE2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7576" y="99678"/>
            <a:ext cx="2564541" cy="132615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5859" y="3265065"/>
            <a:ext cx="3288141" cy="1878435"/>
          </a:xfrm>
          <a:prstGeom prst="rect">
            <a:avLst/>
          </a:prstGeom>
        </p:spPr>
      </p:pic>
      <p:pic>
        <p:nvPicPr>
          <p:cNvPr id="7" name="Picture 6" descr="NMlogo_1colorstate_re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24209"/>
            <a:ext cx="1235335" cy="1419291"/>
          </a:xfrm>
          <a:prstGeom prst="rect">
            <a:avLst/>
          </a:prstGeom>
        </p:spPr>
      </p:pic>
    </p:spTree>
    <p:extLst>
      <p:ext uri="{BB962C8B-B14F-4D97-AF65-F5344CB8AC3E}">
        <p14:creationId xmlns:p14="http://schemas.microsoft.com/office/powerpoint/2010/main" val="11798521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76"/>
            <a:ext cx="8229600" cy="857250"/>
          </a:xfrm>
        </p:spPr>
        <p:txBody>
          <a:bodyPr/>
          <a:lstStyle/>
          <a:p>
            <a:r>
              <a:rPr lang="en-US" dirty="0" smtClean="0">
                <a:solidFill>
                  <a:srgbClr val="FFFFFF"/>
                </a:solidFill>
              </a:rPr>
              <a:t>Abundance effects</a:t>
            </a:r>
            <a:endParaRPr lang="en-US" dirty="0">
              <a:solidFill>
                <a:srgbClr val="FFFFFF"/>
              </a:solidFill>
            </a:endParaRPr>
          </a:p>
        </p:txBody>
      </p:sp>
      <p:pic>
        <p:nvPicPr>
          <p:cNvPr id="4" name="Content Placeholder 3" descr="Screen Shot 2013-10-08 at 12.45.33 PM.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0" y="841271"/>
            <a:ext cx="8229600" cy="4057890"/>
          </a:xfrm>
        </p:spPr>
      </p:pic>
      <p:sp>
        <p:nvSpPr>
          <p:cNvPr id="3" name="Rectangle 2"/>
          <p:cNvSpPr/>
          <p:nvPr/>
        </p:nvSpPr>
        <p:spPr>
          <a:xfrm>
            <a:off x="1370500" y="1232428"/>
            <a:ext cx="5167664" cy="1257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70500" y="1762101"/>
            <a:ext cx="5167664" cy="1257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70500" y="2417532"/>
            <a:ext cx="5167664" cy="1257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370500" y="3010085"/>
            <a:ext cx="5167664" cy="1257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70500" y="3577488"/>
            <a:ext cx="5167664" cy="1449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3229" y="1018639"/>
            <a:ext cx="578376" cy="358410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9714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lementsInSpace_V6_Dec30_6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5143500"/>
          </a:xfrm>
          <a:prstGeom prst="rect">
            <a:avLst/>
          </a:prstGeom>
        </p:spPr>
      </p:pic>
    </p:spTree>
    <p:extLst>
      <p:ext uri="{BB962C8B-B14F-4D97-AF65-F5344CB8AC3E}">
        <p14:creationId xmlns:p14="http://schemas.microsoft.com/office/powerpoint/2010/main" val="12588217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nops_maps (dragge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4601" y="0"/>
            <a:ext cx="3974523" cy="5143500"/>
          </a:xfrm>
          <a:prstGeom prst="rect">
            <a:avLst/>
          </a:prstGeom>
        </p:spPr>
      </p:pic>
      <p:pic>
        <p:nvPicPr>
          <p:cNvPr id="7" name="Picture 6" descr="cnops_maps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1050" y="0"/>
            <a:ext cx="3974523" cy="5143500"/>
          </a:xfrm>
          <a:prstGeom prst="rect">
            <a:avLst/>
          </a:prstGeom>
        </p:spPr>
      </p:pic>
      <p:pic>
        <p:nvPicPr>
          <p:cNvPr id="11" name="Picture 10" descr="cnops_maps (dragge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974523" cy="5143500"/>
          </a:xfrm>
          <a:prstGeom prst="rect">
            <a:avLst/>
          </a:prstGeom>
        </p:spPr>
      </p:pic>
      <p:pic>
        <p:nvPicPr>
          <p:cNvPr id="12" name="Picture 11" descr="cnops_maps (dragged).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8367" y="2439705"/>
            <a:ext cx="3974523" cy="5143500"/>
          </a:xfrm>
          <a:prstGeom prst="rect">
            <a:avLst/>
          </a:prstGeom>
        </p:spPr>
      </p:pic>
      <p:pic>
        <p:nvPicPr>
          <p:cNvPr id="13" name="Picture 12" descr="cnops_maps (dragged).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98847" y="2439705"/>
            <a:ext cx="3974523" cy="5143500"/>
          </a:xfrm>
          <a:prstGeom prst="rect">
            <a:avLst/>
          </a:prstGeom>
        </p:spPr>
      </p:pic>
      <p:sp>
        <p:nvSpPr>
          <p:cNvPr id="14" name="TextBox 13"/>
          <p:cNvSpPr txBox="1"/>
          <p:nvPr/>
        </p:nvSpPr>
        <p:spPr>
          <a:xfrm>
            <a:off x="1042927" y="138334"/>
            <a:ext cx="6462724" cy="523220"/>
          </a:xfrm>
          <a:prstGeom prst="rect">
            <a:avLst/>
          </a:prstGeom>
          <a:noFill/>
        </p:spPr>
        <p:txBody>
          <a:bodyPr wrap="square" rtlCol="0">
            <a:spAutoFit/>
          </a:bodyPr>
          <a:lstStyle/>
          <a:p>
            <a:r>
              <a:rPr lang="en-US" sz="2800" dirty="0" smtClean="0">
                <a:solidFill>
                  <a:srgbClr val="FFFFFF"/>
                </a:solidFill>
              </a:rPr>
              <a:t>APOGEE maps of all of the elements of life!</a:t>
            </a:r>
            <a:endParaRPr lang="en-US" sz="2800" dirty="0"/>
          </a:p>
        </p:txBody>
      </p:sp>
      <p:sp>
        <p:nvSpPr>
          <p:cNvPr id="15" name="TextBox 14"/>
          <p:cNvSpPr txBox="1"/>
          <p:nvPr/>
        </p:nvSpPr>
        <p:spPr>
          <a:xfrm>
            <a:off x="326908" y="1265194"/>
            <a:ext cx="1232193" cy="369332"/>
          </a:xfrm>
          <a:prstGeom prst="rect">
            <a:avLst/>
          </a:prstGeom>
          <a:noFill/>
        </p:spPr>
        <p:txBody>
          <a:bodyPr wrap="square" rtlCol="0">
            <a:spAutoFit/>
          </a:bodyPr>
          <a:lstStyle/>
          <a:p>
            <a:r>
              <a:rPr lang="en-US" dirty="0" smtClean="0">
                <a:solidFill>
                  <a:srgbClr val="FFFFFF"/>
                </a:solidFill>
              </a:rPr>
              <a:t>Carbon</a:t>
            </a:r>
            <a:endParaRPr lang="en-US" dirty="0"/>
          </a:p>
        </p:txBody>
      </p:sp>
      <p:sp>
        <p:nvSpPr>
          <p:cNvPr id="16" name="TextBox 15"/>
          <p:cNvSpPr txBox="1"/>
          <p:nvPr/>
        </p:nvSpPr>
        <p:spPr>
          <a:xfrm>
            <a:off x="3482830" y="1090950"/>
            <a:ext cx="1408220" cy="369332"/>
          </a:xfrm>
          <a:prstGeom prst="rect">
            <a:avLst/>
          </a:prstGeom>
          <a:noFill/>
        </p:spPr>
        <p:txBody>
          <a:bodyPr wrap="square" rtlCol="0">
            <a:spAutoFit/>
          </a:bodyPr>
          <a:lstStyle/>
          <a:p>
            <a:r>
              <a:rPr lang="en-US" dirty="0" smtClean="0">
                <a:solidFill>
                  <a:srgbClr val="FFFFFF"/>
                </a:solidFill>
              </a:rPr>
              <a:t>Nitrogen</a:t>
            </a:r>
            <a:endParaRPr lang="en-US" dirty="0"/>
          </a:p>
        </p:txBody>
      </p:sp>
      <p:sp>
        <p:nvSpPr>
          <p:cNvPr id="17" name="TextBox 16"/>
          <p:cNvSpPr txBox="1"/>
          <p:nvPr/>
        </p:nvSpPr>
        <p:spPr>
          <a:xfrm>
            <a:off x="7367343" y="895862"/>
            <a:ext cx="1220950" cy="369332"/>
          </a:xfrm>
          <a:prstGeom prst="rect">
            <a:avLst/>
          </a:prstGeom>
          <a:noFill/>
        </p:spPr>
        <p:txBody>
          <a:bodyPr wrap="square" rtlCol="0">
            <a:spAutoFit/>
          </a:bodyPr>
          <a:lstStyle/>
          <a:p>
            <a:r>
              <a:rPr lang="en-US" dirty="0" smtClean="0">
                <a:solidFill>
                  <a:srgbClr val="FFFFFF"/>
                </a:solidFill>
              </a:rPr>
              <a:t>Oxygen</a:t>
            </a:r>
            <a:endParaRPr lang="en-US" dirty="0"/>
          </a:p>
        </p:txBody>
      </p:sp>
      <p:sp>
        <p:nvSpPr>
          <p:cNvPr id="18" name="TextBox 17"/>
          <p:cNvSpPr txBox="1"/>
          <p:nvPr/>
        </p:nvSpPr>
        <p:spPr>
          <a:xfrm>
            <a:off x="1458514" y="3686699"/>
            <a:ext cx="1860862" cy="369332"/>
          </a:xfrm>
          <a:prstGeom prst="rect">
            <a:avLst/>
          </a:prstGeom>
          <a:noFill/>
        </p:spPr>
        <p:txBody>
          <a:bodyPr wrap="square" rtlCol="0">
            <a:spAutoFit/>
          </a:bodyPr>
          <a:lstStyle/>
          <a:p>
            <a:r>
              <a:rPr lang="en-US" dirty="0" smtClean="0">
                <a:solidFill>
                  <a:srgbClr val="FFFFFF"/>
                </a:solidFill>
              </a:rPr>
              <a:t>Phosphorus</a:t>
            </a:r>
            <a:endParaRPr lang="en-US" dirty="0"/>
          </a:p>
        </p:txBody>
      </p:sp>
      <p:sp>
        <p:nvSpPr>
          <p:cNvPr id="19" name="TextBox 18"/>
          <p:cNvSpPr txBox="1"/>
          <p:nvPr/>
        </p:nvSpPr>
        <p:spPr>
          <a:xfrm>
            <a:off x="5032397" y="3502033"/>
            <a:ext cx="1153712" cy="369332"/>
          </a:xfrm>
          <a:prstGeom prst="rect">
            <a:avLst/>
          </a:prstGeom>
          <a:noFill/>
        </p:spPr>
        <p:txBody>
          <a:bodyPr wrap="square" rtlCol="0">
            <a:spAutoFit/>
          </a:bodyPr>
          <a:lstStyle/>
          <a:p>
            <a:r>
              <a:rPr lang="en-US" dirty="0" smtClean="0">
                <a:solidFill>
                  <a:srgbClr val="FFFFFF"/>
                </a:solidFill>
              </a:rPr>
              <a:t>Sulfur</a:t>
            </a:r>
            <a:endParaRPr lang="en-US" dirty="0"/>
          </a:p>
        </p:txBody>
      </p:sp>
    </p:spTree>
    <p:extLst>
      <p:ext uri="{BB962C8B-B14F-4D97-AF65-F5344CB8AC3E}">
        <p14:creationId xmlns:p14="http://schemas.microsoft.com/office/powerpoint/2010/main" val="31603063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0" y="0"/>
            <a:ext cx="9144000" cy="667271"/>
          </a:xfrm>
        </p:spPr>
        <p:txBody>
          <a:bodyPr>
            <a:noAutofit/>
          </a:bodyPr>
          <a:lstStyle/>
          <a:p>
            <a:r>
              <a:rPr lang="en-US" sz="2200" dirty="0" smtClean="0">
                <a:solidFill>
                  <a:srgbClr val="FFFFFF"/>
                </a:solidFill>
              </a:rPr>
              <a:t>Astronomy = physics + chemistry + geology + biology + math + </a:t>
            </a:r>
            <a:r>
              <a:rPr lang="is-IS" sz="2200" dirty="0" smtClean="0">
                <a:solidFill>
                  <a:srgbClr val="FFFFFF"/>
                </a:solidFill>
              </a:rPr>
              <a:t>….</a:t>
            </a:r>
            <a:endParaRPr lang="en-US" sz="2200" dirty="0">
              <a:solidFill>
                <a:srgbClr val="FFFFFF"/>
              </a:solidFill>
            </a:endParaRP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729" r="-626" b="-1683"/>
          <a:stretch/>
        </p:blipFill>
        <p:spPr>
          <a:xfrm>
            <a:off x="1096862" y="667271"/>
            <a:ext cx="7390178" cy="4543022"/>
          </a:xfrm>
        </p:spPr>
      </p:pic>
    </p:spTree>
    <p:extLst>
      <p:ext uri="{BB962C8B-B14F-4D97-AF65-F5344CB8AC3E}">
        <p14:creationId xmlns:p14="http://schemas.microsoft.com/office/powerpoint/2010/main" val="40789065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21"/>
            <a:ext cx="8229600" cy="457115"/>
          </a:xfrm>
        </p:spPr>
        <p:txBody>
          <a:bodyPr>
            <a:normAutofit fontScale="90000"/>
          </a:bodyPr>
          <a:lstStyle/>
          <a:p>
            <a:r>
              <a:rPr lang="en-US" dirty="0" smtClean="0">
                <a:solidFill>
                  <a:srgbClr val="FFFFFF"/>
                </a:solidFill>
              </a:rPr>
              <a:t>The Astronomer’s Periodic Table</a:t>
            </a:r>
            <a:endParaRPr lang="en-US" dirty="0">
              <a:solidFill>
                <a:srgbClr val="FFFFFF"/>
              </a:solidFill>
            </a:endParaRP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11823" r="-11823"/>
          <a:stretch>
            <a:fillRect/>
          </a:stretch>
        </p:blipFill>
        <p:spPr>
          <a:xfrm>
            <a:off x="-514608" y="563236"/>
            <a:ext cx="10065187" cy="4580264"/>
          </a:xfrm>
        </p:spPr>
      </p:pic>
      <p:sp>
        <p:nvSpPr>
          <p:cNvPr id="3" name="TextBox 2"/>
          <p:cNvSpPr txBox="1"/>
          <p:nvPr/>
        </p:nvSpPr>
        <p:spPr>
          <a:xfrm>
            <a:off x="457200" y="4803952"/>
            <a:ext cx="4114800" cy="369332"/>
          </a:xfrm>
          <a:prstGeom prst="rect">
            <a:avLst/>
          </a:prstGeom>
          <a:noFill/>
        </p:spPr>
        <p:txBody>
          <a:bodyPr wrap="square" rtlCol="0">
            <a:spAutoFit/>
          </a:bodyPr>
          <a:lstStyle/>
          <a:p>
            <a:r>
              <a:rPr lang="en-US" dirty="0" smtClean="0">
                <a:solidFill>
                  <a:srgbClr val="FFFFFF"/>
                </a:solidFill>
              </a:rPr>
              <a:t>Credit: </a:t>
            </a:r>
            <a:r>
              <a:rPr lang="en-US" dirty="0" err="1" smtClean="0">
                <a:solidFill>
                  <a:srgbClr val="FFFFFF"/>
                </a:solidFill>
              </a:rPr>
              <a:t>supernovacondensate.net</a:t>
            </a:r>
            <a:endParaRPr lang="en-US" dirty="0">
              <a:solidFill>
                <a:srgbClr val="FFFFFF"/>
              </a:solidFill>
            </a:endParaRPr>
          </a:p>
        </p:txBody>
      </p:sp>
    </p:spTree>
    <p:extLst>
      <p:ext uri="{BB962C8B-B14F-4D97-AF65-F5344CB8AC3E}">
        <p14:creationId xmlns:p14="http://schemas.microsoft.com/office/powerpoint/2010/main" val="35652856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iodic_tab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9463"/>
            <a:ext cx="8336160" cy="5835311"/>
          </a:xfrm>
          <a:prstGeom prst="rect">
            <a:avLst/>
          </a:prstGeom>
        </p:spPr>
      </p:pic>
      <p:sp>
        <p:nvSpPr>
          <p:cNvPr id="9" name="Rectangle 8"/>
          <p:cNvSpPr/>
          <p:nvPr/>
        </p:nvSpPr>
        <p:spPr>
          <a:xfrm>
            <a:off x="2917842" y="892881"/>
            <a:ext cx="4563328" cy="4778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71674" y="276667"/>
            <a:ext cx="5909495" cy="389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398427" y="112276"/>
            <a:ext cx="5288374" cy="461665"/>
          </a:xfrm>
          <a:prstGeom prst="rect">
            <a:avLst/>
          </a:prstGeom>
          <a:noFill/>
        </p:spPr>
        <p:txBody>
          <a:bodyPr wrap="square" rtlCol="0">
            <a:spAutoFit/>
          </a:bodyPr>
          <a:lstStyle/>
          <a:p>
            <a:r>
              <a:rPr lang="en-US" sz="2400" dirty="0" smtClean="0">
                <a:solidFill>
                  <a:srgbClr val="FFFFFF"/>
                </a:solidFill>
              </a:rPr>
              <a:t>The </a:t>
            </a:r>
            <a:r>
              <a:rPr lang="en-US" sz="2400" dirty="0" err="1" smtClean="0">
                <a:solidFill>
                  <a:srgbClr val="FFFFFF"/>
                </a:solidFill>
              </a:rPr>
              <a:t>astro</a:t>
            </a:r>
            <a:r>
              <a:rPr lang="en-US" sz="2400" dirty="0" smtClean="0">
                <a:solidFill>
                  <a:srgbClr val="FFFFFF"/>
                </a:solidFill>
              </a:rPr>
              <a:t>-chemists periodic table</a:t>
            </a:r>
            <a:endParaRPr lang="en-US" sz="2400" dirty="0">
              <a:solidFill>
                <a:srgbClr val="FFFFFF"/>
              </a:solidFill>
            </a:endParaRPr>
          </a:p>
        </p:txBody>
      </p:sp>
      <p:sp>
        <p:nvSpPr>
          <p:cNvPr id="14" name="TextBox 13"/>
          <p:cNvSpPr txBox="1"/>
          <p:nvPr/>
        </p:nvSpPr>
        <p:spPr>
          <a:xfrm>
            <a:off x="0" y="4858228"/>
            <a:ext cx="5104797" cy="369332"/>
          </a:xfrm>
          <a:prstGeom prst="rect">
            <a:avLst/>
          </a:prstGeom>
          <a:noFill/>
        </p:spPr>
        <p:txBody>
          <a:bodyPr wrap="square" rtlCol="0">
            <a:spAutoFit/>
          </a:bodyPr>
          <a:lstStyle/>
          <a:p>
            <a:r>
              <a:rPr lang="en-US" dirty="0" smtClean="0">
                <a:solidFill>
                  <a:schemeClr val="bg1"/>
                </a:solidFill>
              </a:rPr>
              <a:t>credit: Jennifer Johnson, Ohio State University</a:t>
            </a:r>
            <a:endParaRPr lang="en-US" dirty="0">
              <a:solidFill>
                <a:schemeClr val="bg1"/>
              </a:solidFill>
            </a:endParaRPr>
          </a:p>
        </p:txBody>
      </p:sp>
    </p:spTree>
    <p:extLst>
      <p:ext uri="{BB962C8B-B14F-4D97-AF65-F5344CB8AC3E}">
        <p14:creationId xmlns:p14="http://schemas.microsoft.com/office/powerpoint/2010/main" val="11281696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iodic_tab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9463"/>
            <a:ext cx="8336160" cy="5835311"/>
          </a:xfrm>
          <a:prstGeom prst="rect">
            <a:avLst/>
          </a:prstGeom>
          <a:ln w="9525">
            <a:noFill/>
          </a:ln>
        </p:spPr>
      </p:pic>
      <p:sp>
        <p:nvSpPr>
          <p:cNvPr id="14" name="TextBox 13"/>
          <p:cNvSpPr txBox="1"/>
          <p:nvPr/>
        </p:nvSpPr>
        <p:spPr>
          <a:xfrm>
            <a:off x="0" y="4858228"/>
            <a:ext cx="5104797" cy="369332"/>
          </a:xfrm>
          <a:prstGeom prst="rect">
            <a:avLst/>
          </a:prstGeom>
          <a:noFill/>
        </p:spPr>
        <p:txBody>
          <a:bodyPr wrap="square" rtlCol="0">
            <a:spAutoFit/>
          </a:bodyPr>
          <a:lstStyle/>
          <a:p>
            <a:r>
              <a:rPr lang="en-US" dirty="0" smtClean="0">
                <a:solidFill>
                  <a:schemeClr val="bg1"/>
                </a:solidFill>
              </a:rPr>
              <a:t>credit: Jennifer Johnson, Ohio State University</a:t>
            </a:r>
            <a:endParaRPr lang="en-US" dirty="0">
              <a:solidFill>
                <a:schemeClr val="bg1"/>
              </a:solidFill>
            </a:endParaRPr>
          </a:p>
        </p:txBody>
      </p:sp>
      <p:sp>
        <p:nvSpPr>
          <p:cNvPr id="17" name="Rectangle 16"/>
          <p:cNvSpPr/>
          <p:nvPr/>
        </p:nvSpPr>
        <p:spPr>
          <a:xfrm>
            <a:off x="2832023" y="839373"/>
            <a:ext cx="4801547" cy="5565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407430" y="291795"/>
            <a:ext cx="6226140" cy="389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942109" y="112276"/>
            <a:ext cx="4744692" cy="461665"/>
          </a:xfrm>
          <a:prstGeom prst="rect">
            <a:avLst/>
          </a:prstGeom>
          <a:noFill/>
        </p:spPr>
        <p:txBody>
          <a:bodyPr wrap="square" rtlCol="0">
            <a:spAutoFit/>
          </a:bodyPr>
          <a:lstStyle/>
          <a:p>
            <a:r>
              <a:rPr lang="en-US" sz="2400" dirty="0" smtClean="0">
                <a:solidFill>
                  <a:srgbClr val="FFFFFF"/>
                </a:solidFill>
              </a:rPr>
              <a:t>Key elements of life: CHNOPS</a:t>
            </a:r>
            <a:endParaRPr lang="en-US" sz="2400" dirty="0">
              <a:solidFill>
                <a:srgbClr val="FFFFFF"/>
              </a:solidFill>
            </a:endParaRPr>
          </a:p>
        </p:txBody>
      </p:sp>
      <p:sp>
        <p:nvSpPr>
          <p:cNvPr id="19" name="Rounded Rectangle 18"/>
          <p:cNvSpPr/>
          <p:nvPr/>
        </p:nvSpPr>
        <p:spPr>
          <a:xfrm>
            <a:off x="636122" y="906839"/>
            <a:ext cx="394894" cy="489075"/>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a:effectLst>
            <a:glow rad="127000">
              <a:schemeClr val="tx1">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6073639" y="1329177"/>
            <a:ext cx="394894" cy="489075"/>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a:effectLst>
            <a:glow rad="127000">
              <a:schemeClr val="tx1">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6468533" y="1329177"/>
            <a:ext cx="394894" cy="489075"/>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a:effectLst>
            <a:glow rad="127000">
              <a:schemeClr val="tx1">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le 22"/>
          <p:cNvSpPr/>
          <p:nvPr/>
        </p:nvSpPr>
        <p:spPr>
          <a:xfrm>
            <a:off x="6897295" y="1329177"/>
            <a:ext cx="394894" cy="489075"/>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a:effectLst>
            <a:glow rad="127000">
              <a:schemeClr val="tx1">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p:nvSpPr>
        <p:spPr>
          <a:xfrm>
            <a:off x="6502401" y="1751515"/>
            <a:ext cx="394894" cy="489075"/>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a:effectLst>
            <a:glow rad="127000">
              <a:schemeClr val="tx1">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p:nvSpPr>
        <p:spPr>
          <a:xfrm>
            <a:off x="6897295" y="1751515"/>
            <a:ext cx="394894" cy="489075"/>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9525"/>
          <a:effectLst>
            <a:glow rad="127000">
              <a:schemeClr val="tx1">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04691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033"/>
            <a:ext cx="8229600" cy="529453"/>
          </a:xfrm>
        </p:spPr>
        <p:txBody>
          <a:bodyPr>
            <a:normAutofit fontScale="90000"/>
          </a:bodyPr>
          <a:lstStyle/>
          <a:p>
            <a:r>
              <a:rPr lang="en-US" dirty="0" smtClean="0"/>
              <a:t>Origin of the elements</a:t>
            </a:r>
            <a:endParaRPr lang="en-US"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677"/>
          <a:stretch/>
        </p:blipFill>
        <p:spPr>
          <a:xfrm>
            <a:off x="674570" y="43975"/>
            <a:ext cx="7910337" cy="4943961"/>
          </a:xfrm>
        </p:spPr>
      </p:pic>
      <p:sp>
        <p:nvSpPr>
          <p:cNvPr id="3" name="TextBox 2"/>
          <p:cNvSpPr txBox="1"/>
          <p:nvPr/>
        </p:nvSpPr>
        <p:spPr>
          <a:xfrm>
            <a:off x="3942109" y="112276"/>
            <a:ext cx="4744692" cy="461665"/>
          </a:xfrm>
          <a:prstGeom prst="rect">
            <a:avLst/>
          </a:prstGeom>
          <a:noFill/>
        </p:spPr>
        <p:txBody>
          <a:bodyPr wrap="square" rtlCol="0">
            <a:spAutoFit/>
          </a:bodyPr>
          <a:lstStyle/>
          <a:p>
            <a:r>
              <a:rPr lang="en-US" sz="2400" dirty="0" smtClean="0">
                <a:solidFill>
                  <a:srgbClr val="FFFFFF"/>
                </a:solidFill>
              </a:rPr>
              <a:t>Key elements of human life</a:t>
            </a:r>
            <a:endParaRPr lang="en-US" sz="2400" dirty="0">
              <a:solidFill>
                <a:srgbClr val="FFFFFF"/>
              </a:solidFill>
            </a:endParaRPr>
          </a:p>
        </p:txBody>
      </p:sp>
      <p:sp>
        <p:nvSpPr>
          <p:cNvPr id="5" name="Rounded Rectangle 4"/>
          <p:cNvSpPr/>
          <p:nvPr/>
        </p:nvSpPr>
        <p:spPr>
          <a:xfrm>
            <a:off x="875018" y="944567"/>
            <a:ext cx="418649" cy="365336"/>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effectLst>
            <a:glow rad="127000">
              <a:schemeClr val="accent3">
                <a:satMod val="175000"/>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7164710" y="1591872"/>
            <a:ext cx="418649" cy="365336"/>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effectLst>
            <a:glow rad="127000">
              <a:schemeClr val="accent3">
                <a:satMod val="175000"/>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6713593" y="1579296"/>
            <a:ext cx="418649" cy="365336"/>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effectLst>
            <a:glow rad="127000">
              <a:schemeClr val="accent3">
                <a:satMod val="175000"/>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7122156" y="1267093"/>
            <a:ext cx="418649" cy="365336"/>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effectLst>
            <a:glow rad="88900">
              <a:schemeClr val="accent3">
                <a:satMod val="175000"/>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6678361" y="1279669"/>
            <a:ext cx="418649" cy="365336"/>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effectLst>
            <a:glow rad="127000">
              <a:schemeClr val="accent3">
                <a:satMod val="175000"/>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6300745" y="1288512"/>
            <a:ext cx="418649" cy="365336"/>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effectLst>
            <a:glow rad="127000">
              <a:schemeClr val="accent3">
                <a:satMod val="175000"/>
                <a:alpha val="9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628443" y="1140480"/>
            <a:ext cx="1904932" cy="6091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223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148"/>
            <a:ext cx="8229600" cy="573434"/>
          </a:xfrm>
        </p:spPr>
        <p:txBody>
          <a:bodyPr>
            <a:normAutofit fontScale="90000"/>
          </a:bodyPr>
          <a:lstStyle/>
          <a:p>
            <a:r>
              <a:rPr lang="en-US" dirty="0" smtClean="0">
                <a:solidFill>
                  <a:srgbClr val="FFFFFF"/>
                </a:solidFill>
              </a:rPr>
              <a:t>APOGEE</a:t>
            </a:r>
            <a:endParaRPr lang="en-US" dirty="0">
              <a:solidFill>
                <a:srgbClr val="FFFFFF"/>
              </a:solidFill>
            </a:endParaRPr>
          </a:p>
        </p:txBody>
      </p:sp>
      <p:sp>
        <p:nvSpPr>
          <p:cNvPr id="3" name="Content Placeholder 2"/>
          <p:cNvSpPr>
            <a:spLocks noGrp="1"/>
          </p:cNvSpPr>
          <p:nvPr>
            <p:ph idx="1"/>
          </p:nvPr>
        </p:nvSpPr>
        <p:spPr>
          <a:xfrm>
            <a:off x="457200" y="730028"/>
            <a:ext cx="8229600" cy="2263904"/>
          </a:xfrm>
        </p:spPr>
        <p:txBody>
          <a:bodyPr>
            <a:normAutofit fontScale="92500"/>
          </a:bodyPr>
          <a:lstStyle/>
          <a:p>
            <a:r>
              <a:rPr lang="en-US" dirty="0" smtClean="0">
                <a:solidFill>
                  <a:srgbClr val="FFFFFF"/>
                </a:solidFill>
              </a:rPr>
              <a:t>Near-infrared, detailed spectra of hundreds of thousands of Milky Way stars </a:t>
            </a:r>
          </a:p>
          <a:p>
            <a:pPr lvl="1"/>
            <a:r>
              <a:rPr lang="en-US" dirty="0" smtClean="0">
                <a:solidFill>
                  <a:srgbClr val="FFFFFF"/>
                </a:solidFill>
              </a:rPr>
              <a:t>IR allows probing of more obscured stellar populations: the Milky Way disk!</a:t>
            </a:r>
          </a:p>
          <a:p>
            <a:pPr lvl="1"/>
            <a:r>
              <a:rPr lang="en-US" dirty="0" smtClean="0">
                <a:solidFill>
                  <a:srgbClr val="FFFFFF"/>
                </a:solidFill>
              </a:rPr>
              <a:t>Spectral detail allows measurements of abundances of 15-20 different elements</a:t>
            </a:r>
            <a:r>
              <a:rPr lang="is-IS" dirty="0" smtClean="0">
                <a:solidFill>
                  <a:srgbClr val="FFFFFF"/>
                </a:solidFill>
              </a:rPr>
              <a:t>… including the key elements of life!</a:t>
            </a:r>
            <a:endParaRPr lang="en-US" dirty="0" smtClean="0">
              <a:solidFill>
                <a:srgbClr val="FFFFFF"/>
              </a:solidFill>
            </a:endParaRPr>
          </a:p>
        </p:txBody>
      </p:sp>
      <p:pic>
        <p:nvPicPr>
          <p:cNvPr id="4" name="Picture 3"/>
          <p:cNvPicPr>
            <a:picLocks noChangeAspect="1"/>
          </p:cNvPicPr>
          <p:nvPr/>
        </p:nvPicPr>
        <p:blipFill>
          <a:blip r:embed="rId3"/>
          <a:stretch>
            <a:fillRect/>
          </a:stretch>
        </p:blipFill>
        <p:spPr>
          <a:xfrm>
            <a:off x="0" y="2857500"/>
            <a:ext cx="9144000" cy="2286000"/>
          </a:xfrm>
          <a:prstGeom prst="rect">
            <a:avLst/>
          </a:prstGeom>
        </p:spPr>
      </p:pic>
    </p:spTree>
    <p:extLst>
      <p:ext uri="{BB962C8B-B14F-4D97-AF65-F5344CB8AC3E}">
        <p14:creationId xmlns:p14="http://schemas.microsoft.com/office/powerpoint/2010/main" val="27779236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US" dirty="0" smtClean="0">
                <a:solidFill>
                  <a:srgbClr val="FFFFFF"/>
                </a:solidFill>
              </a:rPr>
              <a:t>Spectra of lots of stars!</a:t>
            </a:r>
            <a:endParaRPr lang="en-US" dirty="0">
              <a:solidFill>
                <a:srgbClr val="FFFFFF"/>
              </a:solidFill>
            </a:endParaRPr>
          </a:p>
        </p:txBody>
      </p:sp>
      <p:pic>
        <p:nvPicPr>
          <p:cNvPr id="4" name="Content Placeholder 3" descr="Screen Shot 2013-10-08 at 12.38.53 PM.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03418" y="1103548"/>
            <a:ext cx="6402954" cy="2641033"/>
          </a:xfrm>
        </p:spPr>
      </p:pic>
      <p:sp>
        <p:nvSpPr>
          <p:cNvPr id="5" name="TextBox 4"/>
          <p:cNvSpPr txBox="1"/>
          <p:nvPr/>
        </p:nvSpPr>
        <p:spPr>
          <a:xfrm>
            <a:off x="5034998" y="3753568"/>
            <a:ext cx="1830861" cy="369332"/>
          </a:xfrm>
          <a:prstGeom prst="rect">
            <a:avLst/>
          </a:prstGeom>
          <a:noFill/>
        </p:spPr>
        <p:txBody>
          <a:bodyPr wrap="square" rtlCol="0">
            <a:spAutoFit/>
          </a:bodyPr>
          <a:lstStyle/>
          <a:p>
            <a:r>
              <a:rPr lang="en-US" dirty="0" smtClean="0">
                <a:solidFill>
                  <a:srgbClr val="FFFFFF"/>
                </a:solidFill>
              </a:rPr>
              <a:t>Wavelength </a:t>
            </a:r>
            <a:r>
              <a:rPr lang="en-US" dirty="0" smtClean="0">
                <a:solidFill>
                  <a:srgbClr val="FFFFFF"/>
                </a:solidFill>
                <a:sym typeface="Wingdings"/>
              </a:rPr>
              <a:t></a:t>
            </a:r>
            <a:endParaRPr lang="en-US" dirty="0">
              <a:solidFill>
                <a:srgbClr val="FFFFFF"/>
              </a:solidFill>
            </a:endParaRPr>
          </a:p>
        </p:txBody>
      </p:sp>
      <p:sp>
        <p:nvSpPr>
          <p:cNvPr id="6" name="TextBox 5"/>
          <p:cNvSpPr txBox="1"/>
          <p:nvPr/>
        </p:nvSpPr>
        <p:spPr>
          <a:xfrm rot="16200000">
            <a:off x="7671744" y="2168845"/>
            <a:ext cx="2499925" cy="369332"/>
          </a:xfrm>
          <a:prstGeom prst="rect">
            <a:avLst/>
          </a:prstGeom>
          <a:noFill/>
        </p:spPr>
        <p:txBody>
          <a:bodyPr wrap="square" rtlCol="0">
            <a:spAutoFit/>
          </a:bodyPr>
          <a:lstStyle/>
          <a:p>
            <a:r>
              <a:rPr lang="en-US" dirty="0" smtClean="0">
                <a:solidFill>
                  <a:srgbClr val="FFFFFF"/>
                </a:solidFill>
                <a:sym typeface="Wingdings"/>
              </a:rPr>
              <a:t> </a:t>
            </a:r>
            <a:r>
              <a:rPr lang="en-US" dirty="0" smtClean="0">
                <a:solidFill>
                  <a:srgbClr val="FFFFFF"/>
                </a:solidFill>
              </a:rPr>
              <a:t>Different stars </a:t>
            </a:r>
            <a:r>
              <a:rPr lang="en-US" dirty="0" smtClean="0">
                <a:solidFill>
                  <a:srgbClr val="FFFFFF"/>
                </a:solidFill>
                <a:sym typeface="Wingdings"/>
              </a:rPr>
              <a:t></a:t>
            </a:r>
            <a:endParaRPr lang="en-US" dirty="0">
              <a:solidFill>
                <a:srgbClr val="FFFFFF"/>
              </a:solidFill>
            </a:endParaRPr>
          </a:p>
        </p:txBody>
      </p:sp>
      <p:pic>
        <p:nvPicPr>
          <p:cNvPr id="7" name="Picture 6"/>
          <p:cNvPicPr>
            <a:picLocks noChangeAspect="1"/>
          </p:cNvPicPr>
          <p:nvPr/>
        </p:nvPicPr>
        <p:blipFill>
          <a:blip r:embed="rId3"/>
          <a:stretch>
            <a:fillRect/>
          </a:stretch>
        </p:blipFill>
        <p:spPr>
          <a:xfrm>
            <a:off x="102495" y="929023"/>
            <a:ext cx="2465221" cy="2810552"/>
          </a:xfrm>
          <a:prstGeom prst="rect">
            <a:avLst/>
          </a:prstGeom>
        </p:spPr>
      </p:pic>
    </p:spTree>
    <p:extLst>
      <p:ext uri="{BB962C8B-B14F-4D97-AF65-F5344CB8AC3E}">
        <p14:creationId xmlns:p14="http://schemas.microsoft.com/office/powerpoint/2010/main" val="2062206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Temperature effects</a:t>
            </a:r>
            <a:endParaRPr lang="en-US" dirty="0">
              <a:solidFill>
                <a:srgbClr val="FFFFFF"/>
              </a:solidFill>
            </a:endParaRP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pic>
        <p:nvPicPr>
          <p:cNvPr id="4" name="Picture 3" descr="Screen Shot 2013-10-08 at 12.45.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019" y="1200150"/>
            <a:ext cx="9105900" cy="42576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019" y="165479"/>
            <a:ext cx="9477432" cy="4978021"/>
          </a:xfrm>
          <a:prstGeom prst="rect">
            <a:avLst/>
          </a:prstGeom>
        </p:spPr>
      </p:pic>
    </p:spTree>
    <p:extLst>
      <p:ext uri="{BB962C8B-B14F-4D97-AF65-F5344CB8AC3E}">
        <p14:creationId xmlns:p14="http://schemas.microsoft.com/office/powerpoint/2010/main" val="3742749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ckTheme">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901</TotalTime>
  <Words>1337</Words>
  <Application>Microsoft Macintosh PowerPoint</Application>
  <PresentationFormat>On-screen Show (16:9)</PresentationFormat>
  <Paragraphs>91</Paragraphs>
  <Slides>12</Slides>
  <Notes>9</Notes>
  <HiddenSlides>3</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BlackTheme</vt:lpstr>
      <vt:lpstr>The Elements of Life Mapped Across the Milky Way by SDSS/APOGEE</vt:lpstr>
      <vt:lpstr>Astronomy = physics + chemistry + geology + biology + math + ….</vt:lpstr>
      <vt:lpstr>The Astronomer’s Periodic Table</vt:lpstr>
      <vt:lpstr>PowerPoint Presentation</vt:lpstr>
      <vt:lpstr>PowerPoint Presentation</vt:lpstr>
      <vt:lpstr>Origin of the elements</vt:lpstr>
      <vt:lpstr>APOGEE</vt:lpstr>
      <vt:lpstr>Spectra of lots of stars!</vt:lpstr>
      <vt:lpstr>Temperature effects</vt:lpstr>
      <vt:lpstr>Abundance effects</vt:lpstr>
      <vt:lpstr>PowerPoint Presentation</vt:lpstr>
      <vt:lpstr>PowerPoint Presentation</vt:lpstr>
    </vt:vector>
  </TitlesOfParts>
  <Company>CIW/DTM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Between a Rock and a Hard Place:  Can Garnet Planets Be Habitable?</dc:title>
  <dc:creator>Johanna Teske</dc:creator>
  <cp:lastModifiedBy>Rick Fienberg</cp:lastModifiedBy>
  <cp:revision>75</cp:revision>
  <cp:lastPrinted>2016-12-31T22:15:58Z</cp:lastPrinted>
  <dcterms:created xsi:type="dcterms:W3CDTF">2017-01-05T20:04:00Z</dcterms:created>
  <dcterms:modified xsi:type="dcterms:W3CDTF">2017-01-12T16:32:59Z</dcterms:modified>
</cp:coreProperties>
</file>