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4833937" y="605591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5325070" y="946546"/>
            <a:ext cx="13722210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2495609" y="898481"/>
            <a:ext cx="7500939" cy="115550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buClrTx/>
              <a:defRPr sz="3800"/>
            </a:lvl1pPr>
            <a:lvl2pPr marL="808264" indent="-465364">
              <a:spcBef>
                <a:spcPts val="4500"/>
              </a:spcBef>
              <a:buClrTx/>
              <a:defRPr sz="3800"/>
            </a:lvl2pPr>
            <a:lvl3pPr marL="1151164" indent="-465364">
              <a:spcBef>
                <a:spcPts val="4500"/>
              </a:spcBef>
              <a:buClrTx/>
              <a:defRPr sz="3800"/>
            </a:lvl3pPr>
            <a:lvl4pPr marL="1494064" indent="-465364">
              <a:spcBef>
                <a:spcPts val="4500"/>
              </a:spcBef>
              <a:buClrTx/>
              <a:defRPr sz="3800"/>
            </a:lvl4pPr>
            <a:lvl5pPr marL="1836964" indent="-465364">
              <a:spcBef>
                <a:spcPts val="4500"/>
              </a:spcBef>
              <a:buClrTx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513468" y="6983015"/>
            <a:ext cx="7500939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513468" y="892968"/>
            <a:ext cx="7500939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4387453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hyperlink" Target="mailto:rosolowsky@ualberta.ca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2.tif"/><Relationship Id="rId7" Type="http://schemas.openxmlformats.org/officeDocument/2006/relationships/image" Target="../media/image3.tif"/><Relationship Id="rId8" Type="http://schemas.openxmlformats.org/officeDocument/2006/relationships/image" Target="../media/image4.tif"/><Relationship Id="rId9" Type="http://schemas.openxmlformats.org/officeDocument/2006/relationships/image" Target="../media/image5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rosolowsky@ualberta.ca" TargetMode="External"/><Relationship Id="rId3" Type="http://schemas.openxmlformats.org/officeDocument/2006/relationships/image" Target="../media/image6.tif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60" y="-364834"/>
            <a:ext cx="25160050" cy="16741838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ALMA Sinks Its                      Into 74 Nearby Galaxies…"/>
          <p:cNvSpPr txBox="1"/>
          <p:nvPr/>
        </p:nvSpPr>
        <p:spPr>
          <a:xfrm>
            <a:off x="938740" y="1138532"/>
            <a:ext cx="22915906" cy="2351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7200"/>
            </a:pPr>
            <a:r>
              <a:t>ALMA Sinks Its                      Into 74 Nearby Galaxies</a:t>
            </a:r>
          </a:p>
          <a:p>
            <a:pPr algn="l">
              <a:defRPr sz="7200"/>
            </a:pPr>
            <a:r>
              <a:t>To Discover How Galaxies Manufacture Stars</a:t>
            </a:r>
          </a:p>
        </p:txBody>
      </p:sp>
      <p:pic>
        <p:nvPicPr>
          <p:cNvPr id="121" name="Screen Shot 2018-07-09 at 21.25.15.png" descr="Screen Shot 2018-07-09 at 21.25.15.png"/>
          <p:cNvPicPr>
            <a:picLocks noChangeAspect="1"/>
          </p:cNvPicPr>
          <p:nvPr/>
        </p:nvPicPr>
        <p:blipFill>
          <a:blip r:embed="rId3">
            <a:extLst/>
          </a:blip>
          <a:srcRect l="6583" t="16469" r="9349" b="9007"/>
          <a:stretch>
            <a:fillRect/>
          </a:stretch>
        </p:blipFill>
        <p:spPr>
          <a:xfrm>
            <a:off x="7534896" y="819854"/>
            <a:ext cx="5466583" cy="1617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03" fill="norm" stroke="1" extrusionOk="0">
                <a:moveTo>
                  <a:pt x="20118" y="2"/>
                </a:moveTo>
                <a:cubicBezTo>
                  <a:pt x="19829" y="35"/>
                  <a:pt x="19500" y="480"/>
                  <a:pt x="19335" y="1136"/>
                </a:cubicBezTo>
                <a:cubicBezTo>
                  <a:pt x="19279" y="1361"/>
                  <a:pt x="19186" y="1882"/>
                  <a:pt x="19128" y="2292"/>
                </a:cubicBezTo>
                <a:cubicBezTo>
                  <a:pt x="19042" y="2912"/>
                  <a:pt x="19025" y="3232"/>
                  <a:pt x="19025" y="4191"/>
                </a:cubicBezTo>
                <a:cubicBezTo>
                  <a:pt x="19025" y="5194"/>
                  <a:pt x="19040" y="5445"/>
                  <a:pt x="19144" y="6154"/>
                </a:cubicBezTo>
                <a:cubicBezTo>
                  <a:pt x="19310" y="7277"/>
                  <a:pt x="19678" y="8486"/>
                  <a:pt x="20050" y="9135"/>
                </a:cubicBezTo>
                <a:cubicBezTo>
                  <a:pt x="20630" y="10144"/>
                  <a:pt x="21124" y="12206"/>
                  <a:pt x="21170" y="13804"/>
                </a:cubicBezTo>
                <a:cubicBezTo>
                  <a:pt x="21231" y="15949"/>
                  <a:pt x="20571" y="17529"/>
                  <a:pt x="19867" y="16932"/>
                </a:cubicBezTo>
                <a:cubicBezTo>
                  <a:pt x="19265" y="16423"/>
                  <a:pt x="19023" y="13990"/>
                  <a:pt x="19415" y="12390"/>
                </a:cubicBezTo>
                <a:cubicBezTo>
                  <a:pt x="19569" y="11761"/>
                  <a:pt x="19743" y="11503"/>
                  <a:pt x="20011" y="11503"/>
                </a:cubicBezTo>
                <a:cubicBezTo>
                  <a:pt x="20275" y="11503"/>
                  <a:pt x="20444" y="11750"/>
                  <a:pt x="20605" y="12369"/>
                </a:cubicBezTo>
                <a:lnTo>
                  <a:pt x="20735" y="12865"/>
                </a:lnTo>
                <a:lnTo>
                  <a:pt x="20735" y="12490"/>
                </a:lnTo>
                <a:cubicBezTo>
                  <a:pt x="20735" y="11418"/>
                  <a:pt x="20261" y="10172"/>
                  <a:pt x="19850" y="10158"/>
                </a:cubicBezTo>
                <a:cubicBezTo>
                  <a:pt x="19657" y="10152"/>
                  <a:pt x="19336" y="10688"/>
                  <a:pt x="19157" y="11319"/>
                </a:cubicBezTo>
                <a:cubicBezTo>
                  <a:pt x="18926" y="12131"/>
                  <a:pt x="18826" y="13007"/>
                  <a:pt x="18827" y="14215"/>
                </a:cubicBezTo>
                <a:cubicBezTo>
                  <a:pt x="18829" y="16261"/>
                  <a:pt x="19186" y="17813"/>
                  <a:pt x="19759" y="18267"/>
                </a:cubicBezTo>
                <a:cubicBezTo>
                  <a:pt x="19976" y="18439"/>
                  <a:pt x="20375" y="18440"/>
                  <a:pt x="20623" y="18267"/>
                </a:cubicBezTo>
                <a:cubicBezTo>
                  <a:pt x="21222" y="17849"/>
                  <a:pt x="21588" y="16238"/>
                  <a:pt x="21595" y="14009"/>
                </a:cubicBezTo>
                <a:cubicBezTo>
                  <a:pt x="21600" y="12047"/>
                  <a:pt x="21387" y="10979"/>
                  <a:pt x="20447" y="8275"/>
                </a:cubicBezTo>
                <a:cubicBezTo>
                  <a:pt x="19678" y="6062"/>
                  <a:pt x="19554" y="5503"/>
                  <a:pt x="19533" y="4117"/>
                </a:cubicBezTo>
                <a:cubicBezTo>
                  <a:pt x="19515" y="2912"/>
                  <a:pt x="19598" y="1959"/>
                  <a:pt x="19770" y="1405"/>
                </a:cubicBezTo>
                <a:cubicBezTo>
                  <a:pt x="19939" y="860"/>
                  <a:pt x="20116" y="903"/>
                  <a:pt x="20397" y="1553"/>
                </a:cubicBezTo>
                <a:cubicBezTo>
                  <a:pt x="20616" y="2062"/>
                  <a:pt x="20630" y="2134"/>
                  <a:pt x="20674" y="3231"/>
                </a:cubicBezTo>
                <a:cubicBezTo>
                  <a:pt x="20702" y="3916"/>
                  <a:pt x="20876" y="5079"/>
                  <a:pt x="20969" y="5199"/>
                </a:cubicBezTo>
                <a:cubicBezTo>
                  <a:pt x="21067" y="5325"/>
                  <a:pt x="21110" y="5067"/>
                  <a:pt x="21145" y="4154"/>
                </a:cubicBezTo>
                <a:cubicBezTo>
                  <a:pt x="21175" y="3347"/>
                  <a:pt x="21168" y="3255"/>
                  <a:pt x="21029" y="2313"/>
                </a:cubicBezTo>
                <a:cubicBezTo>
                  <a:pt x="20867" y="1223"/>
                  <a:pt x="20619" y="372"/>
                  <a:pt x="20386" y="113"/>
                </a:cubicBezTo>
                <a:cubicBezTo>
                  <a:pt x="20307" y="25"/>
                  <a:pt x="20214" y="-9"/>
                  <a:pt x="20118" y="2"/>
                </a:cubicBezTo>
                <a:close/>
                <a:moveTo>
                  <a:pt x="16827" y="6634"/>
                </a:moveTo>
                <a:cubicBezTo>
                  <a:pt x="16581" y="6673"/>
                  <a:pt x="16329" y="6830"/>
                  <a:pt x="16165" y="7082"/>
                </a:cubicBezTo>
                <a:cubicBezTo>
                  <a:pt x="15667" y="7851"/>
                  <a:pt x="15341" y="9465"/>
                  <a:pt x="15256" y="11593"/>
                </a:cubicBezTo>
                <a:cubicBezTo>
                  <a:pt x="15122" y="14935"/>
                  <a:pt x="15583" y="17646"/>
                  <a:pt x="16407" y="18367"/>
                </a:cubicBezTo>
                <a:cubicBezTo>
                  <a:pt x="16827" y="18735"/>
                  <a:pt x="17346" y="18350"/>
                  <a:pt x="17650" y="17449"/>
                </a:cubicBezTo>
                <a:cubicBezTo>
                  <a:pt x="17749" y="17155"/>
                  <a:pt x="17840" y="16964"/>
                  <a:pt x="17851" y="17022"/>
                </a:cubicBezTo>
                <a:cubicBezTo>
                  <a:pt x="17861" y="17080"/>
                  <a:pt x="17881" y="17355"/>
                  <a:pt x="17896" y="17634"/>
                </a:cubicBezTo>
                <a:lnTo>
                  <a:pt x="17926" y="18141"/>
                </a:lnTo>
                <a:lnTo>
                  <a:pt x="18142" y="18141"/>
                </a:lnTo>
                <a:lnTo>
                  <a:pt x="18359" y="18141"/>
                </a:lnTo>
                <a:lnTo>
                  <a:pt x="18359" y="15160"/>
                </a:lnTo>
                <a:lnTo>
                  <a:pt x="18359" y="12184"/>
                </a:lnTo>
                <a:lnTo>
                  <a:pt x="17675" y="12184"/>
                </a:lnTo>
                <a:lnTo>
                  <a:pt x="16990" y="12184"/>
                </a:lnTo>
                <a:lnTo>
                  <a:pt x="16990" y="13060"/>
                </a:lnTo>
                <a:lnTo>
                  <a:pt x="16990" y="13946"/>
                </a:lnTo>
                <a:lnTo>
                  <a:pt x="17354" y="13946"/>
                </a:lnTo>
                <a:cubicBezTo>
                  <a:pt x="17787" y="13946"/>
                  <a:pt x="17812" y="14028"/>
                  <a:pt x="17653" y="15012"/>
                </a:cubicBezTo>
                <a:cubicBezTo>
                  <a:pt x="17497" y="15977"/>
                  <a:pt x="17289" y="16425"/>
                  <a:pt x="16963" y="16494"/>
                </a:cubicBezTo>
                <a:cubicBezTo>
                  <a:pt x="16627" y="16566"/>
                  <a:pt x="16402" y="16281"/>
                  <a:pt x="16192" y="15513"/>
                </a:cubicBezTo>
                <a:cubicBezTo>
                  <a:pt x="15991" y="14780"/>
                  <a:pt x="15925" y="13840"/>
                  <a:pt x="15954" y="12147"/>
                </a:cubicBezTo>
                <a:cubicBezTo>
                  <a:pt x="15988" y="10109"/>
                  <a:pt x="16245" y="8868"/>
                  <a:pt x="16700" y="8544"/>
                </a:cubicBezTo>
                <a:cubicBezTo>
                  <a:pt x="17082" y="8271"/>
                  <a:pt x="17485" y="8854"/>
                  <a:pt x="17619" y="9873"/>
                </a:cubicBezTo>
                <a:lnTo>
                  <a:pt x="17691" y="10422"/>
                </a:lnTo>
                <a:lnTo>
                  <a:pt x="18028" y="10422"/>
                </a:lnTo>
                <a:lnTo>
                  <a:pt x="18366" y="10422"/>
                </a:lnTo>
                <a:lnTo>
                  <a:pt x="18338" y="9979"/>
                </a:lnTo>
                <a:cubicBezTo>
                  <a:pt x="18237" y="8400"/>
                  <a:pt x="17883" y="7258"/>
                  <a:pt x="17344" y="6766"/>
                </a:cubicBezTo>
                <a:cubicBezTo>
                  <a:pt x="17266" y="6694"/>
                  <a:pt x="17169" y="6653"/>
                  <a:pt x="17067" y="6634"/>
                </a:cubicBezTo>
                <a:cubicBezTo>
                  <a:pt x="16990" y="6619"/>
                  <a:pt x="16909" y="6621"/>
                  <a:pt x="16827" y="6634"/>
                </a:cubicBezTo>
                <a:close/>
                <a:moveTo>
                  <a:pt x="2960" y="6876"/>
                </a:moveTo>
                <a:cubicBezTo>
                  <a:pt x="2244" y="6849"/>
                  <a:pt x="2055" y="6877"/>
                  <a:pt x="1982" y="7035"/>
                </a:cubicBezTo>
                <a:cubicBezTo>
                  <a:pt x="1874" y="7266"/>
                  <a:pt x="1864" y="7804"/>
                  <a:pt x="1953" y="8385"/>
                </a:cubicBezTo>
                <a:cubicBezTo>
                  <a:pt x="2059" y="9069"/>
                  <a:pt x="2115" y="11328"/>
                  <a:pt x="2062" y="12685"/>
                </a:cubicBezTo>
                <a:cubicBezTo>
                  <a:pt x="1914" y="16407"/>
                  <a:pt x="1317" y="19180"/>
                  <a:pt x="292" y="20910"/>
                </a:cubicBezTo>
                <a:cubicBezTo>
                  <a:pt x="131" y="21181"/>
                  <a:pt x="0" y="21432"/>
                  <a:pt x="0" y="21470"/>
                </a:cubicBezTo>
                <a:cubicBezTo>
                  <a:pt x="0" y="21591"/>
                  <a:pt x="294" y="21367"/>
                  <a:pt x="583" y="21021"/>
                </a:cubicBezTo>
                <a:cubicBezTo>
                  <a:pt x="1477" y="19953"/>
                  <a:pt x="2138" y="17862"/>
                  <a:pt x="2502" y="14959"/>
                </a:cubicBezTo>
                <a:lnTo>
                  <a:pt x="2606" y="14147"/>
                </a:lnTo>
                <a:lnTo>
                  <a:pt x="3305" y="14078"/>
                </a:lnTo>
                <a:cubicBezTo>
                  <a:pt x="3985" y="14012"/>
                  <a:pt x="4013" y="13996"/>
                  <a:pt x="4247" y="13598"/>
                </a:cubicBezTo>
                <a:cubicBezTo>
                  <a:pt x="4578" y="13036"/>
                  <a:pt x="4681" y="12416"/>
                  <a:pt x="4703" y="10828"/>
                </a:cubicBezTo>
                <a:cubicBezTo>
                  <a:pt x="4725" y="9299"/>
                  <a:pt x="4666" y="8608"/>
                  <a:pt x="4454" y="7895"/>
                </a:cubicBezTo>
                <a:cubicBezTo>
                  <a:pt x="4200" y="7042"/>
                  <a:pt x="4020" y="6917"/>
                  <a:pt x="2960" y="6876"/>
                </a:cubicBezTo>
                <a:close/>
                <a:moveTo>
                  <a:pt x="10332" y="6887"/>
                </a:moveTo>
                <a:lnTo>
                  <a:pt x="9930" y="6929"/>
                </a:lnTo>
                <a:lnTo>
                  <a:pt x="9532" y="6966"/>
                </a:lnTo>
                <a:lnTo>
                  <a:pt x="9333" y="8797"/>
                </a:lnTo>
                <a:cubicBezTo>
                  <a:pt x="9046" y="11461"/>
                  <a:pt x="8624" y="15447"/>
                  <a:pt x="8475" y="16890"/>
                </a:cubicBezTo>
                <a:lnTo>
                  <a:pt x="8347" y="18141"/>
                </a:lnTo>
                <a:lnTo>
                  <a:pt x="8700" y="18141"/>
                </a:lnTo>
                <a:lnTo>
                  <a:pt x="9051" y="18141"/>
                </a:lnTo>
                <a:lnTo>
                  <a:pt x="9171" y="17022"/>
                </a:lnTo>
                <a:lnTo>
                  <a:pt x="9292" y="15909"/>
                </a:lnTo>
                <a:lnTo>
                  <a:pt x="9927" y="15909"/>
                </a:lnTo>
                <a:lnTo>
                  <a:pt x="10564" y="15909"/>
                </a:lnTo>
                <a:lnTo>
                  <a:pt x="10664" y="17022"/>
                </a:lnTo>
                <a:lnTo>
                  <a:pt x="10763" y="18141"/>
                </a:lnTo>
                <a:lnTo>
                  <a:pt x="11136" y="18141"/>
                </a:lnTo>
                <a:lnTo>
                  <a:pt x="11511" y="18141"/>
                </a:lnTo>
                <a:lnTo>
                  <a:pt x="11274" y="15872"/>
                </a:lnTo>
                <a:cubicBezTo>
                  <a:pt x="11144" y="14624"/>
                  <a:pt x="10907" y="12387"/>
                  <a:pt x="10749" y="10897"/>
                </a:cubicBezTo>
                <a:cubicBezTo>
                  <a:pt x="10590" y="9407"/>
                  <a:pt x="10431" y="7892"/>
                  <a:pt x="10396" y="7536"/>
                </a:cubicBezTo>
                <a:lnTo>
                  <a:pt x="10332" y="6887"/>
                </a:lnTo>
                <a:close/>
                <a:moveTo>
                  <a:pt x="5153" y="6898"/>
                </a:moveTo>
                <a:lnTo>
                  <a:pt x="5153" y="12516"/>
                </a:lnTo>
                <a:lnTo>
                  <a:pt x="5153" y="18141"/>
                </a:lnTo>
                <a:lnTo>
                  <a:pt x="5495" y="18141"/>
                </a:lnTo>
                <a:lnTo>
                  <a:pt x="5835" y="18141"/>
                </a:lnTo>
                <a:lnTo>
                  <a:pt x="5848" y="15666"/>
                </a:lnTo>
                <a:lnTo>
                  <a:pt x="5859" y="13197"/>
                </a:lnTo>
                <a:lnTo>
                  <a:pt x="6516" y="13197"/>
                </a:lnTo>
                <a:lnTo>
                  <a:pt x="7174" y="13197"/>
                </a:lnTo>
                <a:lnTo>
                  <a:pt x="7169" y="15666"/>
                </a:lnTo>
                <a:lnTo>
                  <a:pt x="7163" y="18141"/>
                </a:lnTo>
                <a:lnTo>
                  <a:pt x="7507" y="18141"/>
                </a:lnTo>
                <a:lnTo>
                  <a:pt x="7851" y="18141"/>
                </a:lnTo>
                <a:lnTo>
                  <a:pt x="7851" y="12516"/>
                </a:lnTo>
                <a:lnTo>
                  <a:pt x="7851" y="6898"/>
                </a:lnTo>
                <a:lnTo>
                  <a:pt x="7507" y="6898"/>
                </a:lnTo>
                <a:lnTo>
                  <a:pt x="7163" y="6898"/>
                </a:lnTo>
                <a:lnTo>
                  <a:pt x="7169" y="9029"/>
                </a:lnTo>
                <a:lnTo>
                  <a:pt x="7174" y="11166"/>
                </a:lnTo>
                <a:lnTo>
                  <a:pt x="6516" y="11166"/>
                </a:lnTo>
                <a:lnTo>
                  <a:pt x="5859" y="11166"/>
                </a:lnTo>
                <a:lnTo>
                  <a:pt x="5848" y="9029"/>
                </a:lnTo>
                <a:lnTo>
                  <a:pt x="5835" y="6898"/>
                </a:lnTo>
                <a:lnTo>
                  <a:pt x="5495" y="6898"/>
                </a:lnTo>
                <a:lnTo>
                  <a:pt x="5153" y="6898"/>
                </a:lnTo>
                <a:close/>
                <a:moveTo>
                  <a:pt x="11957" y="6898"/>
                </a:moveTo>
                <a:lnTo>
                  <a:pt x="11957" y="12516"/>
                </a:lnTo>
                <a:lnTo>
                  <a:pt x="11957" y="18141"/>
                </a:lnTo>
                <a:lnTo>
                  <a:pt x="12279" y="18141"/>
                </a:lnTo>
                <a:lnTo>
                  <a:pt x="12602" y="18141"/>
                </a:lnTo>
                <a:lnTo>
                  <a:pt x="12611" y="14316"/>
                </a:lnTo>
                <a:cubicBezTo>
                  <a:pt x="12618" y="11852"/>
                  <a:pt x="12637" y="10502"/>
                  <a:pt x="12663" y="10522"/>
                </a:cubicBezTo>
                <a:cubicBezTo>
                  <a:pt x="12700" y="10551"/>
                  <a:pt x="13704" y="16266"/>
                  <a:pt x="13900" y="17565"/>
                </a:cubicBezTo>
                <a:lnTo>
                  <a:pt x="13986" y="18141"/>
                </a:lnTo>
                <a:lnTo>
                  <a:pt x="14342" y="18141"/>
                </a:lnTo>
                <a:lnTo>
                  <a:pt x="14696" y="18141"/>
                </a:lnTo>
                <a:lnTo>
                  <a:pt x="14696" y="12516"/>
                </a:lnTo>
                <a:lnTo>
                  <a:pt x="14696" y="6898"/>
                </a:lnTo>
                <a:lnTo>
                  <a:pt x="14394" y="6898"/>
                </a:lnTo>
                <a:lnTo>
                  <a:pt x="14093" y="6898"/>
                </a:lnTo>
                <a:lnTo>
                  <a:pt x="14093" y="10612"/>
                </a:lnTo>
                <a:cubicBezTo>
                  <a:pt x="14093" y="12656"/>
                  <a:pt x="14076" y="14365"/>
                  <a:pt x="14057" y="14405"/>
                </a:cubicBezTo>
                <a:cubicBezTo>
                  <a:pt x="13999" y="14524"/>
                  <a:pt x="13932" y="14169"/>
                  <a:pt x="13306" y="10454"/>
                </a:cubicBezTo>
                <a:lnTo>
                  <a:pt x="12707" y="6898"/>
                </a:lnTo>
                <a:lnTo>
                  <a:pt x="12332" y="6898"/>
                </a:lnTo>
                <a:lnTo>
                  <a:pt x="11957" y="6898"/>
                </a:lnTo>
                <a:close/>
                <a:moveTo>
                  <a:pt x="3288" y="8818"/>
                </a:moveTo>
                <a:cubicBezTo>
                  <a:pt x="3869" y="8726"/>
                  <a:pt x="4039" y="9099"/>
                  <a:pt x="4039" y="10459"/>
                </a:cubicBezTo>
                <a:cubicBezTo>
                  <a:pt x="4039" y="11233"/>
                  <a:pt x="4006" y="11532"/>
                  <a:pt x="3890" y="11804"/>
                </a:cubicBezTo>
                <a:cubicBezTo>
                  <a:pt x="3694" y="12262"/>
                  <a:pt x="2905" y="12294"/>
                  <a:pt x="2853" y="11846"/>
                </a:cubicBezTo>
                <a:cubicBezTo>
                  <a:pt x="2834" y="11678"/>
                  <a:pt x="2828" y="10946"/>
                  <a:pt x="2839" y="10216"/>
                </a:cubicBezTo>
                <a:lnTo>
                  <a:pt x="2860" y="8887"/>
                </a:lnTo>
                <a:lnTo>
                  <a:pt x="3288" y="8818"/>
                </a:lnTo>
                <a:close/>
                <a:moveTo>
                  <a:pt x="9940" y="9989"/>
                </a:moveTo>
                <a:cubicBezTo>
                  <a:pt x="9950" y="9980"/>
                  <a:pt x="9957" y="9979"/>
                  <a:pt x="9965" y="9995"/>
                </a:cubicBezTo>
                <a:cubicBezTo>
                  <a:pt x="10048" y="10168"/>
                  <a:pt x="10326" y="13467"/>
                  <a:pt x="10278" y="13725"/>
                </a:cubicBezTo>
                <a:cubicBezTo>
                  <a:pt x="10228" y="13999"/>
                  <a:pt x="9591" y="14040"/>
                  <a:pt x="9541" y="13772"/>
                </a:cubicBezTo>
                <a:cubicBezTo>
                  <a:pt x="9505" y="13572"/>
                  <a:pt x="9722" y="11078"/>
                  <a:pt x="9841" y="10337"/>
                </a:cubicBezTo>
                <a:cubicBezTo>
                  <a:pt x="9871" y="10152"/>
                  <a:pt x="9910" y="10018"/>
                  <a:pt x="9940" y="99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2" name="Erik Rosolowsky for the PHANGS team"/>
          <p:cNvSpPr txBox="1"/>
          <p:nvPr/>
        </p:nvSpPr>
        <p:spPr>
          <a:xfrm>
            <a:off x="884186" y="3651268"/>
            <a:ext cx="13327704" cy="1749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5200"/>
            </a:lvl1pPr>
          </a:lstStyle>
          <a:p>
            <a:pPr/>
            <a:r>
              <a:t>Erik Rosolowsky for the PHANGS team</a:t>
            </a:r>
          </a:p>
        </p:txBody>
      </p:sp>
      <p:sp>
        <p:nvSpPr>
          <p:cNvPr id="123" name="rosolowsky@ualberta.ca • 780-399-6465"/>
          <p:cNvSpPr txBox="1"/>
          <p:nvPr/>
        </p:nvSpPr>
        <p:spPr>
          <a:xfrm>
            <a:off x="12412640" y="12438215"/>
            <a:ext cx="11661166" cy="861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800"/>
            </a:pPr>
            <a:r>
              <a:rPr u="sng">
                <a:hlinkClick r:id="rId4" invalidUrl="" action="" tgtFrame="" tooltip="" history="1" highlightClick="0" endSnd="0"/>
              </a:rPr>
              <a:t>rosolowsky@ualberta.ca</a:t>
            </a:r>
            <a:r>
              <a:t> • 780-399-6465</a:t>
            </a:r>
          </a:p>
        </p:txBody>
      </p:sp>
      <p:pic>
        <p:nvPicPr>
          <p:cNvPr id="124" name="UA-EAC-COLOUR-REVERSE.png" descr="UA-EAC-COLOUR-REVERSE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32514"/>
          <a:stretch>
            <a:fillRect/>
          </a:stretch>
        </p:blipFill>
        <p:spPr>
          <a:xfrm>
            <a:off x="1044054" y="4859959"/>
            <a:ext cx="5466629" cy="1445478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PI: Eva Schinnerer (Max Planck Institute for Astrophysics)…"/>
          <p:cNvSpPr txBox="1"/>
          <p:nvPr/>
        </p:nvSpPr>
        <p:spPr>
          <a:xfrm>
            <a:off x="921116" y="6614457"/>
            <a:ext cx="12796242" cy="124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3600"/>
            </a:pPr>
            <a:r>
              <a:t>PI: Eva Schinnerer (Max Planck Institute for Astrophysics)</a:t>
            </a:r>
          </a:p>
          <a:p>
            <a:pPr algn="l">
              <a:defRPr sz="3600"/>
            </a:pPr>
            <a:r>
              <a:t>Data Lead: Adam Leroy (The Ohio State University)</a:t>
            </a:r>
          </a:p>
        </p:txBody>
      </p:sp>
      <p:pic>
        <p:nvPicPr>
          <p:cNvPr id="12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7204" y="10542145"/>
            <a:ext cx="1925199" cy="2750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38036" y="11363151"/>
            <a:ext cx="1480501" cy="1929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94969" y="11363290"/>
            <a:ext cx="1480501" cy="192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781102" y="12045215"/>
            <a:ext cx="3118034" cy="1247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Background: Star factories build the galaxies we see"/>
          <p:cNvSpPr txBox="1"/>
          <p:nvPr>
            <p:ph type="title"/>
          </p:nvPr>
        </p:nvSpPr>
        <p:spPr>
          <a:xfrm>
            <a:off x="1063397" y="561880"/>
            <a:ext cx="16001389" cy="3036094"/>
          </a:xfrm>
          <a:prstGeom prst="rect">
            <a:avLst/>
          </a:prstGeom>
        </p:spPr>
        <p:txBody>
          <a:bodyPr/>
          <a:lstStyle>
            <a:lvl1pPr algn="l" defTabSz="690086">
              <a:defRPr sz="9407"/>
            </a:lvl1pPr>
          </a:lstStyle>
          <a:p>
            <a:pPr/>
            <a:r>
              <a:t>Background: Star factories build the galaxies we see</a:t>
            </a:r>
          </a:p>
        </p:txBody>
      </p:sp>
      <p:sp>
        <p:nvSpPr>
          <p:cNvPr id="132" name="Galaxies are built up from the stars made in molecular clouds.…"/>
          <p:cNvSpPr txBox="1"/>
          <p:nvPr>
            <p:ph type="body" sz="half" idx="1"/>
          </p:nvPr>
        </p:nvSpPr>
        <p:spPr>
          <a:xfrm>
            <a:off x="1795413" y="3848005"/>
            <a:ext cx="13923280" cy="8840391"/>
          </a:xfrm>
          <a:prstGeom prst="rect">
            <a:avLst/>
          </a:prstGeom>
        </p:spPr>
        <p:txBody>
          <a:bodyPr/>
          <a:lstStyle/>
          <a:p>
            <a:pPr marL="470614" indent="-470614" defTabSz="632579">
              <a:spcBef>
                <a:spcPts val="2400"/>
              </a:spcBef>
              <a:defRPr sz="4312"/>
            </a:pPr>
            <a:r>
              <a:t>Galaxies are built up from the stars made in </a:t>
            </a:r>
            <a:r>
              <a:rPr i="1"/>
              <a:t>molecular clouds.</a:t>
            </a:r>
            <a:endParaRPr i="1"/>
          </a:p>
          <a:p>
            <a:pPr marL="470614" indent="-470614" defTabSz="632579">
              <a:spcBef>
                <a:spcPts val="2400"/>
              </a:spcBef>
              <a:defRPr sz="4312"/>
            </a:pPr>
            <a:r>
              <a:t>Molecular clouds are the “star factories” of the Universe.</a:t>
            </a:r>
          </a:p>
          <a:p>
            <a:pPr marL="470614" indent="-470614" defTabSz="632579">
              <a:spcBef>
                <a:spcPts val="2400"/>
              </a:spcBef>
              <a:defRPr sz="4312"/>
            </a:pPr>
            <a:r>
              <a:t>Star formation takes millions of years.</a:t>
            </a:r>
          </a:p>
          <a:p>
            <a:pPr marL="470614" indent="-470614" defTabSz="632579">
              <a:spcBef>
                <a:spcPts val="2400"/>
              </a:spcBef>
              <a:defRPr sz="4312"/>
            </a:pPr>
            <a:r>
              <a:t>Low-mass galaxies form stars more vigorously than high-mass galaxies.</a:t>
            </a:r>
          </a:p>
          <a:p>
            <a:pPr lvl="1" marL="812879" indent="-470614" defTabSz="632579">
              <a:spcBef>
                <a:spcPts val="2400"/>
              </a:spcBef>
              <a:buChar char="-"/>
              <a:defRPr sz="4312"/>
            </a:pPr>
            <a:r>
              <a:t>Are there relatively more star factories in low-mass galaxies? OR</a:t>
            </a:r>
          </a:p>
          <a:p>
            <a:pPr lvl="1" marL="812879" indent="-470614" defTabSz="632579">
              <a:spcBef>
                <a:spcPts val="2400"/>
              </a:spcBef>
              <a:buChar char="-"/>
              <a:defRPr sz="4312"/>
            </a:pPr>
            <a:r>
              <a:t>Are the star factories in low-mass galaxies more efficient?</a:t>
            </a:r>
          </a:p>
        </p:txBody>
      </p:sp>
      <p:pic>
        <p:nvPicPr>
          <p:cNvPr id="133" name="nrao18cb12d.jpg" descr="nrao18cb12d.jpg"/>
          <p:cNvPicPr>
            <a:picLocks noChangeAspect="1"/>
          </p:cNvPicPr>
          <p:nvPr/>
        </p:nvPicPr>
        <p:blipFill>
          <a:blip r:embed="rId2">
            <a:extLst/>
          </a:blip>
          <a:srcRect l="57445" t="24677" r="11033" b="24677"/>
          <a:stretch>
            <a:fillRect/>
          </a:stretch>
        </p:blipFill>
        <p:spPr>
          <a:xfrm>
            <a:off x="16617841" y="-30503"/>
            <a:ext cx="8678883" cy="13866328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Molecular clouds…"/>
          <p:cNvSpPr txBox="1"/>
          <p:nvPr/>
        </p:nvSpPr>
        <p:spPr>
          <a:xfrm>
            <a:off x="20510971" y="12283614"/>
            <a:ext cx="3601035" cy="112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>
                <a:solidFill>
                  <a:srgbClr val="C13E59"/>
                </a:solidFill>
              </a:defRPr>
            </a:pPr>
            <a:r>
              <a:t>Molecular clouds</a:t>
            </a:r>
          </a:p>
          <a:p>
            <a:pPr algn="r"/>
            <a:r>
              <a:t>and </a:t>
            </a:r>
            <a:r>
              <a:rPr>
                <a:solidFill>
                  <a:srgbClr val="8176AB"/>
                </a:solidFill>
              </a:rPr>
              <a:t>young stars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BIMAtmax.pdf" descr="BIMAtmax.pdf"/>
          <p:cNvPicPr>
            <a:picLocks noChangeAspect="1"/>
          </p:cNvPicPr>
          <p:nvPr/>
        </p:nvPicPr>
        <p:blipFill>
          <a:blip r:embed="rId2">
            <a:extLst/>
          </a:blip>
          <a:srcRect l="34906" t="31407" r="31621" b="31407"/>
          <a:stretch>
            <a:fillRect/>
          </a:stretch>
        </p:blipFill>
        <p:spPr>
          <a:xfrm>
            <a:off x="1398632" y="438401"/>
            <a:ext cx="8502004" cy="6296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ALMAtmax.pdf" descr="ALMAtmax.pdf"/>
          <p:cNvPicPr>
            <a:picLocks noChangeAspect="1"/>
          </p:cNvPicPr>
          <p:nvPr/>
        </p:nvPicPr>
        <p:blipFill>
          <a:blip r:embed="rId3">
            <a:extLst/>
          </a:blip>
          <a:srcRect l="36318" t="32642" r="32292" b="31045"/>
          <a:stretch>
            <a:fillRect/>
          </a:stretch>
        </p:blipFill>
        <p:spPr>
          <a:xfrm>
            <a:off x="1398631" y="6720826"/>
            <a:ext cx="8501857" cy="6556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38" name="20 hours of observing with older telescope"/>
          <p:cNvSpPr txBox="1"/>
          <p:nvPr/>
        </p:nvSpPr>
        <p:spPr>
          <a:xfrm>
            <a:off x="1451689" y="6032275"/>
            <a:ext cx="8395743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20 hours of observing with older telescope</a:t>
            </a:r>
          </a:p>
        </p:txBody>
      </p:sp>
      <p:sp>
        <p:nvSpPr>
          <p:cNvPr id="139" name="1 hour of observing with ALMA"/>
          <p:cNvSpPr txBox="1"/>
          <p:nvPr/>
        </p:nvSpPr>
        <p:spPr>
          <a:xfrm>
            <a:off x="3645558" y="12526128"/>
            <a:ext cx="6116245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1 hour of observing with ALMA</a:t>
            </a:r>
          </a:p>
        </p:txBody>
      </p:sp>
      <p:sp>
        <p:nvSpPr>
          <p:cNvPr id="140" name="Carbon Monoxide light (CO) highlights the gas in molecular clouds.…"/>
          <p:cNvSpPr txBox="1"/>
          <p:nvPr/>
        </p:nvSpPr>
        <p:spPr>
          <a:xfrm>
            <a:off x="10440259" y="3875534"/>
            <a:ext cx="12734442" cy="802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spcBef>
                <a:spcPts val="4200"/>
              </a:spcBef>
              <a:defRPr b="0" sz="5200"/>
            </a:pPr>
            <a:r>
              <a:t>Carbon Monoxide light (CO) highlights the gas in molecular clouds.</a:t>
            </a:r>
          </a:p>
          <a:p>
            <a:pPr algn="l">
              <a:spcBef>
                <a:spcPts val="4200"/>
              </a:spcBef>
              <a:defRPr b="0" sz="5200"/>
            </a:pPr>
            <a:r>
              <a:t>ALMA* efficiently maps CO light, making this first census possible.</a:t>
            </a:r>
          </a:p>
          <a:p>
            <a:pPr algn="l">
              <a:spcBef>
                <a:spcPts val="4200"/>
              </a:spcBef>
              <a:defRPr b="0" sz="5200"/>
            </a:pPr>
            <a:r>
              <a:t>ALMA is surveying 74 galaxies for the PHANGS** team.</a:t>
            </a:r>
          </a:p>
          <a:p>
            <a:pPr algn="l">
              <a:spcBef>
                <a:spcPts val="4200"/>
              </a:spcBef>
              <a:defRPr b="0" sz="5200"/>
            </a:pPr>
            <a:r>
              <a:t>This census shows us how molecular clouds evolve.</a:t>
            </a:r>
          </a:p>
        </p:txBody>
      </p:sp>
      <p:sp>
        <p:nvSpPr>
          <p:cNvPr id="141" name="*The Atacama Large Millimeter/submillimeter Array…"/>
          <p:cNvSpPr txBox="1"/>
          <p:nvPr/>
        </p:nvSpPr>
        <p:spPr>
          <a:xfrm>
            <a:off x="10284194" y="12278478"/>
            <a:ext cx="11058475" cy="112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/>
            <a:r>
              <a:t> *The Atacama Large Millimeter/submillimeter Array</a:t>
            </a:r>
          </a:p>
          <a:p>
            <a:pPr algn="l"/>
            <a:r>
              <a:t>**Physics at High Angular Resolution in Nearby GalaxieS</a:t>
            </a:r>
          </a:p>
        </p:txBody>
      </p:sp>
      <p:sp>
        <p:nvSpPr>
          <p:cNvPr id="142" name="We are taking the first census of 100,000 star factories"/>
          <p:cNvSpPr txBox="1"/>
          <p:nvPr>
            <p:ph type="title" idx="4294967295"/>
          </p:nvPr>
        </p:nvSpPr>
        <p:spPr>
          <a:xfrm>
            <a:off x="10358555" y="818491"/>
            <a:ext cx="13799602" cy="3036095"/>
          </a:xfrm>
          <a:prstGeom prst="rect">
            <a:avLst/>
          </a:prstGeom>
        </p:spPr>
        <p:txBody>
          <a:bodyPr/>
          <a:lstStyle>
            <a:lvl1pPr algn="l" defTabSz="575071">
              <a:defRPr sz="7840"/>
            </a:lvl1pPr>
          </a:lstStyle>
          <a:p>
            <a:pPr/>
            <a:r>
              <a:t>We are taking the first census of 100,000 star factories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nrao18cb12a-2.jpg" descr="nrao18cb12a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3481234">
            <a:off x="-4162807" y="-4650371"/>
            <a:ext cx="23146535" cy="23016742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Rectangle"/>
          <p:cNvSpPr/>
          <p:nvPr/>
        </p:nvSpPr>
        <p:spPr>
          <a:xfrm>
            <a:off x="15175000" y="-20923"/>
            <a:ext cx="9611722" cy="1375784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6" name="Every bright spot in our maps is a molecular cloud 100,000 times the mass of the Sun…"/>
          <p:cNvSpPr txBox="1"/>
          <p:nvPr>
            <p:ph type="title" idx="4294967295"/>
          </p:nvPr>
        </p:nvSpPr>
        <p:spPr>
          <a:xfrm>
            <a:off x="15763540" y="1569791"/>
            <a:ext cx="7360008" cy="10576418"/>
          </a:xfrm>
          <a:prstGeom prst="rect">
            <a:avLst/>
          </a:prstGeom>
        </p:spPr>
        <p:txBody>
          <a:bodyPr/>
          <a:lstStyle/>
          <a:p>
            <a:pPr algn="l" defTabSz="386119">
              <a:defRPr b="1" sz="526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Every bright spot in our maps is a molecular cloud 100,000 times the mass of the Sun</a:t>
            </a:r>
          </a:p>
          <a:p>
            <a:pPr algn="l" defTabSz="386119">
              <a:defRPr b="1" sz="5264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algn="l" defTabSz="386119">
              <a:defRPr sz="4512"/>
            </a:pPr>
            <a:r>
              <a:t>A single star factory can make 10,000 stars during its life.</a:t>
            </a:r>
          </a:p>
          <a:p>
            <a:pPr algn="l" defTabSz="386119">
              <a:defRPr sz="5264"/>
            </a:pPr>
          </a:p>
          <a:p>
            <a:pPr algn="l" defTabSz="386119">
              <a:defRPr sz="4512"/>
            </a:pPr>
            <a:r>
              <a:t>We measure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star formation efficiency</a:t>
            </a:r>
            <a:r>
              <a:t> by counting the youngest stars.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858" t="2949" r="1859" b="5939"/>
          <a:stretch>
            <a:fillRect/>
          </a:stretch>
        </p:blipFill>
        <p:spPr>
          <a:xfrm>
            <a:off x="7849787" y="3457529"/>
            <a:ext cx="15927785" cy="9449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78" y="0"/>
                </a:moveTo>
                <a:lnTo>
                  <a:pt x="3607" y="14"/>
                </a:lnTo>
                <a:lnTo>
                  <a:pt x="1135" y="26"/>
                </a:lnTo>
                <a:lnTo>
                  <a:pt x="1128" y="4928"/>
                </a:lnTo>
                <a:cubicBezTo>
                  <a:pt x="1123" y="8820"/>
                  <a:pt x="1128" y="9837"/>
                  <a:pt x="1154" y="9865"/>
                </a:cubicBezTo>
                <a:cubicBezTo>
                  <a:pt x="1172" y="9884"/>
                  <a:pt x="2288" y="9900"/>
                  <a:pt x="3633" y="9900"/>
                </a:cubicBezTo>
                <a:lnTo>
                  <a:pt x="6078" y="9901"/>
                </a:lnTo>
                <a:lnTo>
                  <a:pt x="6078" y="4950"/>
                </a:lnTo>
                <a:lnTo>
                  <a:pt x="6078" y="0"/>
                </a:lnTo>
                <a:close/>
                <a:moveTo>
                  <a:pt x="7774" y="26"/>
                </a:moveTo>
                <a:lnTo>
                  <a:pt x="7774" y="6261"/>
                </a:lnTo>
                <a:lnTo>
                  <a:pt x="7774" y="12496"/>
                </a:lnTo>
                <a:lnTo>
                  <a:pt x="11491" y="12496"/>
                </a:lnTo>
                <a:lnTo>
                  <a:pt x="15208" y="12496"/>
                </a:lnTo>
                <a:lnTo>
                  <a:pt x="15208" y="6272"/>
                </a:lnTo>
                <a:lnTo>
                  <a:pt x="15208" y="48"/>
                </a:lnTo>
                <a:lnTo>
                  <a:pt x="11491" y="38"/>
                </a:lnTo>
                <a:lnTo>
                  <a:pt x="7774" y="26"/>
                </a:lnTo>
                <a:close/>
                <a:moveTo>
                  <a:pt x="18570" y="48"/>
                </a:moveTo>
                <a:cubicBezTo>
                  <a:pt x="16922" y="48"/>
                  <a:pt x="15573" y="53"/>
                  <a:pt x="15572" y="59"/>
                </a:cubicBezTo>
                <a:cubicBezTo>
                  <a:pt x="15571" y="65"/>
                  <a:pt x="15564" y="2282"/>
                  <a:pt x="15556" y="4985"/>
                </a:cubicBezTo>
                <a:lnTo>
                  <a:pt x="15543" y="9901"/>
                </a:lnTo>
                <a:lnTo>
                  <a:pt x="18571" y="9901"/>
                </a:lnTo>
                <a:lnTo>
                  <a:pt x="21600" y="9901"/>
                </a:lnTo>
                <a:lnTo>
                  <a:pt x="21599" y="5074"/>
                </a:lnTo>
                <a:cubicBezTo>
                  <a:pt x="21599" y="2419"/>
                  <a:pt x="21592" y="202"/>
                  <a:pt x="21583" y="148"/>
                </a:cubicBezTo>
                <a:lnTo>
                  <a:pt x="21567" y="48"/>
                </a:lnTo>
                <a:lnTo>
                  <a:pt x="18570" y="48"/>
                </a:lnTo>
                <a:close/>
                <a:moveTo>
                  <a:pt x="13" y="10510"/>
                </a:moveTo>
                <a:lnTo>
                  <a:pt x="7" y="16055"/>
                </a:lnTo>
                <a:lnTo>
                  <a:pt x="0" y="21600"/>
                </a:lnTo>
                <a:lnTo>
                  <a:pt x="3717" y="21600"/>
                </a:lnTo>
                <a:lnTo>
                  <a:pt x="7435" y="21600"/>
                </a:lnTo>
                <a:lnTo>
                  <a:pt x="7435" y="16059"/>
                </a:lnTo>
                <a:lnTo>
                  <a:pt x="7435" y="10516"/>
                </a:lnTo>
                <a:lnTo>
                  <a:pt x="6398" y="10516"/>
                </a:lnTo>
                <a:cubicBezTo>
                  <a:pt x="5827" y="10516"/>
                  <a:pt x="4158" y="10514"/>
                  <a:pt x="2687" y="10512"/>
                </a:cubicBezTo>
                <a:lnTo>
                  <a:pt x="13" y="10510"/>
                </a:lnTo>
                <a:close/>
                <a:moveTo>
                  <a:pt x="16704" y="10516"/>
                </a:moveTo>
                <a:lnTo>
                  <a:pt x="16687" y="11407"/>
                </a:lnTo>
                <a:cubicBezTo>
                  <a:pt x="16677" y="11897"/>
                  <a:pt x="16669" y="14392"/>
                  <a:pt x="16669" y="16950"/>
                </a:cubicBezTo>
                <a:lnTo>
                  <a:pt x="16669" y="21600"/>
                </a:lnTo>
                <a:lnTo>
                  <a:pt x="20478" y="21600"/>
                </a:lnTo>
                <a:lnTo>
                  <a:pt x="20478" y="16059"/>
                </a:lnTo>
                <a:lnTo>
                  <a:pt x="20478" y="10516"/>
                </a:lnTo>
                <a:lnTo>
                  <a:pt x="18591" y="10516"/>
                </a:lnTo>
                <a:lnTo>
                  <a:pt x="16704" y="10516"/>
                </a:lnTo>
                <a:close/>
                <a:moveTo>
                  <a:pt x="7774" y="14563"/>
                </a:moveTo>
                <a:lnTo>
                  <a:pt x="7774" y="18082"/>
                </a:lnTo>
                <a:lnTo>
                  <a:pt x="7774" y="21600"/>
                </a:lnTo>
                <a:lnTo>
                  <a:pt x="15208" y="21600"/>
                </a:lnTo>
                <a:lnTo>
                  <a:pt x="15208" y="18082"/>
                </a:lnTo>
                <a:lnTo>
                  <a:pt x="15208" y="14563"/>
                </a:lnTo>
                <a:lnTo>
                  <a:pt x="11491" y="14563"/>
                </a:lnTo>
                <a:lnTo>
                  <a:pt x="7774" y="14563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49" name="PHANGS is the first survey large enough to study the role of the host galaxy"/>
          <p:cNvSpPr txBox="1"/>
          <p:nvPr>
            <p:ph type="title" idx="4294967295"/>
          </p:nvPr>
        </p:nvSpPr>
        <p:spPr>
          <a:xfrm>
            <a:off x="1040347" y="383520"/>
            <a:ext cx="21968613" cy="3036095"/>
          </a:xfrm>
          <a:prstGeom prst="rect">
            <a:avLst/>
          </a:prstGeom>
        </p:spPr>
        <p:txBody>
          <a:bodyPr/>
          <a:lstStyle>
            <a:lvl1pPr algn="l" defTabSz="673655">
              <a:defRPr sz="9184"/>
            </a:lvl1pPr>
          </a:lstStyle>
          <a:p>
            <a:pPr/>
            <a:r>
              <a:t>PHANGS is the first survey large enough to study the role of the host galaxy </a:t>
            </a:r>
          </a:p>
        </p:txBody>
      </p:sp>
      <p:sp>
        <p:nvSpPr>
          <p:cNvPr id="150" name="74 galaxies cover:…"/>
          <p:cNvSpPr txBox="1"/>
          <p:nvPr/>
        </p:nvSpPr>
        <p:spPr>
          <a:xfrm>
            <a:off x="740126" y="3316296"/>
            <a:ext cx="6894253" cy="9732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algn="l">
              <a:defRPr b="0" sz="6000">
                <a:latin typeface="+mn-lt"/>
                <a:ea typeface="+mn-ea"/>
                <a:cs typeface="+mn-cs"/>
                <a:sym typeface="Helvetica Neue Medium"/>
              </a:defRPr>
            </a:pPr>
            <a:r>
              <a:t>74 galaxies cover:</a:t>
            </a:r>
          </a:p>
          <a:p>
            <a:pPr marL="750093" indent="-750093" algn="l">
              <a:buSzPct val="145000"/>
              <a:buChar char="-"/>
              <a:defRPr b="0" sz="6000">
                <a:latin typeface="+mn-lt"/>
                <a:ea typeface="+mn-ea"/>
                <a:cs typeface="+mn-cs"/>
                <a:sym typeface="Helvetica Neue Medium"/>
              </a:defRPr>
            </a:pPr>
            <a:r>
              <a:t>Mass of 2% to 200% of the Milky Way</a:t>
            </a:r>
          </a:p>
          <a:p>
            <a:pPr marL="750093" indent="-750093" algn="l">
              <a:buSzPct val="145000"/>
              <a:buChar char="-"/>
              <a:defRPr b="0" sz="6000">
                <a:latin typeface="+mn-lt"/>
                <a:ea typeface="+mn-ea"/>
                <a:cs typeface="+mn-cs"/>
                <a:sym typeface="Helvetica Neue Medium"/>
              </a:defRPr>
            </a:pPr>
            <a:r>
              <a:t>Star formation rates from 10% to 400% of the Milky Way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ircle"/>
          <p:cNvSpPr/>
          <p:nvPr/>
        </p:nvSpPr>
        <p:spPr>
          <a:xfrm>
            <a:off x="4767197" y="5346554"/>
            <a:ext cx="393461" cy="393461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3" name="Line"/>
          <p:cNvSpPr/>
          <p:nvPr/>
        </p:nvSpPr>
        <p:spPr>
          <a:xfrm flipV="1">
            <a:off x="4963927" y="5267274"/>
            <a:ext cx="1" cy="508844"/>
          </a:xfrm>
          <a:prstGeom prst="line">
            <a:avLst/>
          </a:prstGeom>
          <a:ln w="635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4" name="Circle"/>
          <p:cNvSpPr/>
          <p:nvPr/>
        </p:nvSpPr>
        <p:spPr>
          <a:xfrm>
            <a:off x="7452854" y="5064169"/>
            <a:ext cx="393461" cy="393461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5" name="Line"/>
          <p:cNvSpPr/>
          <p:nvPr/>
        </p:nvSpPr>
        <p:spPr>
          <a:xfrm flipV="1">
            <a:off x="7649583" y="4539102"/>
            <a:ext cx="1" cy="1252194"/>
          </a:xfrm>
          <a:prstGeom prst="line">
            <a:avLst/>
          </a:prstGeom>
          <a:ln w="635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6" name="Circle"/>
          <p:cNvSpPr/>
          <p:nvPr/>
        </p:nvSpPr>
        <p:spPr>
          <a:xfrm>
            <a:off x="9652366" y="5159869"/>
            <a:ext cx="393461" cy="393461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7" name="Line"/>
          <p:cNvSpPr/>
          <p:nvPr/>
        </p:nvSpPr>
        <p:spPr>
          <a:xfrm flipV="1">
            <a:off x="9849096" y="4694171"/>
            <a:ext cx="1" cy="1192825"/>
          </a:xfrm>
          <a:prstGeom prst="line">
            <a:avLst/>
          </a:prstGeom>
          <a:ln w="635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8" name="Circle"/>
          <p:cNvSpPr/>
          <p:nvPr/>
        </p:nvSpPr>
        <p:spPr>
          <a:xfrm>
            <a:off x="11826105" y="7052342"/>
            <a:ext cx="393461" cy="393461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9" name="Line"/>
          <p:cNvSpPr/>
          <p:nvPr/>
        </p:nvSpPr>
        <p:spPr>
          <a:xfrm flipV="1">
            <a:off x="12010135" y="6652660"/>
            <a:ext cx="1" cy="1192825"/>
          </a:xfrm>
          <a:prstGeom prst="line">
            <a:avLst/>
          </a:prstGeom>
          <a:ln w="635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0" name="Circle"/>
          <p:cNvSpPr/>
          <p:nvPr/>
        </p:nvSpPr>
        <p:spPr>
          <a:xfrm>
            <a:off x="14038504" y="6718784"/>
            <a:ext cx="393461" cy="393461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1" name="Line"/>
          <p:cNvSpPr/>
          <p:nvPr/>
        </p:nvSpPr>
        <p:spPr>
          <a:xfrm flipV="1">
            <a:off x="14235233" y="6319102"/>
            <a:ext cx="1" cy="1192825"/>
          </a:xfrm>
          <a:prstGeom prst="line">
            <a:avLst/>
          </a:prstGeom>
          <a:ln w="635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2" name="Line"/>
          <p:cNvSpPr/>
          <p:nvPr/>
        </p:nvSpPr>
        <p:spPr>
          <a:xfrm flipH="1" flipV="1">
            <a:off x="14221840" y="6136964"/>
            <a:ext cx="13394" cy="2774502"/>
          </a:xfrm>
          <a:prstGeom prst="line">
            <a:avLst/>
          </a:prstGeom>
          <a:ln w="635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3" name="Circle"/>
          <p:cNvSpPr/>
          <p:nvPr/>
        </p:nvSpPr>
        <p:spPr>
          <a:xfrm>
            <a:off x="14038504" y="6538745"/>
            <a:ext cx="393461" cy="393461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4" name="Circle"/>
          <p:cNvSpPr/>
          <p:nvPr/>
        </p:nvSpPr>
        <p:spPr>
          <a:xfrm>
            <a:off x="15151425" y="7742246"/>
            <a:ext cx="393461" cy="393461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5" name="Line"/>
          <p:cNvSpPr/>
          <p:nvPr/>
        </p:nvSpPr>
        <p:spPr>
          <a:xfrm flipV="1">
            <a:off x="15335456" y="6890189"/>
            <a:ext cx="1" cy="2097576"/>
          </a:xfrm>
          <a:prstGeom prst="line">
            <a:avLst/>
          </a:prstGeom>
          <a:ln w="635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6" name="Circle"/>
          <p:cNvSpPr/>
          <p:nvPr/>
        </p:nvSpPr>
        <p:spPr>
          <a:xfrm>
            <a:off x="15138725" y="7536621"/>
            <a:ext cx="393461" cy="393461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7" name="Circle"/>
          <p:cNvSpPr/>
          <p:nvPr/>
        </p:nvSpPr>
        <p:spPr>
          <a:xfrm>
            <a:off x="17338611" y="7536621"/>
            <a:ext cx="393461" cy="393461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8" name="Line"/>
          <p:cNvSpPr/>
          <p:nvPr/>
        </p:nvSpPr>
        <p:spPr>
          <a:xfrm flipH="1" flipV="1">
            <a:off x="17528644" y="7042027"/>
            <a:ext cx="13394" cy="1834996"/>
          </a:xfrm>
          <a:prstGeom prst="line">
            <a:avLst/>
          </a:prstGeom>
          <a:ln w="635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9" name="Circle"/>
          <p:cNvSpPr/>
          <p:nvPr/>
        </p:nvSpPr>
        <p:spPr>
          <a:xfrm>
            <a:off x="18258797" y="9045295"/>
            <a:ext cx="393461" cy="393462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0" name="Line"/>
          <p:cNvSpPr/>
          <p:nvPr/>
        </p:nvSpPr>
        <p:spPr>
          <a:xfrm flipV="1">
            <a:off x="18448830" y="8550702"/>
            <a:ext cx="1" cy="1382648"/>
          </a:xfrm>
          <a:prstGeom prst="line">
            <a:avLst/>
          </a:prstGeom>
          <a:ln w="635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1" name="Circle"/>
          <p:cNvSpPr/>
          <p:nvPr/>
        </p:nvSpPr>
        <p:spPr>
          <a:xfrm>
            <a:off x="18430126" y="7780346"/>
            <a:ext cx="393461" cy="393461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2" name="Circle"/>
          <p:cNvSpPr/>
          <p:nvPr/>
        </p:nvSpPr>
        <p:spPr>
          <a:xfrm>
            <a:off x="18430126" y="7327485"/>
            <a:ext cx="393461" cy="393461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3" name="Circle"/>
          <p:cNvSpPr/>
          <p:nvPr/>
        </p:nvSpPr>
        <p:spPr>
          <a:xfrm>
            <a:off x="18442826" y="7052342"/>
            <a:ext cx="393461" cy="393461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4" name="Line"/>
          <p:cNvSpPr/>
          <p:nvPr/>
        </p:nvSpPr>
        <p:spPr>
          <a:xfrm flipV="1">
            <a:off x="18592074" y="6786315"/>
            <a:ext cx="21390" cy="2076184"/>
          </a:xfrm>
          <a:prstGeom prst="line">
            <a:avLst/>
          </a:prstGeom>
          <a:ln w="635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5" name="Circle"/>
          <p:cNvSpPr/>
          <p:nvPr/>
        </p:nvSpPr>
        <p:spPr>
          <a:xfrm>
            <a:off x="21755447" y="4993869"/>
            <a:ext cx="393461" cy="393461"/>
          </a:xfrm>
          <a:prstGeom prst="ellipse">
            <a:avLst/>
          </a:prstGeom>
          <a:solidFill>
            <a:schemeClr val="accent4">
              <a:hueOff val="468000"/>
              <a:satOff val="-4761"/>
              <a:lumOff val="10196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6" name="Line"/>
          <p:cNvSpPr/>
          <p:nvPr/>
        </p:nvSpPr>
        <p:spPr>
          <a:xfrm flipV="1">
            <a:off x="21952177" y="4770120"/>
            <a:ext cx="1" cy="1086403"/>
          </a:xfrm>
          <a:prstGeom prst="line">
            <a:avLst/>
          </a:prstGeom>
          <a:ln w="63500">
            <a:solidFill>
              <a:schemeClr val="accent4">
                <a:hueOff val="468000"/>
                <a:satOff val="-4761"/>
                <a:lumOff val="10196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7" name="Rectangle"/>
          <p:cNvSpPr/>
          <p:nvPr/>
        </p:nvSpPr>
        <p:spPr>
          <a:xfrm>
            <a:off x="4345558" y="3753590"/>
            <a:ext cx="18692056" cy="6471371"/>
          </a:xfrm>
          <a:prstGeom prst="rect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8" name="Circle"/>
          <p:cNvSpPr/>
          <p:nvPr/>
        </p:nvSpPr>
        <p:spPr>
          <a:xfrm>
            <a:off x="17133546" y="6000494"/>
            <a:ext cx="393461" cy="393461"/>
          </a:xfrm>
          <a:prstGeom prst="ellipse">
            <a:avLst/>
          </a:prstGeom>
          <a:solidFill>
            <a:schemeClr val="accent4">
              <a:hueOff val="468000"/>
              <a:satOff val="-4761"/>
              <a:lumOff val="10196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9" name="Line"/>
          <p:cNvSpPr/>
          <p:nvPr/>
        </p:nvSpPr>
        <p:spPr>
          <a:xfrm flipV="1">
            <a:off x="17362026" y="3810989"/>
            <a:ext cx="1" cy="5848973"/>
          </a:xfrm>
          <a:prstGeom prst="line">
            <a:avLst/>
          </a:prstGeom>
          <a:ln w="63500">
            <a:solidFill>
              <a:schemeClr val="accent4">
                <a:hueOff val="468000"/>
                <a:satOff val="-4761"/>
                <a:lumOff val="10196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0" name="Star formation efficiency"/>
          <p:cNvSpPr txBox="1"/>
          <p:nvPr/>
        </p:nvSpPr>
        <p:spPr>
          <a:xfrm>
            <a:off x="516422" y="5821779"/>
            <a:ext cx="3523431" cy="2334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>
              <a:defRPr sz="4800"/>
            </a:lvl1pPr>
          </a:lstStyle>
          <a:p>
            <a:pPr/>
            <a:r>
              <a:t>Star formation efficiency</a:t>
            </a:r>
          </a:p>
        </p:txBody>
      </p:sp>
      <p:sp>
        <p:nvSpPr>
          <p:cNvPr id="181" name="High"/>
          <p:cNvSpPr txBox="1"/>
          <p:nvPr/>
        </p:nvSpPr>
        <p:spPr>
          <a:xfrm>
            <a:off x="516422" y="3624920"/>
            <a:ext cx="3523431" cy="688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>
              <a:defRPr sz="3600"/>
            </a:lvl1pPr>
          </a:lstStyle>
          <a:p>
            <a:pPr/>
            <a:r>
              <a:t>High</a:t>
            </a:r>
          </a:p>
        </p:txBody>
      </p:sp>
      <p:sp>
        <p:nvSpPr>
          <p:cNvPr id="182" name="Low"/>
          <p:cNvSpPr txBox="1"/>
          <p:nvPr/>
        </p:nvSpPr>
        <p:spPr>
          <a:xfrm>
            <a:off x="516422" y="9483312"/>
            <a:ext cx="3523431" cy="688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>
              <a:defRPr sz="3600"/>
            </a:lvl1pPr>
          </a:lstStyle>
          <a:p>
            <a:pPr/>
            <a:r>
              <a:t>Low</a:t>
            </a:r>
          </a:p>
        </p:txBody>
      </p:sp>
      <p:sp>
        <p:nvSpPr>
          <p:cNvPr id="183" name="Low Mass"/>
          <p:cNvSpPr txBox="1"/>
          <p:nvPr/>
        </p:nvSpPr>
        <p:spPr>
          <a:xfrm>
            <a:off x="3202212" y="10505842"/>
            <a:ext cx="3523431" cy="688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>
              <a:defRPr sz="3600"/>
            </a:lvl1pPr>
          </a:lstStyle>
          <a:p>
            <a:pPr/>
            <a:r>
              <a:t>Low Mass</a:t>
            </a:r>
          </a:p>
        </p:txBody>
      </p:sp>
      <p:sp>
        <p:nvSpPr>
          <p:cNvPr id="184" name="High Mass"/>
          <p:cNvSpPr txBox="1"/>
          <p:nvPr/>
        </p:nvSpPr>
        <p:spPr>
          <a:xfrm>
            <a:off x="19730070" y="10505842"/>
            <a:ext cx="3523430" cy="688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>
              <a:defRPr sz="3600"/>
            </a:lvl1pPr>
          </a:lstStyle>
          <a:p>
            <a:pPr/>
            <a:r>
              <a:t>High Mass</a:t>
            </a:r>
          </a:p>
        </p:txBody>
      </p:sp>
      <p:sp>
        <p:nvSpPr>
          <p:cNvPr id="185" name="Our Galaxy"/>
          <p:cNvSpPr txBox="1"/>
          <p:nvPr/>
        </p:nvSpPr>
        <p:spPr>
          <a:xfrm>
            <a:off x="17550590" y="5376041"/>
            <a:ext cx="1809874" cy="1121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lvl1pPr>
          </a:lstStyle>
          <a:p>
            <a:pPr/>
            <a:r>
              <a:t>Our Galaxy</a:t>
            </a:r>
          </a:p>
        </p:txBody>
      </p:sp>
      <p:sp>
        <p:nvSpPr>
          <p:cNvPr id="186" name="Mass of Galaxy"/>
          <p:cNvSpPr txBox="1"/>
          <p:nvPr/>
        </p:nvSpPr>
        <p:spPr>
          <a:xfrm>
            <a:off x="10839277" y="10419152"/>
            <a:ext cx="5704618" cy="861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4800"/>
            </a:lvl1pPr>
          </a:lstStyle>
          <a:p>
            <a:pPr/>
            <a:r>
              <a:t>Mass of Galaxy</a:t>
            </a:r>
          </a:p>
        </p:txBody>
      </p:sp>
      <p:sp>
        <p:nvSpPr>
          <p:cNvPr id="187" name="Line"/>
          <p:cNvSpPr/>
          <p:nvPr/>
        </p:nvSpPr>
        <p:spPr>
          <a:xfrm>
            <a:off x="5426411" y="4934503"/>
            <a:ext cx="14183122" cy="3474945"/>
          </a:xfrm>
          <a:prstGeom prst="line">
            <a:avLst/>
          </a:prstGeom>
          <a:ln w="101600">
            <a:solidFill>
              <a:schemeClr val="accent1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8" name="Result: Star factories in high-mass galaxies appear less efficient compared to those in low-mass galaxies"/>
          <p:cNvSpPr txBox="1"/>
          <p:nvPr/>
        </p:nvSpPr>
        <p:spPr>
          <a:xfrm>
            <a:off x="2277889" y="1174483"/>
            <a:ext cx="20480165" cy="2000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spcBef>
                <a:spcPts val="3200"/>
              </a:spcBef>
              <a:defRPr sz="6000"/>
            </a:lvl1pPr>
          </a:lstStyle>
          <a:p>
            <a:pPr/>
            <a:r>
              <a:t>Result: Star factories in high-mass galaxies appear less efficient compared to those in low-mass galaxies</a:t>
            </a:r>
          </a:p>
        </p:txBody>
      </p:sp>
      <p:sp>
        <p:nvSpPr>
          <p:cNvPr id="189" name="Vertical bars show range of efficiencies"/>
          <p:cNvSpPr txBox="1"/>
          <p:nvPr/>
        </p:nvSpPr>
        <p:spPr>
          <a:xfrm>
            <a:off x="4628819" y="9138108"/>
            <a:ext cx="8708644" cy="688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600">
                <a:solidFill>
                  <a:schemeClr val="accent1">
                    <a:lumOff val="13529"/>
                  </a:schemeClr>
                </a:solidFill>
              </a:defRPr>
            </a:lvl1pPr>
          </a:lstStyle>
          <a:p>
            <a:pPr/>
            <a:r>
              <a:t>Vertical bars show range of efficiencies</a:t>
            </a:r>
          </a:p>
        </p:txBody>
      </p:sp>
      <p:sp>
        <p:nvSpPr>
          <p:cNvPr id="190" name="Andromeda…"/>
          <p:cNvSpPr txBox="1"/>
          <p:nvPr/>
        </p:nvSpPr>
        <p:spPr>
          <a:xfrm>
            <a:off x="19364301" y="4223712"/>
            <a:ext cx="2513877" cy="112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t>Andromeda</a:t>
            </a:r>
          </a:p>
          <a:p>
            <a:pPr>
              <a:def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t>Galaxy</a:t>
            </a:r>
          </a:p>
        </p:txBody>
      </p:sp>
      <p:sp>
        <p:nvSpPr>
          <p:cNvPr id="191" name="The next question we working to answer is “why?”"/>
          <p:cNvSpPr txBox="1"/>
          <p:nvPr/>
        </p:nvSpPr>
        <p:spPr>
          <a:xfrm>
            <a:off x="3520757" y="11873574"/>
            <a:ext cx="17342486" cy="103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spcBef>
                <a:spcPts val="3200"/>
              </a:spcBef>
              <a:defRPr b="0" sz="6000"/>
            </a:lvl1pPr>
          </a:lstStyle>
          <a:p>
            <a:pPr/>
            <a:r>
              <a:t>The next question we working to answer is “why?”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HANGS links molecular clouds to their host galaxies"/>
          <p:cNvSpPr txBox="1"/>
          <p:nvPr>
            <p:ph type="title"/>
          </p:nvPr>
        </p:nvSpPr>
        <p:spPr>
          <a:xfrm>
            <a:off x="2033488" y="766572"/>
            <a:ext cx="15609095" cy="3036095"/>
          </a:xfrm>
          <a:prstGeom prst="rect">
            <a:avLst/>
          </a:prstGeom>
        </p:spPr>
        <p:txBody>
          <a:bodyPr/>
          <a:lstStyle>
            <a:lvl1pPr algn="l" defTabSz="681870">
              <a:defRPr sz="9296"/>
            </a:lvl1pPr>
          </a:lstStyle>
          <a:p>
            <a:pPr/>
            <a:r>
              <a:t>PHANGS links molecular clouds to their host galaxies</a:t>
            </a:r>
          </a:p>
        </p:txBody>
      </p:sp>
      <p:sp>
        <p:nvSpPr>
          <p:cNvPr id="194" name="Molecular clouds are the “star factories” of the Universe.…"/>
          <p:cNvSpPr txBox="1"/>
          <p:nvPr>
            <p:ph type="body" idx="1"/>
          </p:nvPr>
        </p:nvSpPr>
        <p:spPr>
          <a:xfrm>
            <a:off x="2033488" y="3387446"/>
            <a:ext cx="15609095" cy="884039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200"/>
              </a:spcBef>
              <a:defRPr sz="5600"/>
            </a:pPr>
            <a:r>
              <a:t>Molecular clouds are the “star factories” of the Universe.</a:t>
            </a:r>
          </a:p>
          <a:p>
            <a:pPr marL="777875" indent="-777875">
              <a:spcBef>
                <a:spcPts val="3200"/>
              </a:spcBef>
              <a:defRPr sz="5600"/>
            </a:pPr>
            <a:r>
              <a:t>PHANGS observes enough galaxies to deduce the influence of the host on molecular clouds.</a:t>
            </a:r>
          </a:p>
          <a:p>
            <a:pPr marL="777875" indent="-777875">
              <a:spcBef>
                <a:spcPts val="3200"/>
              </a:spcBef>
              <a:defRPr sz="5600"/>
            </a:pPr>
            <a:r>
              <a:t>Star factories in high-mass galaxies appear less efficient vs. those in low-mass galaxies.</a:t>
            </a:r>
          </a:p>
        </p:txBody>
      </p:sp>
      <p:sp>
        <p:nvSpPr>
          <p:cNvPr id="195" name="rosolowsky@ualberta.ca • 780-399-6465"/>
          <p:cNvSpPr txBox="1"/>
          <p:nvPr/>
        </p:nvSpPr>
        <p:spPr>
          <a:xfrm>
            <a:off x="7461639" y="12310281"/>
            <a:ext cx="11661167" cy="861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800"/>
            </a:pPr>
            <a:r>
              <a:rPr u="sng">
                <a:hlinkClick r:id="rId2" invalidUrl="" action="" tgtFrame="" tooltip="" history="1" highlightClick="0" endSnd="0"/>
              </a:rPr>
              <a:t>rosolowsky@ualberta.ca</a:t>
            </a:r>
            <a:r>
              <a:t> • 780-399-6465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6162" t="47308" r="6860" b="5939"/>
          <a:stretch>
            <a:fillRect/>
          </a:stretch>
        </p:blipFill>
        <p:spPr>
          <a:xfrm>
            <a:off x="17819270" y="2085992"/>
            <a:ext cx="5926535" cy="10232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4" y="0"/>
                </a:moveTo>
                <a:lnTo>
                  <a:pt x="97" y="1736"/>
                </a:lnTo>
                <a:cubicBezTo>
                  <a:pt x="44" y="2690"/>
                  <a:pt x="0" y="7552"/>
                  <a:pt x="0" y="12537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10801"/>
                </a:lnTo>
                <a:lnTo>
                  <a:pt x="21600" y="0"/>
                </a:lnTo>
                <a:lnTo>
                  <a:pt x="10899" y="0"/>
                </a:lnTo>
                <a:lnTo>
                  <a:pt x="194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1" name="Group"/>
          <p:cNvGrpSpPr/>
          <p:nvPr/>
        </p:nvGrpSpPr>
        <p:grpSpPr>
          <a:xfrm>
            <a:off x="1021282" y="11239915"/>
            <a:ext cx="5705437" cy="1847821"/>
            <a:chOff x="0" y="0"/>
            <a:chExt cx="5705435" cy="1847820"/>
          </a:xfrm>
        </p:grpSpPr>
        <p:pic>
          <p:nvPicPr>
            <p:cNvPr id="19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93474" cy="18478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506617" y="551605"/>
              <a:ext cx="994698" cy="1296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402696" y="551699"/>
              <a:ext cx="994698" cy="1296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610536" y="1009860"/>
              <a:ext cx="2094900" cy="837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