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3"/>
  </p:notesMasterIdLst>
  <p:sldIdLst>
    <p:sldId id="256" r:id="rId2"/>
    <p:sldId id="274" r:id="rId3"/>
    <p:sldId id="279" r:id="rId4"/>
    <p:sldId id="289" r:id="rId5"/>
    <p:sldId id="277" r:id="rId6"/>
    <p:sldId id="288" r:id="rId7"/>
    <p:sldId id="286" r:id="rId8"/>
    <p:sldId id="287" r:id="rId9"/>
    <p:sldId id="284" r:id="rId10"/>
    <p:sldId id="285" r:id="rId11"/>
    <p:sldId id="27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83FF"/>
    <a:srgbClr val="D883FF"/>
    <a:srgbClr val="6EE4EA"/>
    <a:srgbClr val="2EF6FF"/>
    <a:srgbClr val="65FF47"/>
    <a:srgbClr val="3DC5FA"/>
    <a:srgbClr val="C92FFF"/>
    <a:srgbClr val="302FFF"/>
    <a:srgbClr val="4C1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4"/>
    <p:restoredTop sz="93269"/>
  </p:normalViewPr>
  <p:slideViewPr>
    <p:cSldViewPr snapToGrid="0" snapToObjects="1">
      <p:cViewPr>
        <p:scale>
          <a:sx n="123" d="100"/>
          <a:sy n="123" d="100"/>
        </p:scale>
        <p:origin x="176" y="7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85CF0-8D4F-DB4A-BC4A-7A03ABDD4BF9}" type="datetimeFigureOut">
              <a:rPr lang="en-US" smtClean="0"/>
              <a:t>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82195-D9D2-3E45-8AD0-F9107F4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1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briefing, it is worth trying to remember what I was asked last</a:t>
            </a:r>
            <a:br>
              <a:rPr lang="en-US" dirty="0"/>
            </a:br>
            <a:r>
              <a:rPr lang="en-US" dirty="0"/>
              <a:t>year. I know there was a question about the future (i.e. SDSS-V), and</a:t>
            </a:r>
            <a:br>
              <a:rPr lang="en-US" dirty="0"/>
            </a:br>
            <a:r>
              <a:rPr lang="en-US" dirty="0"/>
              <a:t>also (from Feinberg!) about whether hand plugging wasn't a bit old</a:t>
            </a:r>
            <a:br>
              <a:rPr lang="en-US" dirty="0"/>
            </a:br>
            <a:r>
              <a:rPr lang="en-US" dirty="0"/>
              <a:t>fashioned. Seems like you should be prepared for those questions.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main point is that ARC is planning for a next generation SDSS that</a:t>
            </a:r>
            <a:br>
              <a:rPr lang="en-US" dirty="0"/>
            </a:br>
            <a:r>
              <a:rPr lang="en-US" dirty="0"/>
              <a:t>will determine chemical abundances of millions of stars in the Milky</a:t>
            </a:r>
            <a:br>
              <a:rPr lang="en-US" dirty="0"/>
            </a:br>
            <a:r>
              <a:rPr lang="en-US" dirty="0"/>
              <a:t>Way and extremely high physical resolution observations of nearby</a:t>
            </a:r>
            <a:br>
              <a:rPr lang="en-US" dirty="0"/>
            </a:br>
            <a:r>
              <a:rPr lang="en-US" dirty="0"/>
              <a:t>galaxies. The process is at its very beginning.  If you are asked how</a:t>
            </a:r>
            <a:br>
              <a:rPr lang="en-US" dirty="0"/>
            </a:br>
            <a:r>
              <a:rPr lang="en-US" dirty="0"/>
              <a:t>this works or about plugging, you can say that we are planning for a</a:t>
            </a:r>
            <a:br>
              <a:rPr lang="en-US" dirty="0"/>
            </a:br>
            <a:r>
              <a:rPr lang="en-US" dirty="0"/>
              <a:t>robotic system (at each telescope) that can allow more rapid cadence</a:t>
            </a:r>
            <a:br>
              <a:rPr lang="en-US" dirty="0"/>
            </a:br>
            <a:r>
              <a:rPr lang="en-US" dirty="0"/>
              <a:t>observations. </a:t>
            </a:r>
            <a:r>
              <a:rPr lang="en-US" dirty="0" err="1"/>
              <a:t>Juna</a:t>
            </a:r>
            <a:r>
              <a:rPr lang="en-US" dirty="0"/>
              <a:t> can comment as to whether we should be more</a:t>
            </a:r>
            <a:br>
              <a:rPr lang="en-US" dirty="0"/>
            </a:br>
            <a:r>
              <a:rPr lang="en-US" dirty="0"/>
              <a:t>circumspect but I can't see a reason to be.</a:t>
            </a:r>
            <a:br>
              <a:rPr lang="en-US" dirty="0"/>
            </a:br>
            <a:endParaRPr lang="en-US" dirty="0"/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your notes to slide-1 about manual plugging: manual plugging was old-fashioned when SDSS started, like the internal combustion engine, but it has remained the most reliable, cost-effective and efficient way to prosecute the largest spectroscopic surveys to date. (Or make the battery analogy for the bunny —  they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ain’t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lithium ion but they work.)The game-changer for SDSS-V is the time-domain that necessitates a more rapid configurability.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2195-D9D2-3E45-8AD0-F9107F4619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8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Twenty years of observing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2195-D9D2-3E45-8AD0-F9107F4619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BUY WHEN</a:t>
            </a:r>
            <a:r>
              <a:rPr lang="en-US" baseline="0" dirty="0"/>
              <a:t> YOU CAN GET THE DATA FOR FREE? </a:t>
            </a:r>
          </a:p>
          <a:p>
            <a:endParaRPr lang="en-US" dirty="0"/>
          </a:p>
          <a:p>
            <a:r>
              <a:rPr lang="en-US" dirty="0"/>
              <a:t>Early access</a:t>
            </a:r>
            <a:r>
              <a:rPr lang="en-US" baseline="0" dirty="0"/>
              <a:t> to the data. </a:t>
            </a:r>
          </a:p>
          <a:p>
            <a:r>
              <a:rPr lang="en-US" baseline="0" dirty="0"/>
              <a:t>Unique access to the expertise, collaborators who know the ins and out of the data. </a:t>
            </a:r>
          </a:p>
          <a:p>
            <a:r>
              <a:rPr lang="en-US" baseline="0" dirty="0"/>
              <a:t>A wonderful distributed set of science working groups to discuss your work with</a:t>
            </a:r>
          </a:p>
          <a:p>
            <a:r>
              <a:rPr lang="en-US" baseline="0" dirty="0"/>
              <a:t>Collaboration review which makes for better papers</a:t>
            </a:r>
          </a:p>
          <a:p>
            <a:r>
              <a:rPr lang="en-US" dirty="0"/>
              <a:t>Networking</a:t>
            </a:r>
          </a:p>
          <a:p>
            <a:endParaRPr lang="en-US" dirty="0"/>
          </a:p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latest element of SDSS (compared to APOGEE-1-&gt;2 and BOSS-&gt;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eBOSS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but from a science perspective (moving out in distance) I’d order from left to right: Apogee-2,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eBOSS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is not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2195-D9D2-3E45-8AD0-F9107F4619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7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MaNGA</a:t>
            </a:r>
            <a:r>
              <a:rPr lang="en-US" dirty="0"/>
              <a:t> is the biggest survey of its kind in the world, and still going. On track to exceed expectations due to the efficiency of our wonderful observers.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now Marvin data access tools also public.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2195-D9D2-3E45-8AD0-F9107F4619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49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2195-D9D2-3E45-8AD0-F9107F4619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55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eBOSS</a:t>
            </a:r>
            <a:r>
              <a:rPr lang="en-GB" dirty="0"/>
              <a:t> finishes the redshift surveying mission of</a:t>
            </a:r>
            <a:br>
              <a:rPr lang="en-GB" dirty="0"/>
            </a:br>
            <a:r>
              <a:rPr lang="en-GB" dirty="0"/>
              <a:t>   SDSS in February -- stay tuned for its final results.</a:t>
            </a:r>
            <a:br>
              <a:rPr lang="en-GB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2195-D9D2-3E45-8AD0-F9107F4619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76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member-funded. I think it might really be</a:t>
            </a:r>
            <a:br>
              <a:rPr lang="en-GB" dirty="0"/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worth describing how unusual this is. We aren't just</a:t>
            </a:r>
            <a:br>
              <a:rPr lang="en-GB" dirty="0"/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a large collaboration, but we really operate off of</a:t>
            </a:r>
            <a:br>
              <a:rPr lang="en-GB" dirty="0"/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member funds. SDSS is 25% Sloan, 5% DOE, and</a:t>
            </a:r>
            <a:br>
              <a:rPr lang="en-GB" dirty="0"/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70% member institutions. See attached the silly</a:t>
            </a:r>
            <a:br>
              <a:rPr lang="en-GB" dirty="0"/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pair of slides I've ever made on this, which you might</a:t>
            </a:r>
            <a:br>
              <a:rPr lang="en-GB" dirty="0"/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consider ... Original is a NASA image so free to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2195-D9D2-3E45-8AD0-F9107F4619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01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</a:t>
            </a:r>
            <a:r>
              <a:rPr lang="en-US" baseline="0" dirty="0"/>
              <a:t> technology 6x more sources</a:t>
            </a:r>
          </a:p>
          <a:p>
            <a:endParaRPr lang="en-US" baseline="0" dirty="0"/>
          </a:p>
          <a:p>
            <a:r>
              <a:rPr lang="en-US" baseline="0" dirty="0"/>
              <a:t>Observing stars in the Milky Way to black holes in distant galaxies in both hemisphere.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2195-D9D2-3E45-8AD0-F9107F4619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8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9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2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5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29600" cy="16394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53942"/>
            <a:ext cx="8229600" cy="16406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itchFamily="-107" charset="0"/>
              </a:defRPr>
            </a:lvl1pPr>
          </a:lstStyle>
          <a:p>
            <a:pPr>
              <a:defRPr/>
            </a:pPr>
            <a:fld id="{0C4AE1B8-999F-3947-B68C-2BC21CB5A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47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5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8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6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6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5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4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0C47-018D-4460-B945-BFF7981B6CA6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27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0"/>
            <a:ext cx="8128000" cy="2217683"/>
          </a:xfrm>
        </p:spPr>
        <p:txBody>
          <a:bodyPr/>
          <a:lstStyle/>
          <a:p>
            <a:r>
              <a:rPr lang="en-GB" dirty="0"/>
              <a:t>How Does SDSS Keep Going and Going? Past, present and future plans.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88169"/>
            <a:ext cx="7772400" cy="2236739"/>
          </a:xfrm>
        </p:spPr>
        <p:txBody>
          <a:bodyPr>
            <a:noAutofit/>
          </a:bodyPr>
          <a:lstStyle/>
          <a:p>
            <a:r>
              <a:rPr lang="en-US" sz="2400" dirty="0"/>
              <a:t>@</a:t>
            </a:r>
            <a:r>
              <a:rPr lang="en-US" sz="2400" dirty="0" err="1"/>
              <a:t>SDSSurveys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Karen Masters </a:t>
            </a:r>
          </a:p>
          <a:p>
            <a:r>
              <a:rPr lang="en-US" sz="2200" dirty="0"/>
              <a:t>Spokesperson for the Sloan Digital Sky Survey-IV</a:t>
            </a:r>
          </a:p>
          <a:p>
            <a:r>
              <a:rPr lang="en-US" sz="2200" dirty="0"/>
              <a:t>Haverford College/University of Portsmouth</a:t>
            </a:r>
          </a:p>
          <a:p>
            <a:endParaRPr lang="en-US" sz="2400" dirty="0"/>
          </a:p>
        </p:txBody>
      </p:sp>
      <p:pic>
        <p:nvPicPr>
          <p:cNvPr id="5" name="Picture 4" descr="Screen Shot 2014-08-07 at 14.18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87" y="1863678"/>
            <a:ext cx="2333625" cy="7244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23502" y="4804946"/>
            <a:ext cx="1820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/>
              <a:t>@</a:t>
            </a:r>
            <a:r>
              <a:rPr lang="en-US" sz="1600" dirty="0" err="1"/>
              <a:t>KarenLMasters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F6953C-C1A2-6A48-952E-E54C73225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6" y="1967587"/>
            <a:ext cx="1810327" cy="1399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A1AB39-2F68-1445-9DE5-275137DAC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6" y="1863678"/>
            <a:ext cx="2138541" cy="16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83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al-Quasar-Sphere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11111A"/>
              </a:clrFrom>
              <a:clrTo>
                <a:srgbClr val="11111A">
                  <a:alpha val="0"/>
                </a:srgbClr>
              </a:clrTo>
            </a:clrChange>
          </a:blip>
          <a:srcRect l="17736" r="22077"/>
          <a:stretch>
            <a:fillRect/>
          </a:stretch>
        </p:blipFill>
        <p:spPr>
          <a:xfrm rot="16200000">
            <a:off x="1974856" y="-444913"/>
            <a:ext cx="5070201" cy="59600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F7F4256-4118-7D49-831C-9044D3118EF8}"/>
              </a:ext>
            </a:extLst>
          </p:cNvPr>
          <p:cNvSpPr txBox="1">
            <a:spLocks/>
          </p:cNvSpPr>
          <p:nvPr/>
        </p:nvSpPr>
        <p:spPr>
          <a:xfrm>
            <a:off x="1643062" y="0"/>
            <a:ext cx="4614863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C083FF"/>
                </a:solidFill>
              </a:rPr>
              <a:t>SDSS-</a:t>
            </a:r>
            <a:r>
              <a:rPr lang="en-US" b="1" dirty="0"/>
              <a:t>V</a:t>
            </a:r>
          </a:p>
          <a:p>
            <a:pPr algn="l"/>
            <a:r>
              <a:rPr lang="en-US" b="1" dirty="0"/>
              <a:t>Coming Soon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425657-4F08-444D-B5DF-947E0A141D86}"/>
              </a:ext>
            </a:extLst>
          </p:cNvPr>
          <p:cNvSpPr txBox="1"/>
          <p:nvPr/>
        </p:nvSpPr>
        <p:spPr>
          <a:xfrm>
            <a:off x="4769050" y="4417452"/>
            <a:ext cx="4256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New institutions welcome to join (SDSS-IV/V combined deal)</a:t>
            </a:r>
          </a:p>
          <a:p>
            <a:pPr algn="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FD9AC-9F2B-4249-9A96-D8EF043A1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76"/>
          <a:stretch/>
        </p:blipFill>
        <p:spPr>
          <a:xfrm>
            <a:off x="-26713" y="1"/>
            <a:ext cx="972281" cy="92317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33633491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87" y="9295"/>
            <a:ext cx="8229600" cy="857250"/>
          </a:xfrm>
        </p:spPr>
        <p:txBody>
          <a:bodyPr/>
          <a:lstStyle/>
          <a:p>
            <a:r>
              <a:rPr lang="en-US" dirty="0"/>
              <a:t>SDSS-IV Press Items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07" y="968798"/>
            <a:ext cx="7714593" cy="3330547"/>
          </a:xfrm>
        </p:spPr>
        <p:txBody>
          <a:bodyPr>
            <a:normAutofit/>
          </a:bodyPr>
          <a:lstStyle/>
          <a:p>
            <a:r>
              <a:rPr lang="en-US" sz="2000" i="1" dirty="0"/>
              <a:t>It’s Never Too Late to Get Active: </a:t>
            </a:r>
            <a:r>
              <a:rPr lang="en-GB" sz="2000" i="1" dirty="0"/>
              <a:t>APOGEE Chemical Abundances of the Large </a:t>
            </a:r>
            <a:r>
              <a:rPr lang="en-GB" sz="2000" i="1" dirty="0" err="1"/>
              <a:t>Magellanic</a:t>
            </a:r>
            <a:r>
              <a:rPr lang="en-GB" sz="2000" i="1" dirty="0"/>
              <a:t> Cloud Reveal a Lazy Past and Active Present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C083FF"/>
                </a:solidFill>
              </a:rPr>
              <a:t>David </a:t>
            </a:r>
            <a:r>
              <a:rPr lang="en-US" sz="2000" dirty="0" err="1">
                <a:solidFill>
                  <a:srgbClr val="C083FF"/>
                </a:solidFill>
              </a:rPr>
              <a:t>Nidever</a:t>
            </a:r>
            <a:r>
              <a:rPr lang="en-US" sz="2000" dirty="0">
                <a:solidFill>
                  <a:srgbClr val="C083FF"/>
                </a:solidFill>
              </a:rPr>
              <a:t> (Montana State University/NOAO)</a:t>
            </a:r>
          </a:p>
          <a:p>
            <a:r>
              <a:rPr lang="en-GB" sz="2000" i="1" dirty="0"/>
              <a:t>Science in the Library: A New Library of Stellar Spectra for </a:t>
            </a:r>
            <a:r>
              <a:rPr lang="en-GB" sz="2000" i="1" dirty="0" err="1"/>
              <a:t>MaNGA</a:t>
            </a:r>
            <a:r>
              <a:rPr lang="en-GB" sz="2000" i="1" dirty="0"/>
              <a:t> </a:t>
            </a:r>
            <a:r>
              <a:rPr lang="en-US" sz="2000" i="1" dirty="0"/>
              <a:t>– </a:t>
            </a:r>
            <a:r>
              <a:rPr lang="en-US" sz="2000" dirty="0" err="1">
                <a:solidFill>
                  <a:srgbClr val="C083FF"/>
                </a:solidFill>
              </a:rPr>
              <a:t>Renbin</a:t>
            </a:r>
            <a:r>
              <a:rPr lang="en-US" sz="2000" dirty="0">
                <a:solidFill>
                  <a:srgbClr val="C083FF"/>
                </a:solidFill>
              </a:rPr>
              <a:t> Yan (University of Kentucky)</a:t>
            </a:r>
          </a:p>
          <a:p>
            <a:r>
              <a:rPr lang="en-GB" sz="2000" i="1" dirty="0"/>
              <a:t>Mining </a:t>
            </a:r>
            <a:r>
              <a:rPr lang="en-GB" sz="2000" i="1" dirty="0" err="1"/>
              <a:t>MaNGA</a:t>
            </a:r>
            <a:r>
              <a:rPr lang="en-GB" sz="2000" i="1" dirty="0"/>
              <a:t> for Mergers: Accurate Identification of Galaxy Mergers with Imaging and Kinematics</a:t>
            </a:r>
            <a:r>
              <a:rPr lang="en-US" sz="2000" i="1" dirty="0"/>
              <a:t> – </a:t>
            </a:r>
            <a:r>
              <a:rPr lang="en-US" sz="2000" dirty="0">
                <a:solidFill>
                  <a:srgbClr val="C083FF"/>
                </a:solidFill>
              </a:rPr>
              <a:t>Rebecca </a:t>
            </a:r>
            <a:r>
              <a:rPr lang="en-US" sz="2000" dirty="0" err="1">
                <a:solidFill>
                  <a:srgbClr val="C083FF"/>
                </a:solidFill>
              </a:rPr>
              <a:t>Nevin</a:t>
            </a:r>
            <a:r>
              <a:rPr lang="en-US" sz="2000" dirty="0">
                <a:solidFill>
                  <a:srgbClr val="C083FF"/>
                </a:solidFill>
              </a:rPr>
              <a:t> (University of Colorado)</a:t>
            </a:r>
          </a:p>
          <a:p>
            <a:pPr marL="0" indent="0">
              <a:buNone/>
            </a:pPr>
            <a:endParaRPr lang="en-US" sz="2000" dirty="0">
              <a:solidFill>
                <a:srgbClr val="C083FF"/>
              </a:solidFill>
            </a:endParaRPr>
          </a:p>
        </p:txBody>
      </p:sp>
      <p:pic>
        <p:nvPicPr>
          <p:cNvPr id="4" name="Picture 3" descr="Screen Shot 2014-08-07 at 14.18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75" y="4197092"/>
            <a:ext cx="2333625" cy="724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" y="4438596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sdssurveys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7555" y="4420097"/>
            <a:ext cx="162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www.sdss.org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019" y="886697"/>
            <a:ext cx="3655957" cy="3635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35" y="147324"/>
            <a:ext cx="5417127" cy="857250"/>
          </a:xfrm>
        </p:spPr>
        <p:txBody>
          <a:bodyPr>
            <a:noAutofit/>
          </a:bodyPr>
          <a:lstStyle/>
          <a:p>
            <a:r>
              <a:rPr lang="en-US" sz="3600" dirty="0"/>
              <a:t>Nineteen Years of Sloan Digital Sky Surveys Data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67288" y="1228679"/>
            <a:ext cx="5498476" cy="175054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15 public data releases</a:t>
            </a:r>
          </a:p>
          <a:p>
            <a:pPr marL="0" indent="0">
              <a:buNone/>
            </a:pPr>
            <a:r>
              <a:rPr lang="en-US" dirty="0"/>
              <a:t>	DR15 – December 2018</a:t>
            </a:r>
          </a:p>
          <a:p>
            <a:pPr marL="0" indent="0">
              <a:buNone/>
            </a:pPr>
            <a:r>
              <a:rPr lang="en-US" dirty="0"/>
              <a:t>Images cover 35% of the sky</a:t>
            </a:r>
          </a:p>
          <a:p>
            <a:pPr marL="0" indent="0">
              <a:buNone/>
            </a:pPr>
            <a:r>
              <a:rPr lang="en-US" dirty="0"/>
              <a:t>More than 4 million spectra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88" y="3113099"/>
            <a:ext cx="2610418" cy="1864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4843" y="4163292"/>
            <a:ext cx="5037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5000+ </a:t>
            </a:r>
            <a:r>
              <a:rPr lang="en-US" sz="2400"/>
              <a:t>scientific papers</a:t>
            </a:r>
          </a:p>
          <a:p>
            <a:r>
              <a:rPr lang="en-US" sz="2400" dirty="0"/>
              <a:t>Cited more than 200,000 times</a:t>
            </a:r>
          </a:p>
          <a:p>
            <a:pPr algn="r"/>
            <a:endParaRPr lang="en-US" sz="2400" dirty="0"/>
          </a:p>
        </p:txBody>
      </p:sp>
      <p:pic>
        <p:nvPicPr>
          <p:cNvPr id="10" name="Picture 9" descr="Screen Shot 2014-08-07 at 14.18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26" y="122184"/>
            <a:ext cx="2092086" cy="64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59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87" y="0"/>
            <a:ext cx="8229600" cy="857250"/>
          </a:xfrm>
        </p:spPr>
        <p:txBody>
          <a:bodyPr/>
          <a:lstStyle/>
          <a:p>
            <a:r>
              <a:rPr lang="en-US" dirty="0"/>
              <a:t>Sloan Digital Sky Survey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774" y="763196"/>
            <a:ext cx="8776013" cy="1359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SDSS-IV 2014-2020</a:t>
            </a:r>
          </a:p>
          <a:p>
            <a:pPr marL="0" indent="0">
              <a:buNone/>
            </a:pPr>
            <a:r>
              <a:rPr lang="en-US" sz="2200" dirty="0"/>
              <a:t>SDSS-V 2020-2025</a:t>
            </a:r>
          </a:p>
        </p:txBody>
      </p:sp>
      <p:pic>
        <p:nvPicPr>
          <p:cNvPr id="9" name="Picture 8" descr="Screen Shot 2014-08-07 at 14.18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75" y="820053"/>
            <a:ext cx="2005725" cy="622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4" y="2028240"/>
            <a:ext cx="8776013" cy="279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10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1BDC3D-F2F5-8C4B-8BF6-88C894F16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376"/>
            <a:ext cx="5332978" cy="40971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0E8BEC-FB8C-5D4D-826D-154FDDBE3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81" y="3620206"/>
            <a:ext cx="1521402" cy="15536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3A775E-3A08-7941-8CD8-DC5EC0D369E5}"/>
              </a:ext>
            </a:extLst>
          </p:cNvPr>
          <p:cNvSpPr txBox="1"/>
          <p:nvPr/>
        </p:nvSpPr>
        <p:spPr>
          <a:xfrm>
            <a:off x="500064" y="142877"/>
            <a:ext cx="620239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SDSS-IV </a:t>
            </a:r>
            <a:r>
              <a:rPr lang="en-US" sz="2200" b="1" dirty="0" err="1"/>
              <a:t>MaNGA</a:t>
            </a:r>
            <a:r>
              <a:rPr lang="en-US" sz="2200" b="1" dirty="0"/>
              <a:t> is the Largest Survey of 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C67B4-ED17-4C40-BD7B-21218B98A53B}"/>
              </a:ext>
            </a:extLst>
          </p:cNvPr>
          <p:cNvSpPr txBox="1"/>
          <p:nvPr/>
        </p:nvSpPr>
        <p:spPr>
          <a:xfrm>
            <a:off x="1900238" y="542923"/>
            <a:ext cx="327183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kind in the World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90F29-0AFA-7143-BBF2-6CC6D5AA9094}"/>
              </a:ext>
            </a:extLst>
          </p:cNvPr>
          <p:cNvSpPr txBox="1"/>
          <p:nvPr/>
        </p:nvSpPr>
        <p:spPr>
          <a:xfrm>
            <a:off x="-102415" y="4944414"/>
            <a:ext cx="3382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 Image credit: Stephen Todd (ROE) and Douglas Pierce-Price (JAC)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58486-D452-2743-986A-6BDD70AFA542}"/>
              </a:ext>
            </a:extLst>
          </p:cNvPr>
          <p:cNvSpPr txBox="1"/>
          <p:nvPr/>
        </p:nvSpPr>
        <p:spPr>
          <a:xfrm>
            <a:off x="0" y="3666101"/>
            <a:ext cx="77299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Galaxy image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DFC0E1-4A66-C64F-AFCA-68908E09517D}"/>
              </a:ext>
            </a:extLst>
          </p:cNvPr>
          <p:cNvSpPr txBox="1"/>
          <p:nvPr/>
        </p:nvSpPr>
        <p:spPr>
          <a:xfrm>
            <a:off x="197963" y="1428118"/>
            <a:ext cx="1272618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Galaxy image at one wavelength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836E56-9EBD-3444-A96C-C0043729C9A5}"/>
              </a:ext>
            </a:extLst>
          </p:cNvPr>
          <p:cNvSpPr txBox="1"/>
          <p:nvPr/>
        </p:nvSpPr>
        <p:spPr>
          <a:xfrm>
            <a:off x="4060361" y="2390958"/>
            <a:ext cx="127261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Spectra at each point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F372D9-AABC-EE4C-81FA-130191BD65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4" y="2090285"/>
            <a:ext cx="1520129" cy="1560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BDA889-631F-D74B-8140-D13F25CBC2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5" r="35205"/>
          <a:stretch/>
        </p:blipFill>
        <p:spPr>
          <a:xfrm>
            <a:off x="6702457" y="0"/>
            <a:ext cx="2441543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4E7E71-343B-5748-8B15-AE711AE590FF}"/>
              </a:ext>
            </a:extLst>
          </p:cNvPr>
          <p:cNvSpPr txBox="1"/>
          <p:nvPr/>
        </p:nvSpPr>
        <p:spPr>
          <a:xfrm>
            <a:off x="6682777" y="4849039"/>
            <a:ext cx="2461222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300" dirty="0"/>
              <a:t>https://dr15.sdss.org/</a:t>
            </a:r>
            <a:r>
              <a:rPr lang="en-US" sz="1300" dirty="0" err="1"/>
              <a:t>marvin</a:t>
            </a:r>
            <a:endParaRPr lang="en-US" sz="13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F160A7-C644-7A4A-AC38-A43B67ABE3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0"/>
          <a:stretch/>
        </p:blipFill>
        <p:spPr>
          <a:xfrm>
            <a:off x="5140735" y="584299"/>
            <a:ext cx="1551468" cy="15600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67FA1A-6E6C-8E48-8D42-AD17F7F8619E}"/>
              </a:ext>
            </a:extLst>
          </p:cNvPr>
          <p:cNvSpPr txBox="1"/>
          <p:nvPr/>
        </p:nvSpPr>
        <p:spPr>
          <a:xfrm>
            <a:off x="3616782" y="1046376"/>
            <a:ext cx="1716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4261 galaxies and growing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015BEB0-68F3-EC4D-964A-4A7E6C6251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09" y="3634837"/>
            <a:ext cx="1507146" cy="15235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E83FE0-CD22-804E-AB39-D86BFC610B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78" y="3613396"/>
            <a:ext cx="1533580" cy="15417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975F97-E6F9-0249-BCA0-81AD98D1FC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78" y="3624018"/>
            <a:ext cx="1533580" cy="15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3" b="4523"/>
          <a:stretch/>
        </p:blipFill>
        <p:spPr>
          <a:xfrm>
            <a:off x="115383" y="0"/>
            <a:ext cx="8919006" cy="5049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B95572-7A56-1545-AF7E-CECD0887880A}"/>
              </a:ext>
            </a:extLst>
          </p:cNvPr>
          <p:cNvSpPr txBox="1"/>
          <p:nvPr/>
        </p:nvSpPr>
        <p:spPr>
          <a:xfrm>
            <a:off x="5772" y="4488452"/>
            <a:ext cx="73168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SDSS-IV APOGEE is the world’s only survey taking spectra of stars in both hemispheres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708BF0-FD64-964C-A9CB-715C7BC7D37D}"/>
              </a:ext>
            </a:extLst>
          </p:cNvPr>
          <p:cNvSpPr/>
          <p:nvPr/>
        </p:nvSpPr>
        <p:spPr>
          <a:xfrm>
            <a:off x="6782666" y="4352492"/>
            <a:ext cx="517039" cy="355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4-08-07 at 14.18.43.png">
            <a:extLst>
              <a:ext uri="{FF2B5EF4-FFF2-40B4-BE49-F238E27FC236}">
                <a16:creationId xmlns:a16="http://schemas.microsoft.com/office/drawing/2014/main" id="{867C4A2C-AC19-AE4D-8522-5B28D8682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75" y="4458541"/>
            <a:ext cx="2005725" cy="6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6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B299A4-A487-424B-8F2E-99155EAA6C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3" r="-1449" b="16945"/>
          <a:stretch/>
        </p:blipFill>
        <p:spPr>
          <a:xfrm>
            <a:off x="0" y="0"/>
            <a:ext cx="6086475" cy="5172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0CC9D8-5382-2440-AF54-50E1CA29A7BC}"/>
              </a:ext>
            </a:extLst>
          </p:cNvPr>
          <p:cNvSpPr txBox="1"/>
          <p:nvPr/>
        </p:nvSpPr>
        <p:spPr>
          <a:xfrm>
            <a:off x="5514976" y="271464"/>
            <a:ext cx="3414712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SDSS-IV </a:t>
            </a:r>
            <a:r>
              <a:rPr lang="en-US" sz="2200" b="1" dirty="0" err="1"/>
              <a:t>eBOSS</a:t>
            </a:r>
            <a:r>
              <a:rPr lang="en-US" sz="2200" b="1" dirty="0"/>
              <a:t> Finishes Observing in Feb 2019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Stay tuned for Cosmology results!</a:t>
            </a:r>
          </a:p>
        </p:txBody>
      </p:sp>
      <p:pic>
        <p:nvPicPr>
          <p:cNvPr id="6" name="Picture 5" descr="Screen Shot 2014-08-07 at 14.18.43.png">
            <a:extLst>
              <a:ext uri="{FF2B5EF4-FFF2-40B4-BE49-F238E27FC236}">
                <a16:creationId xmlns:a16="http://schemas.microsoft.com/office/drawing/2014/main" id="{8DF0A5EF-C603-4249-83E7-8E2C201DF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75" y="4391927"/>
            <a:ext cx="2005725" cy="6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1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98E2CD-C473-B345-91C7-E02CC1770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33350"/>
            <a:ext cx="6502400" cy="487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3364DE-08EA-BF4B-A9A0-5538FB191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Content of the Universe</a:t>
            </a:r>
          </a:p>
        </p:txBody>
      </p:sp>
    </p:spTree>
    <p:extLst>
      <p:ext uri="{BB962C8B-B14F-4D97-AF65-F5344CB8AC3E}">
        <p14:creationId xmlns:p14="http://schemas.microsoft.com/office/powerpoint/2010/main" val="395039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DCADBD-5C3A-7148-BDAE-A8F65A2E9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79" y="133350"/>
            <a:ext cx="6502400" cy="4876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8818AC3-ACA4-BE4F-B007-E7D8A7625AEE}"/>
              </a:ext>
            </a:extLst>
          </p:cNvPr>
          <p:cNvSpPr txBox="1">
            <a:spLocks/>
          </p:cNvSpPr>
          <p:nvPr/>
        </p:nvSpPr>
        <p:spPr>
          <a:xfrm>
            <a:off x="-639063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SDSS-IV Funding Pie</a:t>
            </a:r>
          </a:p>
        </p:txBody>
      </p:sp>
    </p:spTree>
    <p:extLst>
      <p:ext uri="{BB962C8B-B14F-4D97-AF65-F5344CB8AC3E}">
        <p14:creationId xmlns:p14="http://schemas.microsoft.com/office/powerpoint/2010/main" val="234833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4-08-07 at 14.18.43.png">
            <a:extLst>
              <a:ext uri="{FF2B5EF4-FFF2-40B4-BE49-F238E27FC236}">
                <a16:creationId xmlns:a16="http://schemas.microsoft.com/office/drawing/2014/main" id="{6BF86117-CEAE-404B-BD2B-38AF579CB0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928"/>
          <a:stretch/>
        </p:blipFill>
        <p:spPr>
          <a:xfrm>
            <a:off x="1" y="1"/>
            <a:ext cx="884508" cy="66859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 descr="SDSSV_banner.jp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" y="2268802"/>
            <a:ext cx="9144000" cy="2839629"/>
          </a:xfrm>
          <a:prstGeom prst="rect">
            <a:avLst/>
          </a:prstGeom>
          <a:ln>
            <a:solidFill>
              <a:srgbClr val="D883FF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30248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83FF"/>
                </a:solidFill>
              </a:rPr>
              <a:t>SDSS-</a:t>
            </a:r>
            <a:r>
              <a:rPr lang="en-US" b="1" dirty="0"/>
              <a:t>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27229"/>
            <a:ext cx="6400800" cy="618685"/>
          </a:xfrm>
        </p:spPr>
        <p:txBody>
          <a:bodyPr/>
          <a:lstStyle/>
          <a:p>
            <a:r>
              <a:rPr lang="en-US" i="1" dirty="0">
                <a:solidFill>
                  <a:srgbClr val="D883FF"/>
                </a:solidFill>
              </a:rPr>
              <a:t>Pioneering Panoptic Spectroscopy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1334766"/>
            <a:ext cx="9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2 hemispheres </a:t>
            </a:r>
            <a:r>
              <a:rPr lang="en-US" sz="2400" dirty="0" err="1">
                <a:latin typeface="Wingdings"/>
                <a:ea typeface="Wingdings"/>
                <a:cs typeface="Wingdings"/>
              </a:rPr>
              <a:t></a:t>
            </a:r>
            <a:r>
              <a:rPr lang="en-US" sz="2400" dirty="0">
                <a:latin typeface="Arial"/>
                <a:cs typeface="Arial"/>
              </a:rPr>
              <a:t> 10 spectrographs </a:t>
            </a:r>
            <a:r>
              <a:rPr lang="en-US" sz="2400" dirty="0" err="1">
                <a:latin typeface="Wingdings"/>
                <a:ea typeface="Wingdings"/>
                <a:cs typeface="Wingdings"/>
              </a:rPr>
              <a:t></a:t>
            </a:r>
            <a:r>
              <a:rPr lang="en-US" sz="2400" dirty="0">
                <a:latin typeface="Arial"/>
                <a:cs typeface="Arial"/>
              </a:rPr>
              <a:t> 6,000,000 objects</a:t>
            </a:r>
          </a:p>
          <a:p>
            <a:pPr algn="ctr"/>
            <a:r>
              <a:rPr lang="en-US" sz="2400" b="1" i="1" dirty="0">
                <a:latin typeface="Arial"/>
                <a:cs typeface="Arial"/>
              </a:rPr>
              <a:t>2020-2025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497169"/>
            <a:ext cx="189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Stellar astrophysics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4520" y="2832928"/>
            <a:ext cx="2266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Formation of our Milky Way Galaxy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4520" y="4462100"/>
            <a:ext cx="2266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Stellar &amp; interstellar interactions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7401" y="2947695"/>
            <a:ext cx="1686596" cy="923330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Supermassive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black hole </a:t>
            </a:r>
          </a:p>
          <a:p>
            <a:pPr algn="r"/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growth</a:t>
            </a:r>
          </a:p>
        </p:txBody>
      </p:sp>
      <p:pic>
        <p:nvPicPr>
          <p:cNvPr id="14" name="Picture 13" descr="Final-Quasar-Sphere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11111A"/>
              </a:clrFrom>
              <a:clrTo>
                <a:srgbClr val="11111A">
                  <a:alpha val="0"/>
                </a:srgbClr>
              </a:clrTo>
            </a:clrChange>
          </a:blip>
          <a:srcRect l="17736" r="22077"/>
          <a:stretch>
            <a:fillRect/>
          </a:stretch>
        </p:blipFill>
        <p:spPr>
          <a:xfrm>
            <a:off x="7886632" y="1"/>
            <a:ext cx="1246095" cy="14647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CF9B66-C33F-7347-B75C-13F6360BBB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76"/>
          <a:stretch/>
        </p:blipFill>
        <p:spPr>
          <a:xfrm>
            <a:off x="-26713" y="1"/>
            <a:ext cx="972281" cy="92317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3971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Theme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</TotalTime>
  <Words>471</Words>
  <Application>Microsoft Macintosh PowerPoint</Application>
  <PresentationFormat>On-screen Show (16:9)</PresentationFormat>
  <Paragraphs>78</Paragraphs>
  <Slides>11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News Gothic MT</vt:lpstr>
      <vt:lpstr>Wingdings</vt:lpstr>
      <vt:lpstr>BlackTheme</vt:lpstr>
      <vt:lpstr>How Does SDSS Keep Going and Going? Past, present and future plans.</vt:lpstr>
      <vt:lpstr>Nineteen Years of Sloan Digital Sky Surveys Data</vt:lpstr>
      <vt:lpstr>Sloan Digital Sky Survey IV</vt:lpstr>
      <vt:lpstr>PowerPoint Presentation</vt:lpstr>
      <vt:lpstr>PowerPoint Presentation</vt:lpstr>
      <vt:lpstr>PowerPoint Presentation</vt:lpstr>
      <vt:lpstr>Content of the Universe</vt:lpstr>
      <vt:lpstr>PowerPoint Presentation</vt:lpstr>
      <vt:lpstr>SDSS-V</vt:lpstr>
      <vt:lpstr>PowerPoint Presentation</vt:lpstr>
      <vt:lpstr>SDSS-IV Press Items Today</vt:lpstr>
    </vt:vector>
  </TitlesOfParts>
  <Company>CIW/DTM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Between a Rock and a Hard Place:  Can Garnet Planets Be Habitable?</dc:title>
  <dc:creator>Johanna Teske</dc:creator>
  <cp:lastModifiedBy>Microsoft Office User</cp:lastModifiedBy>
  <cp:revision>88</cp:revision>
  <cp:lastPrinted>2016-12-31T22:15:58Z</cp:lastPrinted>
  <dcterms:created xsi:type="dcterms:W3CDTF">2016-12-30T21:05:28Z</dcterms:created>
  <dcterms:modified xsi:type="dcterms:W3CDTF">2019-01-08T18:23:43Z</dcterms:modified>
</cp:coreProperties>
</file>