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1"/>
  </p:sldMasterIdLst>
  <p:notesMasterIdLst>
    <p:notesMasterId r:id="rId10"/>
  </p:notesMasterIdLst>
  <p:sldIdLst>
    <p:sldId id="256" r:id="rId2"/>
    <p:sldId id="257" r:id="rId3"/>
    <p:sldId id="264" r:id="rId4"/>
    <p:sldId id="260" r:id="rId5"/>
    <p:sldId id="266" r:id="rId6"/>
    <p:sldId id="267" r:id="rId7"/>
    <p:sldId id="262"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59"/>
    <p:restoredTop sz="76433"/>
  </p:normalViewPr>
  <p:slideViewPr>
    <p:cSldViewPr snapToGrid="0" snapToObjects="1">
      <p:cViewPr varScale="1">
        <p:scale>
          <a:sx n="81" d="100"/>
          <a:sy n="81" d="100"/>
        </p:scale>
        <p:origin x="13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625F1-E211-0944-83E2-29DA87013949}" type="datetimeFigureOut">
              <a:rPr lang="en-US" smtClean="0"/>
              <a:t>6/11/19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E438D-61BE-FC43-93B0-D23F3D6117CD}" type="slidenum">
              <a:rPr lang="en-US" smtClean="0"/>
              <a:t>‹#›</a:t>
            </a:fld>
            <a:endParaRPr lang="en-US"/>
          </a:p>
        </p:txBody>
      </p:sp>
    </p:spTree>
    <p:extLst>
      <p:ext uri="{BB962C8B-B14F-4D97-AF65-F5344CB8AC3E}">
        <p14:creationId xmlns:p14="http://schemas.microsoft.com/office/powerpoint/2010/main" val="189969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cycle of massive galaxies is a dramatic story, in which two disk galaxies collide, much as our own Milky Way will with Andromeda. This collision causes upheaval in the gas, pushing it towards the centers of the galaxies and falling into the supermassive black holes hidden there. This new gas supply causes these black holes to “turn on”, gravitational accelerating all gas around them and superheating it, becoming active galactic nuclei. The heat causes feedback of winds and jets into the now singular host galaxy, and a quasar has been born.</a:t>
            </a:r>
          </a:p>
        </p:txBody>
      </p:sp>
      <p:sp>
        <p:nvSpPr>
          <p:cNvPr id="4" name="Slide Number Placeholder 3"/>
          <p:cNvSpPr>
            <a:spLocks noGrp="1"/>
          </p:cNvSpPr>
          <p:nvPr>
            <p:ph type="sldNum" sz="quarter" idx="5"/>
          </p:nvPr>
        </p:nvSpPr>
        <p:spPr/>
        <p:txBody>
          <a:bodyPr/>
          <a:lstStyle/>
          <a:p>
            <a:fld id="{3DBE438D-61BE-FC43-93B0-D23F3D6117CD}" type="slidenum">
              <a:rPr lang="en-US" smtClean="0"/>
              <a:t>2</a:t>
            </a:fld>
            <a:endParaRPr lang="en-US"/>
          </a:p>
        </p:txBody>
      </p:sp>
    </p:spTree>
    <p:extLst>
      <p:ext uri="{BB962C8B-B14F-4D97-AF65-F5344CB8AC3E}">
        <p14:creationId xmlns:p14="http://schemas.microsoft.com/office/powerpoint/2010/main" val="2363811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Quasars are the most luminous objects in the universe. They are the most active of galactic nuclei. They are almost universally produced by major mergers. Initially, as galaxies start to collide, we will see two active galactic nuclei (or AGN), and as gas is funneled towards the center, the AGN become obscured by gas and dust and we can no longer see them directly. As the AGN merge, the quasar phase has arrived. Now the supermassive black hole is eating the most material it will consume in it’s life, and it is starting to burp out winds, so to speak. These winds clear away all the dust, leaving a blue quasar behind, which then fades into a passive, or dead, elliptical galaxies. We infer that red quasars turn into blue quasars, but it has never been witnessed. Transitioning quasars are a missing link…until now.</a:t>
            </a:r>
          </a:p>
        </p:txBody>
      </p:sp>
      <p:sp>
        <p:nvSpPr>
          <p:cNvPr id="4" name="Slide Number Placeholder 3"/>
          <p:cNvSpPr>
            <a:spLocks noGrp="1"/>
          </p:cNvSpPr>
          <p:nvPr>
            <p:ph type="sldNum" sz="quarter" idx="5"/>
          </p:nvPr>
        </p:nvSpPr>
        <p:spPr/>
        <p:txBody>
          <a:bodyPr/>
          <a:lstStyle/>
          <a:p>
            <a:fld id="{3DBE438D-61BE-FC43-93B0-D23F3D6117CD}" type="slidenum">
              <a:rPr lang="en-US" smtClean="0"/>
              <a:t>3</a:t>
            </a:fld>
            <a:endParaRPr lang="en-US"/>
          </a:p>
        </p:txBody>
      </p:sp>
    </p:spTree>
    <p:extLst>
      <p:ext uri="{BB962C8B-B14F-4D97-AF65-F5344CB8AC3E}">
        <p14:creationId xmlns:p14="http://schemas.microsoft.com/office/powerpoint/2010/main" val="348115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a survey of thousands of AGN, we found 22 very special quasars that we believe are transitioning and actively quenching their host galaxies. These quasars are all located about 6 – 12 billion light years away, when the universe was less than half it’s current age.</a:t>
            </a:r>
          </a:p>
          <a:p>
            <a:endParaRPr lang="en-US" dirty="0"/>
          </a:p>
          <a:p>
            <a:r>
              <a:rPr lang="en-US" dirty="0"/>
              <a:t>Top row: 475, 2509,     2651,    3065,  3122,      3414,</a:t>
            </a:r>
          </a:p>
          <a:p>
            <a:r>
              <a:rPr lang="en-US" dirty="0"/>
              <a:t>Middle row: 3716, 3819,      3857,  3960,     3997,     4077</a:t>
            </a:r>
          </a:p>
          <a:p>
            <a:r>
              <a:rPr lang="en-US" dirty="0"/>
              <a:t>Final row:  4252,     4324, 4336, 4472,  4520, 4668</a:t>
            </a:r>
          </a:p>
          <a:p>
            <a:r>
              <a:rPr lang="en-US" dirty="0"/>
              <a:t>Leftovers:  4899,     5074,  5097,  5122</a:t>
            </a:r>
          </a:p>
          <a:p>
            <a:endParaRPr lang="en-US" dirty="0"/>
          </a:p>
          <a:p>
            <a:r>
              <a:rPr lang="en-US" dirty="0"/>
              <a:t>Probably doesn’t look like much. Quasars usually don’t. Universe was 2 to 7 billion years ago.</a:t>
            </a:r>
          </a:p>
          <a:p>
            <a:endParaRPr lang="en-US" dirty="0"/>
          </a:p>
        </p:txBody>
      </p:sp>
      <p:sp>
        <p:nvSpPr>
          <p:cNvPr id="4" name="Slide Number Placeholder 3"/>
          <p:cNvSpPr>
            <a:spLocks noGrp="1"/>
          </p:cNvSpPr>
          <p:nvPr>
            <p:ph type="sldNum" sz="quarter" idx="5"/>
          </p:nvPr>
        </p:nvSpPr>
        <p:spPr/>
        <p:txBody>
          <a:bodyPr/>
          <a:lstStyle/>
          <a:p>
            <a:fld id="{3DBE438D-61BE-FC43-93B0-D23F3D6117CD}" type="slidenum">
              <a:rPr lang="en-US" smtClean="0"/>
              <a:t>4</a:t>
            </a:fld>
            <a:endParaRPr lang="en-US"/>
          </a:p>
        </p:txBody>
      </p:sp>
    </p:spTree>
    <p:extLst>
      <p:ext uri="{BB962C8B-B14F-4D97-AF65-F5344CB8AC3E}">
        <p14:creationId xmlns:p14="http://schemas.microsoft.com/office/powerpoint/2010/main" val="255182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galaxy is one of the most luminous X-ray sources in our survey, and this light has traveled to reach us over the past 7 billion years. To put it’s X-ray energy output in context, it would be the equivalent of ten trillion suns shining on the Earth. This incredibly energy is powered by gravitational accretion onto the supermassive black hole at the center. The blue color signifies the absence of dust around the black hole. Dust makes things red, like when the sun passes through more of the atmosphere at sunset</a:t>
            </a:r>
          </a:p>
        </p:txBody>
      </p:sp>
      <p:sp>
        <p:nvSpPr>
          <p:cNvPr id="4" name="Slide Number Placeholder 3"/>
          <p:cNvSpPr>
            <a:spLocks noGrp="1"/>
          </p:cNvSpPr>
          <p:nvPr>
            <p:ph type="sldNum" sz="quarter" idx="5"/>
          </p:nvPr>
        </p:nvSpPr>
        <p:spPr/>
        <p:txBody>
          <a:bodyPr/>
          <a:lstStyle/>
          <a:p>
            <a:fld id="{3DBE438D-61BE-FC43-93B0-D23F3D6117CD}" type="slidenum">
              <a:rPr lang="en-US" smtClean="0"/>
              <a:t>5</a:t>
            </a:fld>
            <a:endParaRPr lang="en-US"/>
          </a:p>
        </p:txBody>
      </p:sp>
    </p:spTree>
    <p:extLst>
      <p:ext uri="{BB962C8B-B14F-4D97-AF65-F5344CB8AC3E}">
        <p14:creationId xmlns:p14="http://schemas.microsoft.com/office/powerpoint/2010/main" val="100115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yet, when we go looking for dust and gas directly, we find this. This red blob is emission from large dust grains, mixed with gas, in this same galaxy. Again, this galaxy is one of the brightest in the field. Now, this doesn’t look like much, due to the resolution of Herschel, but here is what we think we would see if we were up close.</a:t>
            </a:r>
          </a:p>
        </p:txBody>
      </p:sp>
      <p:sp>
        <p:nvSpPr>
          <p:cNvPr id="4" name="Slide Number Placeholder 3"/>
          <p:cNvSpPr>
            <a:spLocks noGrp="1"/>
          </p:cNvSpPr>
          <p:nvPr>
            <p:ph type="sldNum" sz="quarter" idx="5"/>
          </p:nvPr>
        </p:nvSpPr>
        <p:spPr/>
        <p:txBody>
          <a:bodyPr/>
          <a:lstStyle/>
          <a:p>
            <a:fld id="{3DBE438D-61BE-FC43-93B0-D23F3D6117CD}" type="slidenum">
              <a:rPr lang="en-US" smtClean="0"/>
              <a:t>6</a:t>
            </a:fld>
            <a:endParaRPr lang="en-US"/>
          </a:p>
        </p:txBody>
      </p:sp>
    </p:spTree>
    <p:extLst>
      <p:ext uri="{BB962C8B-B14F-4D97-AF65-F5344CB8AC3E}">
        <p14:creationId xmlns:p14="http://schemas.microsoft.com/office/powerpoint/2010/main" val="2073711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only last millions of years</a:t>
            </a:r>
          </a:p>
        </p:txBody>
      </p:sp>
      <p:sp>
        <p:nvSpPr>
          <p:cNvPr id="4" name="Slide Number Placeholder 3"/>
          <p:cNvSpPr>
            <a:spLocks noGrp="1"/>
          </p:cNvSpPr>
          <p:nvPr>
            <p:ph type="sldNum" sz="quarter" idx="5"/>
          </p:nvPr>
        </p:nvSpPr>
        <p:spPr/>
        <p:txBody>
          <a:bodyPr/>
          <a:lstStyle/>
          <a:p>
            <a:fld id="{3DBE438D-61BE-FC43-93B0-D23F3D6117CD}" type="slidenum">
              <a:rPr lang="en-US" smtClean="0"/>
              <a:t>8</a:t>
            </a:fld>
            <a:endParaRPr lang="en-US"/>
          </a:p>
        </p:txBody>
      </p:sp>
    </p:spTree>
    <p:extLst>
      <p:ext uri="{BB962C8B-B14F-4D97-AF65-F5344CB8AC3E}">
        <p14:creationId xmlns:p14="http://schemas.microsoft.com/office/powerpoint/2010/main" val="2238141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AAS, June 2019</a:t>
            </a:r>
          </a:p>
        </p:txBody>
      </p:sp>
      <p:sp>
        <p:nvSpPr>
          <p:cNvPr id="5" name="Footer Placeholder 4"/>
          <p:cNvSpPr>
            <a:spLocks noGrp="1"/>
          </p:cNvSpPr>
          <p:nvPr>
            <p:ph type="ftr" sz="quarter" idx="11"/>
          </p:nvPr>
        </p:nvSpPr>
        <p:spPr/>
        <p:txBody>
          <a:bodyPr/>
          <a:lstStyle/>
          <a:p>
            <a:r>
              <a:rPr lang="en-US"/>
              <a:t>Allison Kirkpatrick, akirkpatrick@ku.edu</a:t>
            </a:r>
          </a:p>
        </p:txBody>
      </p:sp>
      <p:sp>
        <p:nvSpPr>
          <p:cNvPr id="6" name="Slide Number Placeholder 5"/>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3692341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AAS, June 2019</a:t>
            </a:r>
          </a:p>
        </p:txBody>
      </p:sp>
      <p:sp>
        <p:nvSpPr>
          <p:cNvPr id="5" name="Footer Placeholder 4"/>
          <p:cNvSpPr>
            <a:spLocks noGrp="1"/>
          </p:cNvSpPr>
          <p:nvPr>
            <p:ph type="ftr" sz="quarter" idx="11"/>
          </p:nvPr>
        </p:nvSpPr>
        <p:spPr/>
        <p:txBody>
          <a:bodyPr/>
          <a:lstStyle/>
          <a:p>
            <a:r>
              <a:rPr lang="en-US"/>
              <a:t>Allison Kirkpatrick, akirkpatrick@ku.edu</a:t>
            </a:r>
          </a:p>
        </p:txBody>
      </p:sp>
      <p:sp>
        <p:nvSpPr>
          <p:cNvPr id="6" name="Slide Number Placeholder 5"/>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7992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AAS, June 2019</a:t>
            </a:r>
          </a:p>
        </p:txBody>
      </p:sp>
      <p:sp>
        <p:nvSpPr>
          <p:cNvPr id="5" name="Footer Placeholder 4"/>
          <p:cNvSpPr>
            <a:spLocks noGrp="1"/>
          </p:cNvSpPr>
          <p:nvPr>
            <p:ph type="ftr" sz="quarter" idx="11"/>
          </p:nvPr>
        </p:nvSpPr>
        <p:spPr/>
        <p:txBody>
          <a:bodyPr/>
          <a:lstStyle/>
          <a:p>
            <a:r>
              <a:rPr lang="en-US"/>
              <a:t>Allison Kirkpatrick, akirkpatrick@ku.edu</a:t>
            </a:r>
          </a:p>
        </p:txBody>
      </p:sp>
      <p:sp>
        <p:nvSpPr>
          <p:cNvPr id="6" name="Slide Number Placeholder 5"/>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123030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AAS, June 2019</a:t>
            </a:r>
            <a:endParaRPr lang="en-US" dirty="0"/>
          </a:p>
        </p:txBody>
      </p:sp>
      <p:sp>
        <p:nvSpPr>
          <p:cNvPr id="5" name="Footer Placeholder 4"/>
          <p:cNvSpPr>
            <a:spLocks noGrp="1"/>
          </p:cNvSpPr>
          <p:nvPr>
            <p:ph type="ftr" sz="quarter" idx="11"/>
          </p:nvPr>
        </p:nvSpPr>
        <p:spPr/>
        <p:txBody>
          <a:bodyPr/>
          <a:lstStyle/>
          <a:p>
            <a:r>
              <a:rPr lang="en-US"/>
              <a:t>Allison Kirkpatrick, akirkpatrick@ku.edu</a:t>
            </a:r>
            <a:endParaRPr lang="en-US" dirty="0"/>
          </a:p>
        </p:txBody>
      </p:sp>
      <p:sp>
        <p:nvSpPr>
          <p:cNvPr id="6" name="Slide Number Placeholder 5"/>
          <p:cNvSpPr>
            <a:spLocks noGrp="1"/>
          </p:cNvSpPr>
          <p:nvPr>
            <p:ph type="sldNum" sz="quarter" idx="12"/>
          </p:nvPr>
        </p:nvSpPr>
        <p:spPr/>
        <p:txBody>
          <a:bodyPr/>
          <a:lstStyle/>
          <a:p>
            <a:r>
              <a:rPr lang="en-US" dirty="0" err="1"/>
              <a:t>akirkpatrick@ku.edu</a:t>
            </a:r>
            <a:endParaRPr lang="en-US" dirty="0"/>
          </a:p>
        </p:txBody>
      </p:sp>
    </p:spTree>
    <p:extLst>
      <p:ext uri="{BB962C8B-B14F-4D97-AF65-F5344CB8AC3E}">
        <p14:creationId xmlns:p14="http://schemas.microsoft.com/office/powerpoint/2010/main" val="103717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AAS, June 2019</a:t>
            </a:r>
          </a:p>
        </p:txBody>
      </p:sp>
      <p:sp>
        <p:nvSpPr>
          <p:cNvPr id="5" name="Footer Placeholder 4"/>
          <p:cNvSpPr>
            <a:spLocks noGrp="1"/>
          </p:cNvSpPr>
          <p:nvPr>
            <p:ph type="ftr" sz="quarter" idx="11"/>
          </p:nvPr>
        </p:nvSpPr>
        <p:spPr/>
        <p:txBody>
          <a:bodyPr/>
          <a:lstStyle/>
          <a:p>
            <a:r>
              <a:rPr lang="en-US"/>
              <a:t>Allison Kirkpatrick, akirkpatrick@ku.edu</a:t>
            </a:r>
          </a:p>
        </p:txBody>
      </p:sp>
      <p:sp>
        <p:nvSpPr>
          <p:cNvPr id="6" name="Slide Number Placeholder 5"/>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36102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AAS, June 2019</a:t>
            </a:r>
          </a:p>
        </p:txBody>
      </p:sp>
      <p:sp>
        <p:nvSpPr>
          <p:cNvPr id="6" name="Footer Placeholder 5"/>
          <p:cNvSpPr>
            <a:spLocks noGrp="1"/>
          </p:cNvSpPr>
          <p:nvPr>
            <p:ph type="ftr" sz="quarter" idx="11"/>
          </p:nvPr>
        </p:nvSpPr>
        <p:spPr/>
        <p:txBody>
          <a:bodyPr/>
          <a:lstStyle/>
          <a:p>
            <a:r>
              <a:rPr lang="en-US"/>
              <a:t>Allison Kirkpatrick, akirkpatrick@ku.edu</a:t>
            </a:r>
          </a:p>
        </p:txBody>
      </p:sp>
      <p:sp>
        <p:nvSpPr>
          <p:cNvPr id="7" name="Slide Number Placeholder 6"/>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860164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AAS, June 2019</a:t>
            </a:r>
          </a:p>
        </p:txBody>
      </p:sp>
      <p:sp>
        <p:nvSpPr>
          <p:cNvPr id="8" name="Footer Placeholder 7"/>
          <p:cNvSpPr>
            <a:spLocks noGrp="1"/>
          </p:cNvSpPr>
          <p:nvPr>
            <p:ph type="ftr" sz="quarter" idx="11"/>
          </p:nvPr>
        </p:nvSpPr>
        <p:spPr/>
        <p:txBody>
          <a:bodyPr/>
          <a:lstStyle/>
          <a:p>
            <a:r>
              <a:rPr lang="en-US"/>
              <a:t>Allison Kirkpatrick, akirkpatrick@ku.edu</a:t>
            </a:r>
          </a:p>
        </p:txBody>
      </p:sp>
      <p:sp>
        <p:nvSpPr>
          <p:cNvPr id="9" name="Slide Number Placeholder 8"/>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1060184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AAS, June 2019</a:t>
            </a:r>
          </a:p>
        </p:txBody>
      </p:sp>
      <p:sp>
        <p:nvSpPr>
          <p:cNvPr id="4" name="Footer Placeholder 3"/>
          <p:cNvSpPr>
            <a:spLocks noGrp="1"/>
          </p:cNvSpPr>
          <p:nvPr>
            <p:ph type="ftr" sz="quarter" idx="11"/>
          </p:nvPr>
        </p:nvSpPr>
        <p:spPr/>
        <p:txBody>
          <a:bodyPr/>
          <a:lstStyle/>
          <a:p>
            <a:r>
              <a:rPr lang="en-US"/>
              <a:t>Allison Kirkpatrick, akirkpatrick@ku.edu</a:t>
            </a:r>
          </a:p>
        </p:txBody>
      </p:sp>
      <p:sp>
        <p:nvSpPr>
          <p:cNvPr id="5" name="Slide Number Placeholder 4"/>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60463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AAS, June 2019</a:t>
            </a:r>
          </a:p>
        </p:txBody>
      </p:sp>
      <p:sp>
        <p:nvSpPr>
          <p:cNvPr id="3" name="Footer Placeholder 2"/>
          <p:cNvSpPr>
            <a:spLocks noGrp="1"/>
          </p:cNvSpPr>
          <p:nvPr>
            <p:ph type="ftr" sz="quarter" idx="11"/>
          </p:nvPr>
        </p:nvSpPr>
        <p:spPr/>
        <p:txBody>
          <a:bodyPr/>
          <a:lstStyle/>
          <a:p>
            <a:r>
              <a:rPr lang="en-US"/>
              <a:t>Allison Kirkpatrick, akirkpatrick@ku.edu</a:t>
            </a:r>
          </a:p>
        </p:txBody>
      </p:sp>
      <p:sp>
        <p:nvSpPr>
          <p:cNvPr id="4" name="Slide Number Placeholder 3"/>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200281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AAS, June 2019</a:t>
            </a:r>
          </a:p>
        </p:txBody>
      </p:sp>
      <p:sp>
        <p:nvSpPr>
          <p:cNvPr id="6" name="Footer Placeholder 5"/>
          <p:cNvSpPr>
            <a:spLocks noGrp="1"/>
          </p:cNvSpPr>
          <p:nvPr>
            <p:ph type="ftr" sz="quarter" idx="11"/>
          </p:nvPr>
        </p:nvSpPr>
        <p:spPr/>
        <p:txBody>
          <a:bodyPr/>
          <a:lstStyle/>
          <a:p>
            <a:r>
              <a:rPr lang="en-US"/>
              <a:t>Allison Kirkpatrick, akirkpatrick@ku.edu</a:t>
            </a:r>
          </a:p>
        </p:txBody>
      </p:sp>
      <p:sp>
        <p:nvSpPr>
          <p:cNvPr id="7" name="Slide Number Placeholder 6"/>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11391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AAS, June 2019</a:t>
            </a:r>
          </a:p>
        </p:txBody>
      </p:sp>
      <p:sp>
        <p:nvSpPr>
          <p:cNvPr id="6" name="Footer Placeholder 5"/>
          <p:cNvSpPr>
            <a:spLocks noGrp="1"/>
          </p:cNvSpPr>
          <p:nvPr>
            <p:ph type="ftr" sz="quarter" idx="11"/>
          </p:nvPr>
        </p:nvSpPr>
        <p:spPr/>
        <p:txBody>
          <a:bodyPr/>
          <a:lstStyle/>
          <a:p>
            <a:r>
              <a:rPr lang="en-US"/>
              <a:t>Allison Kirkpatrick, akirkpatrick@ku.edu</a:t>
            </a:r>
          </a:p>
        </p:txBody>
      </p:sp>
      <p:sp>
        <p:nvSpPr>
          <p:cNvPr id="7" name="Slide Number Placeholder 6"/>
          <p:cNvSpPr>
            <a:spLocks noGrp="1"/>
          </p:cNvSpPr>
          <p:nvPr>
            <p:ph type="sldNum" sz="quarter" idx="12"/>
          </p:nvPr>
        </p:nvSpPr>
        <p:spPr/>
        <p:txBody>
          <a:bodyPr/>
          <a:lstStyle/>
          <a:p>
            <a:fld id="{DEAC57C6-0E07-8E49-8819-27BE66E03EA7}" type="slidenum">
              <a:rPr lang="en-US" smtClean="0"/>
              <a:t>‹#›</a:t>
            </a:fld>
            <a:endParaRPr lang="en-US"/>
          </a:p>
        </p:txBody>
      </p:sp>
    </p:spTree>
    <p:extLst>
      <p:ext uri="{BB962C8B-B14F-4D97-AF65-F5344CB8AC3E}">
        <p14:creationId xmlns:p14="http://schemas.microsoft.com/office/powerpoint/2010/main" val="2491330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ill Sans MT" panose="020B0502020104020203" pitchFamily="34" charset="77"/>
              </a:defRPr>
            </a:lvl1pPr>
          </a:lstStyle>
          <a:p>
            <a:r>
              <a:rPr lang="en-US"/>
              <a:t>AAS, June 2019</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ill Sans MT" panose="020B0502020104020203" pitchFamily="34" charset="77"/>
              </a:defRPr>
            </a:lvl1pPr>
          </a:lstStyle>
          <a:p>
            <a:r>
              <a:rPr lang="en-US"/>
              <a:t>Allison Kirkpatrick, akirkpatrick@ku.edu</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77"/>
              </a:defRPr>
            </a:lvl1pPr>
          </a:lstStyle>
          <a:p>
            <a:r>
              <a:rPr lang="en-US" dirty="0" err="1"/>
              <a:t>akirkpatrick@ku.edu</a:t>
            </a:r>
            <a:endParaRPr lang="en-US" dirty="0"/>
          </a:p>
        </p:txBody>
      </p:sp>
    </p:spTree>
    <p:extLst>
      <p:ext uri="{BB962C8B-B14F-4D97-AF65-F5344CB8AC3E}">
        <p14:creationId xmlns:p14="http://schemas.microsoft.com/office/powerpoint/2010/main" val="3935004824"/>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18" Type="http://schemas.openxmlformats.org/officeDocument/2006/relationships/image" Target="../media/image18.tiff"/><Relationship Id="rId3" Type="http://schemas.openxmlformats.org/officeDocument/2006/relationships/image" Target="../media/image3.jpeg"/><Relationship Id="rId21" Type="http://schemas.openxmlformats.org/officeDocument/2006/relationships/image" Target="../media/image21.jpeg"/><Relationship Id="rId7" Type="http://schemas.openxmlformats.org/officeDocument/2006/relationships/image" Target="../media/image7.tiff"/><Relationship Id="rId12" Type="http://schemas.openxmlformats.org/officeDocument/2006/relationships/image" Target="../media/image12.tiff"/><Relationship Id="rId17" Type="http://schemas.openxmlformats.org/officeDocument/2006/relationships/image" Target="../media/image17.tiff"/><Relationship Id="rId2" Type="http://schemas.openxmlformats.org/officeDocument/2006/relationships/notesSlide" Target="../notesSlides/notesSlide3.xml"/><Relationship Id="rId16" Type="http://schemas.openxmlformats.org/officeDocument/2006/relationships/image" Target="../media/image16.jpeg"/><Relationship Id="rId20"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jpeg"/><Relationship Id="rId24" Type="http://schemas.openxmlformats.org/officeDocument/2006/relationships/image" Target="../media/image24.tiff"/><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tiff"/><Relationship Id="rId10" Type="http://schemas.openxmlformats.org/officeDocument/2006/relationships/image" Target="../media/image10.jpeg"/><Relationship Id="rId19" Type="http://schemas.openxmlformats.org/officeDocument/2006/relationships/image" Target="../media/image19.tiff"/><Relationship Id="rId4" Type="http://schemas.openxmlformats.org/officeDocument/2006/relationships/image" Target="../media/image4.tiff"/><Relationship Id="rId9" Type="http://schemas.openxmlformats.org/officeDocument/2006/relationships/image" Target="../media/image9.jpeg"/><Relationship Id="rId14" Type="http://schemas.openxmlformats.org/officeDocument/2006/relationships/image" Target="../media/image14.tiff"/><Relationship Id="rId22"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562A-87BC-454C-A1E3-72C104463DDB}"/>
              </a:ext>
            </a:extLst>
          </p:cNvPr>
          <p:cNvSpPr>
            <a:spLocks noGrp="1"/>
          </p:cNvSpPr>
          <p:nvPr>
            <p:ph type="ctrTitle"/>
          </p:nvPr>
        </p:nvSpPr>
        <p:spPr/>
        <p:txBody>
          <a:bodyPr/>
          <a:lstStyle/>
          <a:p>
            <a:r>
              <a:rPr lang="en-US" dirty="0"/>
              <a:t>Cold Quasars: </a:t>
            </a:r>
            <a:br>
              <a:rPr lang="en-US" dirty="0"/>
            </a:br>
            <a:r>
              <a:rPr lang="en-US" dirty="0"/>
              <a:t>Nature’s Jekyll and Hyde</a:t>
            </a:r>
          </a:p>
        </p:txBody>
      </p:sp>
      <p:sp>
        <p:nvSpPr>
          <p:cNvPr id="3" name="Subtitle 2">
            <a:extLst>
              <a:ext uri="{FF2B5EF4-FFF2-40B4-BE49-F238E27FC236}">
                <a16:creationId xmlns:a16="http://schemas.microsoft.com/office/drawing/2014/main" id="{1FAF038B-5107-814C-ADD5-2DF540721DCA}"/>
              </a:ext>
            </a:extLst>
          </p:cNvPr>
          <p:cNvSpPr>
            <a:spLocks noGrp="1"/>
          </p:cNvSpPr>
          <p:nvPr>
            <p:ph type="subTitle" idx="1"/>
          </p:nvPr>
        </p:nvSpPr>
        <p:spPr>
          <a:xfrm>
            <a:off x="1524000" y="3602038"/>
            <a:ext cx="9144000" cy="984952"/>
          </a:xfrm>
        </p:spPr>
        <p:txBody>
          <a:bodyPr/>
          <a:lstStyle/>
          <a:p>
            <a:r>
              <a:rPr lang="en-US" dirty="0"/>
              <a:t>Allison Kirkpatrick</a:t>
            </a:r>
          </a:p>
          <a:p>
            <a:r>
              <a:rPr lang="en-US" dirty="0"/>
              <a:t>University of Kansas</a:t>
            </a:r>
          </a:p>
        </p:txBody>
      </p:sp>
      <p:sp>
        <p:nvSpPr>
          <p:cNvPr id="4" name="TextBox 3">
            <a:extLst>
              <a:ext uri="{FF2B5EF4-FFF2-40B4-BE49-F238E27FC236}">
                <a16:creationId xmlns:a16="http://schemas.microsoft.com/office/drawing/2014/main" id="{394BD38B-CF75-1C4A-A676-30046F129297}"/>
              </a:ext>
            </a:extLst>
          </p:cNvPr>
          <p:cNvSpPr txBox="1"/>
          <p:nvPr/>
        </p:nvSpPr>
        <p:spPr>
          <a:xfrm>
            <a:off x="4856813" y="4834328"/>
            <a:ext cx="3844977" cy="646331"/>
          </a:xfrm>
          <a:prstGeom prst="rect">
            <a:avLst/>
          </a:prstGeom>
          <a:noFill/>
        </p:spPr>
        <p:txBody>
          <a:bodyPr wrap="square" rtlCol="0">
            <a:spAutoFit/>
          </a:bodyPr>
          <a:lstStyle/>
          <a:p>
            <a:r>
              <a:rPr lang="en-US" dirty="0"/>
              <a:t>Email: akirkpatrick@ku.edu</a:t>
            </a:r>
          </a:p>
          <a:p>
            <a:r>
              <a:rPr lang="en-US" dirty="0"/>
              <a:t>Cell: 203-640-9151</a:t>
            </a:r>
          </a:p>
        </p:txBody>
      </p:sp>
    </p:spTree>
    <p:extLst>
      <p:ext uri="{BB962C8B-B14F-4D97-AF65-F5344CB8AC3E}">
        <p14:creationId xmlns:p14="http://schemas.microsoft.com/office/powerpoint/2010/main" val="307002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Galaxy Merger Simulation - Gas View [720p].mp4">
            <a:hlinkClick r:id="" action="ppaction://media"/>
            <a:extLst>
              <a:ext uri="{FF2B5EF4-FFF2-40B4-BE49-F238E27FC236}">
                <a16:creationId xmlns:a16="http://schemas.microsoft.com/office/drawing/2014/main" id="{FFD30D1C-B0F2-5248-B5CB-44BDC202E6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3583" y="0"/>
            <a:ext cx="9144834" cy="6858000"/>
          </a:xfrm>
        </p:spPr>
      </p:pic>
      <p:sp>
        <p:nvSpPr>
          <p:cNvPr id="2" name="Date Placeholder 1">
            <a:extLst>
              <a:ext uri="{FF2B5EF4-FFF2-40B4-BE49-F238E27FC236}">
                <a16:creationId xmlns:a16="http://schemas.microsoft.com/office/drawing/2014/main" id="{7A5C4000-3C09-8947-AC76-141E24FB45F3}"/>
              </a:ext>
            </a:extLst>
          </p:cNvPr>
          <p:cNvSpPr>
            <a:spLocks noGrp="1"/>
          </p:cNvSpPr>
          <p:nvPr>
            <p:ph type="dt" sz="half" idx="10"/>
          </p:nvPr>
        </p:nvSpPr>
        <p:spPr/>
        <p:txBody>
          <a:bodyPr/>
          <a:lstStyle/>
          <a:p>
            <a:r>
              <a:rPr lang="en-US"/>
              <a:t>AAS, June 2019</a:t>
            </a:r>
            <a:endParaRPr lang="en-US" dirty="0"/>
          </a:p>
        </p:txBody>
      </p:sp>
      <p:sp>
        <p:nvSpPr>
          <p:cNvPr id="3" name="Footer Placeholder 2">
            <a:extLst>
              <a:ext uri="{FF2B5EF4-FFF2-40B4-BE49-F238E27FC236}">
                <a16:creationId xmlns:a16="http://schemas.microsoft.com/office/drawing/2014/main" id="{8664C18F-55D5-BB4F-B3B8-906D4FDF1882}"/>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328016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B0136-062C-8A49-8377-02C6DFEC5AD9}"/>
              </a:ext>
            </a:extLst>
          </p:cNvPr>
          <p:cNvSpPr>
            <a:spLocks noGrp="1"/>
          </p:cNvSpPr>
          <p:nvPr>
            <p:ph type="title"/>
          </p:nvPr>
        </p:nvSpPr>
        <p:spPr>
          <a:xfrm>
            <a:off x="165339" y="149465"/>
            <a:ext cx="10515600" cy="816694"/>
          </a:xfrm>
        </p:spPr>
        <p:txBody>
          <a:bodyPr/>
          <a:lstStyle/>
          <a:p>
            <a:r>
              <a:rPr lang="en-US" dirty="0"/>
              <a:t>Feeding of Active Galactic Nuclei</a:t>
            </a:r>
          </a:p>
        </p:txBody>
      </p:sp>
      <p:pic>
        <p:nvPicPr>
          <p:cNvPr id="4" name="Content Placeholder 3">
            <a:extLst>
              <a:ext uri="{FF2B5EF4-FFF2-40B4-BE49-F238E27FC236}">
                <a16:creationId xmlns:a16="http://schemas.microsoft.com/office/drawing/2014/main" id="{61AB9234-9EA6-6849-A0E2-349A440B88EA}"/>
              </a:ext>
            </a:extLst>
          </p:cNvPr>
          <p:cNvPicPr>
            <a:picLocks noGrp="1" noChangeAspect="1"/>
          </p:cNvPicPr>
          <p:nvPr>
            <p:ph idx="1"/>
          </p:nvPr>
        </p:nvPicPr>
        <p:blipFill>
          <a:blip r:embed="rId3"/>
          <a:stretch>
            <a:fillRect/>
          </a:stretch>
        </p:blipFill>
        <p:spPr>
          <a:xfrm>
            <a:off x="0" y="2094019"/>
            <a:ext cx="12192000" cy="3944471"/>
          </a:xfrm>
        </p:spPr>
      </p:pic>
      <p:sp>
        <p:nvSpPr>
          <p:cNvPr id="5" name="TextBox 4">
            <a:extLst>
              <a:ext uri="{FF2B5EF4-FFF2-40B4-BE49-F238E27FC236}">
                <a16:creationId xmlns:a16="http://schemas.microsoft.com/office/drawing/2014/main" id="{8C2CDC54-8037-5E42-967F-73C555EBD38A}"/>
              </a:ext>
            </a:extLst>
          </p:cNvPr>
          <p:cNvSpPr txBox="1"/>
          <p:nvPr/>
        </p:nvSpPr>
        <p:spPr>
          <a:xfrm>
            <a:off x="10049774" y="6038490"/>
            <a:ext cx="2303252" cy="369332"/>
          </a:xfrm>
          <a:prstGeom prst="rect">
            <a:avLst/>
          </a:prstGeom>
          <a:noFill/>
        </p:spPr>
        <p:txBody>
          <a:bodyPr wrap="square" rtlCol="0">
            <a:spAutoFit/>
          </a:bodyPr>
          <a:lstStyle/>
          <a:p>
            <a:r>
              <a:rPr lang="en-US" dirty="0" err="1">
                <a:solidFill>
                  <a:schemeClr val="tx1">
                    <a:lumMod val="75000"/>
                  </a:schemeClr>
                </a:solidFill>
                <a:latin typeface="Gill Sans MT" panose="020B0502020104020203" pitchFamily="34" charset="77"/>
              </a:rPr>
              <a:t>Kocevski</a:t>
            </a:r>
            <a:r>
              <a:rPr lang="en-US" dirty="0">
                <a:solidFill>
                  <a:schemeClr val="tx1">
                    <a:lumMod val="75000"/>
                  </a:schemeClr>
                </a:solidFill>
                <a:latin typeface="Gill Sans MT" panose="020B0502020104020203" pitchFamily="34" charset="77"/>
              </a:rPr>
              <a:t> et al. (2015)</a:t>
            </a:r>
          </a:p>
        </p:txBody>
      </p:sp>
      <p:sp>
        <p:nvSpPr>
          <p:cNvPr id="8" name="Right Arrow 7">
            <a:extLst>
              <a:ext uri="{FF2B5EF4-FFF2-40B4-BE49-F238E27FC236}">
                <a16:creationId xmlns:a16="http://schemas.microsoft.com/office/drawing/2014/main" id="{E121E26B-347A-E24D-A7B6-8588B0096218}"/>
              </a:ext>
            </a:extLst>
          </p:cNvPr>
          <p:cNvSpPr/>
          <p:nvPr/>
        </p:nvSpPr>
        <p:spPr>
          <a:xfrm>
            <a:off x="7247886" y="1570997"/>
            <a:ext cx="1147314" cy="448574"/>
          </a:xfrm>
          <a:prstGeom prst="right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pic>
        <p:nvPicPr>
          <p:cNvPr id="14" name="Content Placeholder 3">
            <a:extLst>
              <a:ext uri="{FF2B5EF4-FFF2-40B4-BE49-F238E27FC236}">
                <a16:creationId xmlns:a16="http://schemas.microsoft.com/office/drawing/2014/main" id="{766892F7-58A1-AA41-A8B2-74AAC852B6F0}"/>
              </a:ext>
            </a:extLst>
          </p:cNvPr>
          <p:cNvPicPr>
            <a:picLocks noChangeAspect="1"/>
          </p:cNvPicPr>
          <p:nvPr/>
        </p:nvPicPr>
        <p:blipFill rotWithShape="1">
          <a:blip r:embed="rId3"/>
          <a:srcRect l="17995" t="15874" r="80307" b="76690"/>
          <a:stretch/>
        </p:blipFill>
        <p:spPr>
          <a:xfrm>
            <a:off x="10994365" y="2714167"/>
            <a:ext cx="207035" cy="293298"/>
          </a:xfrm>
          <a:prstGeom prst="rect">
            <a:avLst/>
          </a:prstGeom>
        </p:spPr>
      </p:pic>
      <p:sp>
        <p:nvSpPr>
          <p:cNvPr id="15" name="Rectangle 14">
            <a:extLst>
              <a:ext uri="{FF2B5EF4-FFF2-40B4-BE49-F238E27FC236}">
                <a16:creationId xmlns:a16="http://schemas.microsoft.com/office/drawing/2014/main" id="{CAE71EFC-5FB4-3C4B-A012-0035B5FA6BDB}"/>
              </a:ext>
            </a:extLst>
          </p:cNvPr>
          <p:cNvSpPr/>
          <p:nvPr/>
        </p:nvSpPr>
        <p:spPr>
          <a:xfrm>
            <a:off x="1233577" y="2094018"/>
            <a:ext cx="10058400" cy="731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9" name="TextBox 8">
            <a:extLst>
              <a:ext uri="{FF2B5EF4-FFF2-40B4-BE49-F238E27FC236}">
                <a16:creationId xmlns:a16="http://schemas.microsoft.com/office/drawing/2014/main" id="{970F5F5B-B19A-C648-BB49-E3D8A457A087}"/>
              </a:ext>
            </a:extLst>
          </p:cNvPr>
          <p:cNvSpPr txBox="1"/>
          <p:nvPr/>
        </p:nvSpPr>
        <p:spPr>
          <a:xfrm>
            <a:off x="1401795" y="2160525"/>
            <a:ext cx="1733909" cy="646331"/>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latin typeface="Gill Sans MT" panose="020B0502020104020203" pitchFamily="34" charset="77"/>
              </a:rPr>
              <a:t>X-ray Detected Dual AGN</a:t>
            </a:r>
          </a:p>
        </p:txBody>
      </p:sp>
      <p:sp>
        <p:nvSpPr>
          <p:cNvPr id="10" name="TextBox 9">
            <a:extLst>
              <a:ext uri="{FF2B5EF4-FFF2-40B4-BE49-F238E27FC236}">
                <a16:creationId xmlns:a16="http://schemas.microsoft.com/office/drawing/2014/main" id="{60851234-9131-1943-A28D-F2297D997AFE}"/>
              </a:ext>
            </a:extLst>
          </p:cNvPr>
          <p:cNvSpPr txBox="1"/>
          <p:nvPr/>
        </p:nvSpPr>
        <p:spPr>
          <a:xfrm>
            <a:off x="3546894" y="2157984"/>
            <a:ext cx="1905000" cy="646331"/>
          </a:xfrm>
          <a:prstGeom prst="rect">
            <a:avLst/>
          </a:prstGeom>
          <a:solidFill>
            <a:schemeClr val="accent6">
              <a:lumMod val="60000"/>
              <a:lumOff val="40000"/>
            </a:schemeClr>
          </a:solidFill>
        </p:spPr>
        <p:txBody>
          <a:bodyPr wrap="square" rtlCol="0">
            <a:spAutoFit/>
          </a:bodyPr>
          <a:lstStyle/>
          <a:p>
            <a:pPr algn="ctr"/>
            <a:r>
              <a:rPr lang="en-US" dirty="0">
                <a:solidFill>
                  <a:schemeClr val="bg1"/>
                </a:solidFill>
                <a:latin typeface="Gill Sans MT" panose="020B0502020104020203" pitchFamily="34" charset="77"/>
              </a:rPr>
              <a:t>Infrared Detected Obscured AGN</a:t>
            </a:r>
          </a:p>
        </p:txBody>
      </p:sp>
      <p:sp>
        <p:nvSpPr>
          <p:cNvPr id="11" name="TextBox 10">
            <a:extLst>
              <a:ext uri="{FF2B5EF4-FFF2-40B4-BE49-F238E27FC236}">
                <a16:creationId xmlns:a16="http://schemas.microsoft.com/office/drawing/2014/main" id="{E04B6807-49DF-D14C-AAEB-1A626B809ED2}"/>
              </a:ext>
            </a:extLst>
          </p:cNvPr>
          <p:cNvSpPr txBox="1"/>
          <p:nvPr/>
        </p:nvSpPr>
        <p:spPr>
          <a:xfrm>
            <a:off x="5789761" y="2157984"/>
            <a:ext cx="1831676" cy="646331"/>
          </a:xfrm>
          <a:prstGeom prst="rect">
            <a:avLst/>
          </a:prstGeom>
          <a:solidFill>
            <a:schemeClr val="accent5">
              <a:lumMod val="60000"/>
              <a:lumOff val="40000"/>
            </a:schemeClr>
          </a:solidFill>
        </p:spPr>
        <p:txBody>
          <a:bodyPr wrap="square" rtlCol="0">
            <a:spAutoFit/>
          </a:bodyPr>
          <a:lstStyle/>
          <a:p>
            <a:pPr algn="ctr"/>
            <a:r>
              <a:rPr lang="en-US" dirty="0">
                <a:solidFill>
                  <a:schemeClr val="bg1"/>
                </a:solidFill>
                <a:latin typeface="Gill Sans MT" panose="020B0502020104020203" pitchFamily="34" charset="77"/>
              </a:rPr>
              <a:t>Dust-Reddened Quasar</a:t>
            </a:r>
          </a:p>
        </p:txBody>
      </p:sp>
      <p:sp>
        <p:nvSpPr>
          <p:cNvPr id="12" name="TextBox 11">
            <a:extLst>
              <a:ext uri="{FF2B5EF4-FFF2-40B4-BE49-F238E27FC236}">
                <a16:creationId xmlns:a16="http://schemas.microsoft.com/office/drawing/2014/main" id="{0E915C4D-1D06-1646-A398-745B8FB6AC0C}"/>
              </a:ext>
            </a:extLst>
          </p:cNvPr>
          <p:cNvSpPr txBox="1"/>
          <p:nvPr/>
        </p:nvSpPr>
        <p:spPr>
          <a:xfrm>
            <a:off x="7967930" y="2157984"/>
            <a:ext cx="1831676" cy="646331"/>
          </a:xfrm>
          <a:prstGeom prst="rect">
            <a:avLst/>
          </a:prstGeom>
          <a:solidFill>
            <a:schemeClr val="accent3">
              <a:lumMod val="60000"/>
              <a:lumOff val="40000"/>
            </a:schemeClr>
          </a:solidFill>
        </p:spPr>
        <p:txBody>
          <a:bodyPr wrap="square" rtlCol="0">
            <a:spAutoFit/>
          </a:bodyPr>
          <a:lstStyle/>
          <a:p>
            <a:pPr algn="ctr"/>
            <a:r>
              <a:rPr lang="en-US" dirty="0">
                <a:solidFill>
                  <a:schemeClr val="bg1"/>
                </a:solidFill>
                <a:latin typeface="Gill Sans MT" panose="020B0502020104020203" pitchFamily="34" charset="77"/>
              </a:rPr>
              <a:t>Luminous Blue Quasar</a:t>
            </a:r>
          </a:p>
        </p:txBody>
      </p:sp>
      <p:sp>
        <p:nvSpPr>
          <p:cNvPr id="13" name="TextBox 12">
            <a:extLst>
              <a:ext uri="{FF2B5EF4-FFF2-40B4-BE49-F238E27FC236}">
                <a16:creationId xmlns:a16="http://schemas.microsoft.com/office/drawing/2014/main" id="{C4C92A36-A130-D94A-9467-83D8C1603BEF}"/>
              </a:ext>
            </a:extLst>
          </p:cNvPr>
          <p:cNvSpPr txBox="1"/>
          <p:nvPr/>
        </p:nvSpPr>
        <p:spPr>
          <a:xfrm>
            <a:off x="10146099" y="2435279"/>
            <a:ext cx="1831676" cy="369332"/>
          </a:xfrm>
          <a:prstGeom prst="rect">
            <a:avLst/>
          </a:prstGeom>
          <a:solidFill>
            <a:schemeClr val="tx1">
              <a:lumMod val="85000"/>
            </a:schemeClr>
          </a:solidFill>
        </p:spPr>
        <p:txBody>
          <a:bodyPr wrap="square" rtlCol="0">
            <a:spAutoFit/>
          </a:bodyPr>
          <a:lstStyle/>
          <a:p>
            <a:pPr algn="ctr"/>
            <a:r>
              <a:rPr lang="en-US" dirty="0">
                <a:solidFill>
                  <a:schemeClr val="bg1"/>
                </a:solidFill>
                <a:latin typeface="Gill Sans MT" panose="020B0502020104020203" pitchFamily="34" charset="77"/>
              </a:rPr>
              <a:t>Elliptical Galaxy</a:t>
            </a:r>
          </a:p>
        </p:txBody>
      </p:sp>
      <p:sp>
        <p:nvSpPr>
          <p:cNvPr id="19" name="Rectangle 18">
            <a:extLst>
              <a:ext uri="{FF2B5EF4-FFF2-40B4-BE49-F238E27FC236}">
                <a16:creationId xmlns:a16="http://schemas.microsoft.com/office/drawing/2014/main" id="{5F85DBD5-213D-4741-ACE8-630C0F682B93}"/>
              </a:ext>
            </a:extLst>
          </p:cNvPr>
          <p:cNvSpPr/>
          <p:nvPr/>
        </p:nvSpPr>
        <p:spPr>
          <a:xfrm>
            <a:off x="3620218" y="5357004"/>
            <a:ext cx="1831676" cy="6814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sp>
        <p:nvSpPr>
          <p:cNvPr id="20" name="Rectangle 19">
            <a:extLst>
              <a:ext uri="{FF2B5EF4-FFF2-40B4-BE49-F238E27FC236}">
                <a16:creationId xmlns:a16="http://schemas.microsoft.com/office/drawing/2014/main" id="{3842B8A7-742F-8A4A-A6E7-C65E76A35A53}"/>
              </a:ext>
            </a:extLst>
          </p:cNvPr>
          <p:cNvSpPr/>
          <p:nvPr/>
        </p:nvSpPr>
        <p:spPr>
          <a:xfrm>
            <a:off x="7909559" y="5111496"/>
            <a:ext cx="1984248" cy="9235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l Sans MT" panose="020B0502020104020203" pitchFamily="34" charset="77"/>
            </a:endParaRPr>
          </a:p>
        </p:txBody>
      </p:sp>
      <p:pic>
        <p:nvPicPr>
          <p:cNvPr id="21" name="Content Placeholder 3">
            <a:extLst>
              <a:ext uri="{FF2B5EF4-FFF2-40B4-BE49-F238E27FC236}">
                <a16:creationId xmlns:a16="http://schemas.microsoft.com/office/drawing/2014/main" id="{F5468D87-2EB4-4047-B68D-9B105A650717}"/>
              </a:ext>
            </a:extLst>
          </p:cNvPr>
          <p:cNvPicPr>
            <a:picLocks noChangeAspect="1"/>
          </p:cNvPicPr>
          <p:nvPr/>
        </p:nvPicPr>
        <p:blipFill rotWithShape="1">
          <a:blip r:embed="rId3"/>
          <a:srcRect l="12901" t="77330" r="72382" b="15057"/>
          <a:stretch/>
        </p:blipFill>
        <p:spPr>
          <a:xfrm>
            <a:off x="8697575" y="5108046"/>
            <a:ext cx="1794295" cy="300321"/>
          </a:xfrm>
          <a:prstGeom prst="rect">
            <a:avLst/>
          </a:prstGeom>
        </p:spPr>
      </p:pic>
      <p:pic>
        <p:nvPicPr>
          <p:cNvPr id="18" name="Content Placeholder 3">
            <a:extLst>
              <a:ext uri="{FF2B5EF4-FFF2-40B4-BE49-F238E27FC236}">
                <a16:creationId xmlns:a16="http://schemas.microsoft.com/office/drawing/2014/main" id="{370CFF9D-2CA8-9E4D-8A68-75D701C3FC05}"/>
              </a:ext>
            </a:extLst>
          </p:cNvPr>
          <p:cNvPicPr>
            <a:picLocks noChangeAspect="1"/>
          </p:cNvPicPr>
          <p:nvPr/>
        </p:nvPicPr>
        <p:blipFill rotWithShape="1">
          <a:blip r:embed="rId3"/>
          <a:srcRect l="12901" t="77330" r="72382" b="15057"/>
          <a:stretch/>
        </p:blipFill>
        <p:spPr>
          <a:xfrm flipH="1">
            <a:off x="9675236" y="5108046"/>
            <a:ext cx="1794295" cy="300321"/>
          </a:xfrm>
          <a:prstGeom prst="rect">
            <a:avLst/>
          </a:prstGeom>
        </p:spPr>
      </p:pic>
      <p:sp>
        <p:nvSpPr>
          <p:cNvPr id="16" name="TextBox 15">
            <a:extLst>
              <a:ext uri="{FF2B5EF4-FFF2-40B4-BE49-F238E27FC236}">
                <a16:creationId xmlns:a16="http://schemas.microsoft.com/office/drawing/2014/main" id="{3CA81DAE-4EB7-0B44-9B25-C9C302DBC197}"/>
              </a:ext>
            </a:extLst>
          </p:cNvPr>
          <p:cNvSpPr txBox="1"/>
          <p:nvPr/>
        </p:nvSpPr>
        <p:spPr>
          <a:xfrm>
            <a:off x="2826849" y="5368615"/>
            <a:ext cx="3418413" cy="492443"/>
          </a:xfrm>
          <a:prstGeom prst="rect">
            <a:avLst/>
          </a:prstGeom>
          <a:noFill/>
        </p:spPr>
        <p:txBody>
          <a:bodyPr wrap="square" rtlCol="0">
            <a:spAutoFit/>
          </a:bodyPr>
          <a:lstStyle/>
          <a:p>
            <a:pPr algn="ctr"/>
            <a:r>
              <a:rPr lang="en-US" sz="2600" b="1" dirty="0">
                <a:solidFill>
                  <a:srgbClr val="C00000"/>
                </a:solidFill>
                <a:latin typeface="Gill Sans MT" panose="020B0502020104020203" pitchFamily="34" charset="77"/>
              </a:rPr>
              <a:t>Lots of Gas and Dust</a:t>
            </a:r>
          </a:p>
        </p:txBody>
      </p:sp>
      <p:sp>
        <p:nvSpPr>
          <p:cNvPr id="17" name="TextBox 16">
            <a:extLst>
              <a:ext uri="{FF2B5EF4-FFF2-40B4-BE49-F238E27FC236}">
                <a16:creationId xmlns:a16="http://schemas.microsoft.com/office/drawing/2014/main" id="{40007458-15C6-D844-B118-EE239766E49A}"/>
              </a:ext>
            </a:extLst>
          </p:cNvPr>
          <p:cNvSpPr txBox="1"/>
          <p:nvPr/>
        </p:nvSpPr>
        <p:spPr>
          <a:xfrm>
            <a:off x="8522427" y="5368615"/>
            <a:ext cx="3199881" cy="492443"/>
          </a:xfrm>
          <a:prstGeom prst="rect">
            <a:avLst/>
          </a:prstGeom>
          <a:noFill/>
        </p:spPr>
        <p:txBody>
          <a:bodyPr wrap="square" rtlCol="0">
            <a:spAutoFit/>
          </a:bodyPr>
          <a:lstStyle/>
          <a:p>
            <a:r>
              <a:rPr lang="en-US" sz="2600" b="1" dirty="0">
                <a:solidFill>
                  <a:srgbClr val="0070C0"/>
                </a:solidFill>
                <a:latin typeface="Gill Sans MT" panose="020B0502020104020203" pitchFamily="34" charset="77"/>
              </a:rPr>
              <a:t>Little Gas and Dust</a:t>
            </a:r>
          </a:p>
        </p:txBody>
      </p:sp>
      <p:sp>
        <p:nvSpPr>
          <p:cNvPr id="22" name="TextBox 21">
            <a:extLst>
              <a:ext uri="{FF2B5EF4-FFF2-40B4-BE49-F238E27FC236}">
                <a16:creationId xmlns:a16="http://schemas.microsoft.com/office/drawing/2014/main" id="{61624552-8E13-364D-933B-E8A84BE6ADEB}"/>
              </a:ext>
            </a:extLst>
          </p:cNvPr>
          <p:cNvSpPr txBox="1"/>
          <p:nvPr/>
        </p:nvSpPr>
        <p:spPr>
          <a:xfrm>
            <a:off x="5423139" y="1076857"/>
            <a:ext cx="5252587" cy="430887"/>
          </a:xfrm>
          <a:prstGeom prst="rect">
            <a:avLst/>
          </a:prstGeom>
          <a:noFill/>
        </p:spPr>
        <p:txBody>
          <a:bodyPr wrap="square" rtlCol="0">
            <a:spAutoFit/>
          </a:bodyPr>
          <a:lstStyle/>
          <a:p>
            <a:pPr algn="ctr"/>
            <a:r>
              <a:rPr lang="en-US" sz="2200" dirty="0">
                <a:latin typeface="Gill Sans MT" panose="020B0502020104020203" pitchFamily="34" charset="77"/>
              </a:rPr>
              <a:t>Transitioning quasars are a missing link</a:t>
            </a:r>
          </a:p>
        </p:txBody>
      </p:sp>
      <p:sp>
        <p:nvSpPr>
          <p:cNvPr id="3" name="Date Placeholder 2">
            <a:extLst>
              <a:ext uri="{FF2B5EF4-FFF2-40B4-BE49-F238E27FC236}">
                <a16:creationId xmlns:a16="http://schemas.microsoft.com/office/drawing/2014/main" id="{12D8FDD9-2247-9947-8CD5-C1021FDA82AE}"/>
              </a:ext>
            </a:extLst>
          </p:cNvPr>
          <p:cNvSpPr>
            <a:spLocks noGrp="1"/>
          </p:cNvSpPr>
          <p:nvPr>
            <p:ph type="dt" sz="half" idx="10"/>
          </p:nvPr>
        </p:nvSpPr>
        <p:spPr/>
        <p:txBody>
          <a:bodyPr/>
          <a:lstStyle/>
          <a:p>
            <a:r>
              <a:rPr lang="en-US"/>
              <a:t>AAS, June 2019</a:t>
            </a:r>
            <a:endParaRPr lang="en-US" dirty="0"/>
          </a:p>
        </p:txBody>
      </p:sp>
      <p:sp>
        <p:nvSpPr>
          <p:cNvPr id="6" name="Footer Placeholder 5">
            <a:extLst>
              <a:ext uri="{FF2B5EF4-FFF2-40B4-BE49-F238E27FC236}">
                <a16:creationId xmlns:a16="http://schemas.microsoft.com/office/drawing/2014/main" id="{DDEB83C3-9595-7949-BEBD-7F0E3DB239B6}"/>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126174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776711-9698-B549-947C-E8E4FDF19AD7}"/>
              </a:ext>
            </a:extLst>
          </p:cNvPr>
          <p:cNvGrpSpPr/>
          <p:nvPr/>
        </p:nvGrpSpPr>
        <p:grpSpPr>
          <a:xfrm>
            <a:off x="938784" y="0"/>
            <a:ext cx="10314432" cy="6876288"/>
            <a:chOff x="0" y="0"/>
            <a:chExt cx="10314432" cy="6876288"/>
          </a:xfrm>
        </p:grpSpPr>
        <p:pic>
          <p:nvPicPr>
            <p:cNvPr id="6" name="Picture 5" descr="n image of this object">
              <a:extLst>
                <a:ext uri="{FF2B5EF4-FFF2-40B4-BE49-F238E27FC236}">
                  <a16:creationId xmlns:a16="http://schemas.microsoft.com/office/drawing/2014/main" id="{00000000-0008-0000-0000-0000330000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95360" y="0"/>
              <a:ext cx="1719072" cy="1719072"/>
            </a:xfrm>
            <a:prstGeom prst="rect">
              <a:avLst/>
            </a:prstGeom>
            <a:noFill/>
            <a:ln>
              <a:noFill/>
            </a:ln>
          </p:spPr>
        </p:pic>
        <p:pic>
          <p:nvPicPr>
            <p:cNvPr id="7" name="Picture 6">
              <a:extLst>
                <a:ext uri="{FF2B5EF4-FFF2-40B4-BE49-F238E27FC236}">
                  <a16:creationId xmlns:a16="http://schemas.microsoft.com/office/drawing/2014/main" id="{77714EDB-685B-BD47-9EC7-BF7DAFE5AD38}"/>
                </a:ext>
              </a:extLst>
            </p:cNvPr>
            <p:cNvPicPr>
              <a:picLocks noChangeAspect="1"/>
            </p:cNvPicPr>
            <p:nvPr/>
          </p:nvPicPr>
          <p:blipFill>
            <a:blip r:embed="rId4"/>
            <a:stretch>
              <a:fillRect/>
            </a:stretch>
          </p:blipFill>
          <p:spPr>
            <a:xfrm>
              <a:off x="0" y="0"/>
              <a:ext cx="1719072" cy="1719072"/>
            </a:xfrm>
            <a:prstGeom prst="rect">
              <a:avLst/>
            </a:prstGeom>
          </p:spPr>
        </p:pic>
        <p:pic>
          <p:nvPicPr>
            <p:cNvPr id="8" name="Picture 7" descr="n image of this object">
              <a:extLst>
                <a:ext uri="{FF2B5EF4-FFF2-40B4-BE49-F238E27FC236}">
                  <a16:creationId xmlns:a16="http://schemas.microsoft.com/office/drawing/2014/main" id="{00000000-0008-0000-0000-00000B00000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719072" y="0"/>
              <a:ext cx="1719072" cy="1719072"/>
            </a:xfrm>
            <a:prstGeom prst="rect">
              <a:avLst/>
            </a:prstGeom>
            <a:noFill/>
            <a:ln>
              <a:noFill/>
            </a:ln>
          </p:spPr>
        </p:pic>
        <p:pic>
          <p:nvPicPr>
            <p:cNvPr id="9" name="Picture 8">
              <a:extLst>
                <a:ext uri="{FF2B5EF4-FFF2-40B4-BE49-F238E27FC236}">
                  <a16:creationId xmlns:a16="http://schemas.microsoft.com/office/drawing/2014/main" id="{4D68F24C-4B54-E045-B5CE-2492678853A3}"/>
                </a:ext>
              </a:extLst>
            </p:cNvPr>
            <p:cNvPicPr>
              <a:picLocks/>
            </p:cNvPicPr>
            <p:nvPr/>
          </p:nvPicPr>
          <p:blipFill>
            <a:blip r:embed="rId6"/>
            <a:stretch>
              <a:fillRect/>
            </a:stretch>
          </p:blipFill>
          <p:spPr>
            <a:xfrm>
              <a:off x="3438144" y="0"/>
              <a:ext cx="1719072" cy="1719072"/>
            </a:xfrm>
            <a:prstGeom prst="rect">
              <a:avLst/>
            </a:prstGeom>
          </p:spPr>
        </p:pic>
        <p:pic>
          <p:nvPicPr>
            <p:cNvPr id="10" name="Picture 9">
              <a:extLst>
                <a:ext uri="{FF2B5EF4-FFF2-40B4-BE49-F238E27FC236}">
                  <a16:creationId xmlns:a16="http://schemas.microsoft.com/office/drawing/2014/main" id="{250E8736-5983-414B-A628-20692845F3C8}"/>
                </a:ext>
              </a:extLst>
            </p:cNvPr>
            <p:cNvPicPr>
              <a:picLocks noChangeAspect="1"/>
            </p:cNvPicPr>
            <p:nvPr/>
          </p:nvPicPr>
          <p:blipFill>
            <a:blip r:embed="rId7"/>
            <a:stretch>
              <a:fillRect/>
            </a:stretch>
          </p:blipFill>
          <p:spPr>
            <a:xfrm>
              <a:off x="5157216" y="0"/>
              <a:ext cx="1719072" cy="1719072"/>
            </a:xfrm>
            <a:prstGeom prst="rect">
              <a:avLst/>
            </a:prstGeom>
          </p:spPr>
        </p:pic>
        <p:pic>
          <p:nvPicPr>
            <p:cNvPr id="11" name="Picture 10">
              <a:extLst>
                <a:ext uri="{FF2B5EF4-FFF2-40B4-BE49-F238E27FC236}">
                  <a16:creationId xmlns:a16="http://schemas.microsoft.com/office/drawing/2014/main" id="{5B891B6D-E22A-E848-B72B-982D9D143702}"/>
                </a:ext>
              </a:extLst>
            </p:cNvPr>
            <p:cNvPicPr>
              <a:picLocks noChangeAspect="1"/>
            </p:cNvPicPr>
            <p:nvPr/>
          </p:nvPicPr>
          <p:blipFill>
            <a:blip r:embed="rId8"/>
            <a:stretch>
              <a:fillRect/>
            </a:stretch>
          </p:blipFill>
          <p:spPr>
            <a:xfrm>
              <a:off x="6876288" y="0"/>
              <a:ext cx="1719072" cy="1719072"/>
            </a:xfrm>
            <a:prstGeom prst="rect">
              <a:avLst/>
            </a:prstGeom>
          </p:spPr>
        </p:pic>
        <p:pic>
          <p:nvPicPr>
            <p:cNvPr id="12" name="Picture 11" descr="n image of this object">
              <a:extLst>
                <a:ext uri="{FF2B5EF4-FFF2-40B4-BE49-F238E27FC236}">
                  <a16:creationId xmlns:a16="http://schemas.microsoft.com/office/drawing/2014/main" id="{00000000-0008-0000-0000-000050000000}"/>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719072" y="1719072"/>
              <a:ext cx="1719072" cy="1719072"/>
            </a:xfrm>
            <a:prstGeom prst="rect">
              <a:avLst/>
            </a:prstGeom>
            <a:noFill/>
            <a:ln>
              <a:noFill/>
            </a:ln>
          </p:spPr>
        </p:pic>
        <p:pic>
          <p:nvPicPr>
            <p:cNvPr id="13" name="Picture 12" descr="n image of this object">
              <a:extLst>
                <a:ext uri="{FF2B5EF4-FFF2-40B4-BE49-F238E27FC236}">
                  <a16:creationId xmlns:a16="http://schemas.microsoft.com/office/drawing/2014/main" id="{00000000-0008-0000-0000-00005D000000}"/>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5157216" y="1719072"/>
              <a:ext cx="1719072" cy="1719072"/>
            </a:xfrm>
            <a:prstGeom prst="rect">
              <a:avLst/>
            </a:prstGeom>
            <a:noFill/>
            <a:ln>
              <a:noFill/>
            </a:ln>
          </p:spPr>
        </p:pic>
        <p:pic>
          <p:nvPicPr>
            <p:cNvPr id="14" name="Picture 13" descr="n image of this object">
              <a:extLst>
                <a:ext uri="{FF2B5EF4-FFF2-40B4-BE49-F238E27FC236}">
                  <a16:creationId xmlns:a16="http://schemas.microsoft.com/office/drawing/2014/main" id="{00000000-0008-0000-0000-000061000000}"/>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76288" y="1719072"/>
              <a:ext cx="1719072" cy="1719072"/>
            </a:xfrm>
            <a:prstGeom prst="rect">
              <a:avLst/>
            </a:prstGeom>
            <a:noFill/>
            <a:ln>
              <a:noFill/>
            </a:ln>
          </p:spPr>
        </p:pic>
        <p:pic>
          <p:nvPicPr>
            <p:cNvPr id="15" name="Picture 14">
              <a:extLst>
                <a:ext uri="{FF2B5EF4-FFF2-40B4-BE49-F238E27FC236}">
                  <a16:creationId xmlns:a16="http://schemas.microsoft.com/office/drawing/2014/main" id="{4C8312CE-55F7-864E-80DC-C97B442FA0E9}"/>
                </a:ext>
              </a:extLst>
            </p:cNvPr>
            <p:cNvPicPr>
              <a:picLocks noChangeAspect="1"/>
            </p:cNvPicPr>
            <p:nvPr/>
          </p:nvPicPr>
          <p:blipFill>
            <a:blip r:embed="rId12"/>
            <a:stretch>
              <a:fillRect/>
            </a:stretch>
          </p:blipFill>
          <p:spPr>
            <a:xfrm>
              <a:off x="8595360" y="1719072"/>
              <a:ext cx="1719072" cy="1719072"/>
            </a:xfrm>
            <a:prstGeom prst="rect">
              <a:avLst/>
            </a:prstGeom>
          </p:spPr>
        </p:pic>
        <p:pic>
          <p:nvPicPr>
            <p:cNvPr id="16" name="Picture 15">
              <a:extLst>
                <a:ext uri="{FF2B5EF4-FFF2-40B4-BE49-F238E27FC236}">
                  <a16:creationId xmlns:a16="http://schemas.microsoft.com/office/drawing/2014/main" id="{AD896ACD-DC0B-DB4E-B39F-6229105EB84A}"/>
                </a:ext>
              </a:extLst>
            </p:cNvPr>
            <p:cNvPicPr>
              <a:picLocks noChangeAspect="1"/>
            </p:cNvPicPr>
            <p:nvPr/>
          </p:nvPicPr>
          <p:blipFill>
            <a:blip r:embed="rId13"/>
            <a:stretch>
              <a:fillRect/>
            </a:stretch>
          </p:blipFill>
          <p:spPr>
            <a:xfrm>
              <a:off x="0" y="1719072"/>
              <a:ext cx="1719072" cy="1719072"/>
            </a:xfrm>
            <a:prstGeom prst="rect">
              <a:avLst/>
            </a:prstGeom>
          </p:spPr>
        </p:pic>
        <p:pic>
          <p:nvPicPr>
            <p:cNvPr id="17" name="Picture 16">
              <a:extLst>
                <a:ext uri="{FF2B5EF4-FFF2-40B4-BE49-F238E27FC236}">
                  <a16:creationId xmlns:a16="http://schemas.microsoft.com/office/drawing/2014/main" id="{2E80B916-D146-784A-9016-4EAC71F7A71B}"/>
                </a:ext>
              </a:extLst>
            </p:cNvPr>
            <p:cNvPicPr>
              <a:picLocks/>
            </p:cNvPicPr>
            <p:nvPr/>
          </p:nvPicPr>
          <p:blipFill>
            <a:blip r:embed="rId14"/>
            <a:stretch>
              <a:fillRect/>
            </a:stretch>
          </p:blipFill>
          <p:spPr>
            <a:xfrm>
              <a:off x="3438144" y="1719072"/>
              <a:ext cx="1719072" cy="1719072"/>
            </a:xfrm>
            <a:prstGeom prst="rect">
              <a:avLst/>
            </a:prstGeom>
          </p:spPr>
        </p:pic>
        <p:pic>
          <p:nvPicPr>
            <p:cNvPr id="18" name="Picture 17" descr="n image of this object">
              <a:extLst>
                <a:ext uri="{FF2B5EF4-FFF2-40B4-BE49-F238E27FC236}">
                  <a16:creationId xmlns:a16="http://schemas.microsoft.com/office/drawing/2014/main" id="{00000000-0008-0000-0000-000067000000}"/>
                </a:ext>
              </a:extLst>
            </p:cNvPr>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1719072" y="3438144"/>
              <a:ext cx="1719072" cy="1719072"/>
            </a:xfrm>
            <a:prstGeom prst="rect">
              <a:avLst/>
            </a:prstGeom>
            <a:noFill/>
            <a:ln>
              <a:noFill/>
            </a:ln>
          </p:spPr>
        </p:pic>
        <p:pic>
          <p:nvPicPr>
            <p:cNvPr id="19" name="Picture 18" descr="n image of this object">
              <a:extLst>
                <a:ext uri="{FF2B5EF4-FFF2-40B4-BE49-F238E27FC236}">
                  <a16:creationId xmlns:a16="http://schemas.microsoft.com/office/drawing/2014/main" id="{00000000-0008-0000-0000-00006D000000}"/>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3438144" y="5157216"/>
              <a:ext cx="1719072" cy="1719072"/>
            </a:xfrm>
            <a:prstGeom prst="rect">
              <a:avLst/>
            </a:prstGeom>
            <a:noFill/>
            <a:ln>
              <a:noFill/>
            </a:ln>
          </p:spPr>
        </p:pic>
        <p:pic>
          <p:nvPicPr>
            <p:cNvPr id="20" name="Picture 19">
              <a:extLst>
                <a:ext uri="{FF2B5EF4-FFF2-40B4-BE49-F238E27FC236}">
                  <a16:creationId xmlns:a16="http://schemas.microsoft.com/office/drawing/2014/main" id="{7E063A19-A612-2945-A09D-B142DB1789E3}"/>
                </a:ext>
              </a:extLst>
            </p:cNvPr>
            <p:cNvPicPr>
              <a:picLocks noChangeAspect="1"/>
            </p:cNvPicPr>
            <p:nvPr/>
          </p:nvPicPr>
          <p:blipFill>
            <a:blip r:embed="rId17"/>
            <a:stretch>
              <a:fillRect/>
            </a:stretch>
          </p:blipFill>
          <p:spPr>
            <a:xfrm>
              <a:off x="0" y="3438144"/>
              <a:ext cx="1719072" cy="1719072"/>
            </a:xfrm>
            <a:prstGeom prst="rect">
              <a:avLst/>
            </a:prstGeom>
          </p:spPr>
        </p:pic>
        <p:pic>
          <p:nvPicPr>
            <p:cNvPr id="21" name="Picture 20">
              <a:extLst>
                <a:ext uri="{FF2B5EF4-FFF2-40B4-BE49-F238E27FC236}">
                  <a16:creationId xmlns:a16="http://schemas.microsoft.com/office/drawing/2014/main" id="{CED4400C-FBCE-284D-B242-1BCFCFAA028C}"/>
                </a:ext>
              </a:extLst>
            </p:cNvPr>
            <p:cNvPicPr>
              <a:picLocks/>
            </p:cNvPicPr>
            <p:nvPr/>
          </p:nvPicPr>
          <p:blipFill>
            <a:blip r:embed="rId18"/>
            <a:stretch>
              <a:fillRect/>
            </a:stretch>
          </p:blipFill>
          <p:spPr>
            <a:xfrm>
              <a:off x="3438144" y="3438144"/>
              <a:ext cx="1719072" cy="1719072"/>
            </a:xfrm>
            <a:prstGeom prst="rect">
              <a:avLst/>
            </a:prstGeom>
          </p:spPr>
        </p:pic>
        <p:pic>
          <p:nvPicPr>
            <p:cNvPr id="22" name="Picture 21">
              <a:extLst>
                <a:ext uri="{FF2B5EF4-FFF2-40B4-BE49-F238E27FC236}">
                  <a16:creationId xmlns:a16="http://schemas.microsoft.com/office/drawing/2014/main" id="{C321A910-F881-3445-9BB7-45D6860407ED}"/>
                </a:ext>
              </a:extLst>
            </p:cNvPr>
            <p:cNvPicPr>
              <a:picLocks noChangeAspect="1"/>
            </p:cNvPicPr>
            <p:nvPr/>
          </p:nvPicPr>
          <p:blipFill>
            <a:blip r:embed="rId19"/>
            <a:stretch>
              <a:fillRect/>
            </a:stretch>
          </p:blipFill>
          <p:spPr>
            <a:xfrm>
              <a:off x="6876288" y="3438144"/>
              <a:ext cx="1719072" cy="1719072"/>
            </a:xfrm>
            <a:prstGeom prst="rect">
              <a:avLst/>
            </a:prstGeom>
          </p:spPr>
        </p:pic>
        <p:pic>
          <p:nvPicPr>
            <p:cNvPr id="23" name="Picture 22">
              <a:extLst>
                <a:ext uri="{FF2B5EF4-FFF2-40B4-BE49-F238E27FC236}">
                  <a16:creationId xmlns:a16="http://schemas.microsoft.com/office/drawing/2014/main" id="{99EB7549-AC07-7D41-A382-E77696A2B77F}"/>
                </a:ext>
              </a:extLst>
            </p:cNvPr>
            <p:cNvPicPr>
              <a:picLocks noChangeAspect="1"/>
            </p:cNvPicPr>
            <p:nvPr/>
          </p:nvPicPr>
          <p:blipFill>
            <a:blip r:embed="rId20"/>
            <a:stretch>
              <a:fillRect/>
            </a:stretch>
          </p:blipFill>
          <p:spPr>
            <a:xfrm>
              <a:off x="8595360" y="3438144"/>
              <a:ext cx="1719072" cy="1719072"/>
            </a:xfrm>
            <a:prstGeom prst="rect">
              <a:avLst/>
            </a:prstGeom>
          </p:spPr>
        </p:pic>
        <p:pic>
          <p:nvPicPr>
            <p:cNvPr id="24" name="Picture 23" descr="n image of this object">
              <a:extLst>
                <a:ext uri="{FF2B5EF4-FFF2-40B4-BE49-F238E27FC236}">
                  <a16:creationId xmlns:a16="http://schemas.microsoft.com/office/drawing/2014/main" id="{00000000-0008-0000-0000-00007A000000}"/>
                </a:ext>
              </a:extLst>
            </p:cNvPr>
            <p:cNvPicPr>
              <a:picLocks/>
            </p:cNvPicPr>
            <p:nvPr/>
          </p:nvPicPr>
          <p:blipFill>
            <a:blip r:embed="rId21">
              <a:extLst>
                <a:ext uri="{28A0092B-C50C-407E-A947-70E740481C1C}">
                  <a14:useLocalDpi xmlns:a14="http://schemas.microsoft.com/office/drawing/2010/main" val="0"/>
                </a:ext>
              </a:extLst>
            </a:blip>
            <a:srcRect/>
            <a:stretch>
              <a:fillRect/>
            </a:stretch>
          </p:blipFill>
          <p:spPr bwMode="auto">
            <a:xfrm>
              <a:off x="1719072" y="5157216"/>
              <a:ext cx="1719072" cy="1719072"/>
            </a:xfrm>
            <a:prstGeom prst="rect">
              <a:avLst/>
            </a:prstGeom>
            <a:noFill/>
            <a:ln>
              <a:noFill/>
            </a:ln>
          </p:spPr>
        </p:pic>
        <p:pic>
          <p:nvPicPr>
            <p:cNvPr id="25" name="Picture 24" descr="n image of this object">
              <a:extLst>
                <a:ext uri="{FF2B5EF4-FFF2-40B4-BE49-F238E27FC236}">
                  <a16:creationId xmlns:a16="http://schemas.microsoft.com/office/drawing/2014/main" id="{00000000-0008-0000-0000-00007C000000}"/>
                </a:ext>
              </a:extLst>
            </p:cNvPr>
            <p:cNvPicPr/>
            <p:nvPr/>
          </p:nvPicPr>
          <p:blipFill>
            <a:blip r:embed="rId22">
              <a:extLst>
                <a:ext uri="{28A0092B-C50C-407E-A947-70E740481C1C}">
                  <a14:useLocalDpi xmlns:a14="http://schemas.microsoft.com/office/drawing/2010/main" val="0"/>
                </a:ext>
              </a:extLst>
            </a:blip>
            <a:srcRect/>
            <a:stretch>
              <a:fillRect/>
            </a:stretch>
          </p:blipFill>
          <p:spPr bwMode="auto">
            <a:xfrm>
              <a:off x="5157216" y="5157216"/>
              <a:ext cx="1719072" cy="1719072"/>
            </a:xfrm>
            <a:prstGeom prst="rect">
              <a:avLst/>
            </a:prstGeom>
            <a:noFill/>
            <a:ln>
              <a:noFill/>
            </a:ln>
          </p:spPr>
        </p:pic>
        <p:pic>
          <p:nvPicPr>
            <p:cNvPr id="26" name="Picture 25">
              <a:extLst>
                <a:ext uri="{FF2B5EF4-FFF2-40B4-BE49-F238E27FC236}">
                  <a16:creationId xmlns:a16="http://schemas.microsoft.com/office/drawing/2014/main" id="{E9186AEF-8241-E043-A4AA-A59C6FC48561}"/>
                </a:ext>
              </a:extLst>
            </p:cNvPr>
            <p:cNvPicPr>
              <a:picLocks/>
            </p:cNvPicPr>
            <p:nvPr/>
          </p:nvPicPr>
          <p:blipFill>
            <a:blip r:embed="rId23"/>
            <a:stretch>
              <a:fillRect/>
            </a:stretch>
          </p:blipFill>
          <p:spPr>
            <a:xfrm>
              <a:off x="5154586" y="3438144"/>
              <a:ext cx="1719072" cy="1719072"/>
            </a:xfrm>
            <a:prstGeom prst="rect">
              <a:avLst/>
            </a:prstGeom>
          </p:spPr>
        </p:pic>
        <p:pic>
          <p:nvPicPr>
            <p:cNvPr id="27" name="Picture 26">
              <a:extLst>
                <a:ext uri="{FF2B5EF4-FFF2-40B4-BE49-F238E27FC236}">
                  <a16:creationId xmlns:a16="http://schemas.microsoft.com/office/drawing/2014/main" id="{56A45301-FBE1-EE4C-9203-93F4A7C86373}"/>
                </a:ext>
              </a:extLst>
            </p:cNvPr>
            <p:cNvPicPr>
              <a:picLocks noChangeAspect="1"/>
            </p:cNvPicPr>
            <p:nvPr/>
          </p:nvPicPr>
          <p:blipFill>
            <a:blip r:embed="rId24"/>
            <a:stretch>
              <a:fillRect/>
            </a:stretch>
          </p:blipFill>
          <p:spPr>
            <a:xfrm>
              <a:off x="2630" y="5157216"/>
              <a:ext cx="1719072" cy="1719072"/>
            </a:xfrm>
            <a:prstGeom prst="rect">
              <a:avLst/>
            </a:prstGeom>
          </p:spPr>
        </p:pic>
      </p:grpSp>
      <p:sp>
        <p:nvSpPr>
          <p:cNvPr id="3" name="TextBox 2">
            <a:extLst>
              <a:ext uri="{FF2B5EF4-FFF2-40B4-BE49-F238E27FC236}">
                <a16:creationId xmlns:a16="http://schemas.microsoft.com/office/drawing/2014/main" id="{BBEFB9CE-E164-2B47-9924-032A79907679}"/>
              </a:ext>
            </a:extLst>
          </p:cNvPr>
          <p:cNvSpPr txBox="1"/>
          <p:nvPr/>
        </p:nvSpPr>
        <p:spPr>
          <a:xfrm>
            <a:off x="7979764" y="5183517"/>
            <a:ext cx="4212236" cy="1631216"/>
          </a:xfrm>
          <a:prstGeom prst="rect">
            <a:avLst/>
          </a:prstGeom>
          <a:noFill/>
        </p:spPr>
        <p:txBody>
          <a:bodyPr wrap="square" rtlCol="0">
            <a:spAutoFit/>
          </a:bodyPr>
          <a:lstStyle/>
          <a:p>
            <a:r>
              <a:rPr lang="en-US" sz="2500" i="1" dirty="0">
                <a:latin typeface="Gill Sans MT" panose="020B0502020104020203" pitchFamily="34" charset="77"/>
              </a:rPr>
              <a:t>The Missing Links:</a:t>
            </a:r>
          </a:p>
          <a:p>
            <a:r>
              <a:rPr lang="en-US" sz="2500" dirty="0">
                <a:latin typeface="Gill Sans MT" panose="020B0502020104020203" pitchFamily="34" charset="77"/>
              </a:rPr>
              <a:t>22 X-ray and optically bright blue quasars in the very </a:t>
            </a:r>
          </a:p>
          <a:p>
            <a:r>
              <a:rPr lang="en-US" sz="2500" dirty="0">
                <a:latin typeface="Gill Sans MT" panose="020B0502020104020203" pitchFamily="34" charset="77"/>
              </a:rPr>
              <a:t>distant universe</a:t>
            </a:r>
          </a:p>
        </p:txBody>
      </p:sp>
      <p:sp>
        <p:nvSpPr>
          <p:cNvPr id="4" name="Date Placeholder 3">
            <a:extLst>
              <a:ext uri="{FF2B5EF4-FFF2-40B4-BE49-F238E27FC236}">
                <a16:creationId xmlns:a16="http://schemas.microsoft.com/office/drawing/2014/main" id="{A32A20FC-338F-104B-862C-6AC83E041077}"/>
              </a:ext>
            </a:extLst>
          </p:cNvPr>
          <p:cNvSpPr>
            <a:spLocks noGrp="1"/>
          </p:cNvSpPr>
          <p:nvPr>
            <p:ph type="dt" sz="half" idx="10"/>
          </p:nvPr>
        </p:nvSpPr>
        <p:spPr/>
        <p:txBody>
          <a:bodyPr/>
          <a:lstStyle/>
          <a:p>
            <a:r>
              <a:rPr lang="en-US"/>
              <a:t>AAS, June 2019</a:t>
            </a:r>
            <a:endParaRPr lang="en-US" dirty="0"/>
          </a:p>
        </p:txBody>
      </p:sp>
      <p:sp>
        <p:nvSpPr>
          <p:cNvPr id="5" name="Footer Placeholder 4">
            <a:extLst>
              <a:ext uri="{FF2B5EF4-FFF2-40B4-BE49-F238E27FC236}">
                <a16:creationId xmlns:a16="http://schemas.microsoft.com/office/drawing/2014/main" id="{31EF1F1D-8F17-F14D-9009-2B1C0C6CED28}"/>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3237517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B3EB-589E-1745-BE11-A534C010CB17}"/>
              </a:ext>
            </a:extLst>
          </p:cNvPr>
          <p:cNvSpPr>
            <a:spLocks noGrp="1"/>
          </p:cNvSpPr>
          <p:nvPr>
            <p:ph type="title"/>
          </p:nvPr>
        </p:nvSpPr>
        <p:spPr>
          <a:xfrm>
            <a:off x="336430" y="73806"/>
            <a:ext cx="10515600" cy="911584"/>
          </a:xfrm>
        </p:spPr>
        <p:txBody>
          <a:bodyPr/>
          <a:lstStyle/>
          <a:p>
            <a:r>
              <a:rPr lang="en-US" dirty="0"/>
              <a:t>A Blue Quasar with Dust</a:t>
            </a:r>
          </a:p>
        </p:txBody>
      </p:sp>
      <p:sp>
        <p:nvSpPr>
          <p:cNvPr id="5" name="TextBox 4">
            <a:extLst>
              <a:ext uri="{FF2B5EF4-FFF2-40B4-BE49-F238E27FC236}">
                <a16:creationId xmlns:a16="http://schemas.microsoft.com/office/drawing/2014/main" id="{9F0BA821-6918-BC4A-9FBF-C303F6C4A41F}"/>
              </a:ext>
            </a:extLst>
          </p:cNvPr>
          <p:cNvSpPr txBox="1"/>
          <p:nvPr/>
        </p:nvSpPr>
        <p:spPr>
          <a:xfrm>
            <a:off x="11062741" y="4621177"/>
            <a:ext cx="1741148" cy="338554"/>
          </a:xfrm>
          <a:prstGeom prst="rect">
            <a:avLst/>
          </a:prstGeom>
          <a:noFill/>
        </p:spPr>
        <p:txBody>
          <a:bodyPr wrap="square" rtlCol="0">
            <a:spAutoFit/>
          </a:bodyPr>
          <a:lstStyle/>
          <a:p>
            <a:r>
              <a:rPr lang="en-US" sz="1600" dirty="0">
                <a:solidFill>
                  <a:schemeClr val="tx1">
                    <a:lumMod val="75000"/>
                  </a:schemeClr>
                </a:solidFill>
                <a:latin typeface="Gill Sans MT" panose="020B0502020104020203" pitchFamily="34" charset="77"/>
              </a:rPr>
              <a:t>NASA/JPL</a:t>
            </a:r>
            <a:endParaRPr lang="en-US" sz="1600" i="1" dirty="0">
              <a:solidFill>
                <a:schemeClr val="tx1">
                  <a:lumMod val="75000"/>
                </a:schemeClr>
              </a:solidFill>
              <a:latin typeface="Gill Sans MT" panose="020B0502020104020203" pitchFamily="34" charset="77"/>
            </a:endParaRPr>
          </a:p>
        </p:txBody>
      </p:sp>
      <p:sp>
        <p:nvSpPr>
          <p:cNvPr id="6" name="TextBox 5">
            <a:extLst>
              <a:ext uri="{FF2B5EF4-FFF2-40B4-BE49-F238E27FC236}">
                <a16:creationId xmlns:a16="http://schemas.microsoft.com/office/drawing/2014/main" id="{A4D7510E-1495-7640-A352-AC72920EBA8F}"/>
              </a:ext>
            </a:extLst>
          </p:cNvPr>
          <p:cNvSpPr txBox="1"/>
          <p:nvPr/>
        </p:nvSpPr>
        <p:spPr>
          <a:xfrm>
            <a:off x="1834411" y="5453662"/>
            <a:ext cx="3896405" cy="769441"/>
          </a:xfrm>
          <a:prstGeom prst="rect">
            <a:avLst/>
          </a:prstGeom>
          <a:noFill/>
        </p:spPr>
        <p:txBody>
          <a:bodyPr wrap="square" rtlCol="0">
            <a:spAutoFit/>
          </a:bodyPr>
          <a:lstStyle/>
          <a:p>
            <a:r>
              <a:rPr lang="en-US" sz="2200" dirty="0">
                <a:latin typeface="Gill Sans MT" panose="020B0502020104020203" pitchFamily="34" charset="77"/>
              </a:rPr>
              <a:t>Age of the Universe is 5.6 Billion years in this images</a:t>
            </a:r>
          </a:p>
        </p:txBody>
      </p:sp>
      <p:sp>
        <p:nvSpPr>
          <p:cNvPr id="9" name="TextBox 8">
            <a:extLst>
              <a:ext uri="{FF2B5EF4-FFF2-40B4-BE49-F238E27FC236}">
                <a16:creationId xmlns:a16="http://schemas.microsoft.com/office/drawing/2014/main" id="{B5A614EC-9093-884A-9D97-83884055D908}"/>
              </a:ext>
            </a:extLst>
          </p:cNvPr>
          <p:cNvSpPr txBox="1"/>
          <p:nvPr/>
        </p:nvSpPr>
        <p:spPr>
          <a:xfrm>
            <a:off x="7496334" y="5376056"/>
            <a:ext cx="4682524" cy="769441"/>
          </a:xfrm>
          <a:prstGeom prst="rect">
            <a:avLst/>
          </a:prstGeom>
          <a:noFill/>
        </p:spPr>
        <p:txBody>
          <a:bodyPr wrap="square" rtlCol="0">
            <a:spAutoFit/>
          </a:bodyPr>
          <a:lstStyle/>
          <a:p>
            <a:r>
              <a:rPr lang="en-US" sz="2200" dirty="0">
                <a:latin typeface="Gill Sans MT" panose="020B0502020104020203" pitchFamily="34" charset="77"/>
              </a:rPr>
              <a:t>X-ray and optical emission arises in the vicinity of the supermassive black hole</a:t>
            </a:r>
          </a:p>
        </p:txBody>
      </p:sp>
      <p:pic>
        <p:nvPicPr>
          <p:cNvPr id="13" name="Content Placeholder 12">
            <a:extLst>
              <a:ext uri="{FF2B5EF4-FFF2-40B4-BE49-F238E27FC236}">
                <a16:creationId xmlns:a16="http://schemas.microsoft.com/office/drawing/2014/main" id="{B2DBC634-D749-1240-B202-1CDAE37A1BEE}"/>
              </a:ext>
            </a:extLst>
          </p:cNvPr>
          <p:cNvPicPr>
            <a:picLocks noGrp="1" noChangeAspect="1"/>
          </p:cNvPicPr>
          <p:nvPr>
            <p:ph idx="1"/>
          </p:nvPr>
        </p:nvPicPr>
        <p:blipFill>
          <a:blip r:embed="rId3"/>
          <a:stretch>
            <a:fillRect/>
          </a:stretch>
        </p:blipFill>
        <p:spPr>
          <a:xfrm>
            <a:off x="2855343" y="1985978"/>
            <a:ext cx="2821431" cy="2545259"/>
          </a:xfrm>
        </p:spPr>
      </p:pic>
      <p:sp>
        <p:nvSpPr>
          <p:cNvPr id="14" name="TextBox 13">
            <a:extLst>
              <a:ext uri="{FF2B5EF4-FFF2-40B4-BE49-F238E27FC236}">
                <a16:creationId xmlns:a16="http://schemas.microsoft.com/office/drawing/2014/main" id="{19AF5DE3-9C4D-624D-A521-8CD48BC6AC29}"/>
              </a:ext>
            </a:extLst>
          </p:cNvPr>
          <p:cNvSpPr txBox="1"/>
          <p:nvPr/>
        </p:nvSpPr>
        <p:spPr>
          <a:xfrm>
            <a:off x="759902" y="1081172"/>
            <a:ext cx="5066320" cy="1107996"/>
          </a:xfrm>
          <a:prstGeom prst="rect">
            <a:avLst/>
          </a:prstGeom>
          <a:noFill/>
        </p:spPr>
        <p:txBody>
          <a:bodyPr wrap="square" rtlCol="0">
            <a:spAutoFit/>
          </a:bodyPr>
          <a:lstStyle/>
          <a:p>
            <a:r>
              <a:rPr lang="en-US" sz="2200" dirty="0">
                <a:latin typeface="Gill Sans MT" panose="020B0502020104020203" pitchFamily="34" charset="77"/>
              </a:rPr>
              <a:t>This galaxy is one of the most luminous X-ray sources in our survey, L</a:t>
            </a:r>
            <a:r>
              <a:rPr lang="en-US" sz="2200" baseline="-25000" dirty="0">
                <a:latin typeface="Gill Sans MT" panose="020B0502020104020203" pitchFamily="34" charset="77"/>
              </a:rPr>
              <a:t>x</a:t>
            </a:r>
            <a:r>
              <a:rPr lang="en-US" sz="2200" dirty="0">
                <a:latin typeface="Gill Sans MT" panose="020B0502020104020203" pitchFamily="34" charset="77"/>
              </a:rPr>
              <a:t> = 10</a:t>
            </a:r>
            <a:r>
              <a:rPr lang="en-US" sz="2200" baseline="30000" dirty="0">
                <a:latin typeface="Gill Sans MT" panose="020B0502020104020203" pitchFamily="34" charset="77"/>
              </a:rPr>
              <a:t>46</a:t>
            </a:r>
            <a:r>
              <a:rPr lang="en-US" sz="2200" dirty="0">
                <a:latin typeface="Gill Sans MT" panose="020B0502020104020203" pitchFamily="34" charset="77"/>
              </a:rPr>
              <a:t> erg/s</a:t>
            </a:r>
          </a:p>
          <a:p>
            <a:endParaRPr lang="en-US" sz="2200" dirty="0">
              <a:latin typeface="Gill Sans MT" panose="020B0502020104020203" pitchFamily="34" charset="77"/>
            </a:endParaRPr>
          </a:p>
        </p:txBody>
      </p:sp>
      <p:pic>
        <p:nvPicPr>
          <p:cNvPr id="3" name="Picture 2">
            <a:extLst>
              <a:ext uri="{FF2B5EF4-FFF2-40B4-BE49-F238E27FC236}">
                <a16:creationId xmlns:a16="http://schemas.microsoft.com/office/drawing/2014/main" id="{BECB21E2-14A1-F04E-8CA7-F0DB20F92FAD}"/>
              </a:ext>
            </a:extLst>
          </p:cNvPr>
          <p:cNvPicPr>
            <a:picLocks noChangeAspect="1"/>
          </p:cNvPicPr>
          <p:nvPr/>
        </p:nvPicPr>
        <p:blipFill>
          <a:blip r:embed="rId4"/>
          <a:stretch>
            <a:fillRect/>
          </a:stretch>
        </p:blipFill>
        <p:spPr>
          <a:xfrm>
            <a:off x="6365779" y="1481944"/>
            <a:ext cx="5598661" cy="3150016"/>
          </a:xfrm>
          <a:prstGeom prst="rect">
            <a:avLst/>
          </a:prstGeom>
        </p:spPr>
      </p:pic>
      <p:sp>
        <p:nvSpPr>
          <p:cNvPr id="12" name="TextBox 11">
            <a:extLst>
              <a:ext uri="{FF2B5EF4-FFF2-40B4-BE49-F238E27FC236}">
                <a16:creationId xmlns:a16="http://schemas.microsoft.com/office/drawing/2014/main" id="{2C757AD8-6FAC-854E-9BCA-A84C7462EDA3}"/>
              </a:ext>
            </a:extLst>
          </p:cNvPr>
          <p:cNvSpPr txBox="1"/>
          <p:nvPr/>
        </p:nvSpPr>
        <p:spPr>
          <a:xfrm>
            <a:off x="2843656" y="4531237"/>
            <a:ext cx="2168622" cy="769441"/>
          </a:xfrm>
          <a:prstGeom prst="rect">
            <a:avLst/>
          </a:prstGeom>
          <a:noFill/>
        </p:spPr>
        <p:txBody>
          <a:bodyPr wrap="square" rtlCol="0">
            <a:spAutoFit/>
          </a:bodyPr>
          <a:lstStyle/>
          <a:p>
            <a:r>
              <a:rPr lang="en-US" sz="2200" dirty="0">
                <a:latin typeface="Gill Sans MT" panose="020B0502020104020203" pitchFamily="34" charset="77"/>
              </a:rPr>
              <a:t>Optical image,</a:t>
            </a:r>
          </a:p>
          <a:p>
            <a:r>
              <a:rPr lang="en-US" sz="2200" i="1" dirty="0">
                <a:latin typeface="Gill Sans MT" panose="020B0502020104020203" pitchFamily="34" charset="77"/>
              </a:rPr>
              <a:t>Legacy Survey</a:t>
            </a:r>
          </a:p>
        </p:txBody>
      </p:sp>
      <p:sp>
        <p:nvSpPr>
          <p:cNvPr id="4" name="Date Placeholder 3">
            <a:extLst>
              <a:ext uri="{FF2B5EF4-FFF2-40B4-BE49-F238E27FC236}">
                <a16:creationId xmlns:a16="http://schemas.microsoft.com/office/drawing/2014/main" id="{C4D4ECF6-3E00-4345-B9BE-1407B222D23F}"/>
              </a:ext>
            </a:extLst>
          </p:cNvPr>
          <p:cNvSpPr>
            <a:spLocks noGrp="1"/>
          </p:cNvSpPr>
          <p:nvPr>
            <p:ph type="dt" sz="half" idx="10"/>
          </p:nvPr>
        </p:nvSpPr>
        <p:spPr/>
        <p:txBody>
          <a:bodyPr/>
          <a:lstStyle/>
          <a:p>
            <a:r>
              <a:rPr lang="en-US"/>
              <a:t>AAS, June 2019</a:t>
            </a:r>
            <a:endParaRPr lang="en-US" dirty="0"/>
          </a:p>
        </p:txBody>
      </p:sp>
      <p:sp>
        <p:nvSpPr>
          <p:cNvPr id="7" name="Footer Placeholder 6">
            <a:extLst>
              <a:ext uri="{FF2B5EF4-FFF2-40B4-BE49-F238E27FC236}">
                <a16:creationId xmlns:a16="http://schemas.microsoft.com/office/drawing/2014/main" id="{92CEBDEA-D166-F644-BC18-98A1E977DE08}"/>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5077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B3EB-589E-1745-BE11-A534C010CB17}"/>
              </a:ext>
            </a:extLst>
          </p:cNvPr>
          <p:cNvSpPr>
            <a:spLocks noGrp="1"/>
          </p:cNvSpPr>
          <p:nvPr>
            <p:ph type="title"/>
          </p:nvPr>
        </p:nvSpPr>
        <p:spPr>
          <a:xfrm>
            <a:off x="336430" y="73806"/>
            <a:ext cx="10515600" cy="911584"/>
          </a:xfrm>
        </p:spPr>
        <p:txBody>
          <a:bodyPr/>
          <a:lstStyle/>
          <a:p>
            <a:r>
              <a:rPr lang="en-US" dirty="0"/>
              <a:t>A Blue Quasar with Dust</a:t>
            </a:r>
          </a:p>
        </p:txBody>
      </p:sp>
      <p:sp>
        <p:nvSpPr>
          <p:cNvPr id="5" name="TextBox 4">
            <a:extLst>
              <a:ext uri="{FF2B5EF4-FFF2-40B4-BE49-F238E27FC236}">
                <a16:creationId xmlns:a16="http://schemas.microsoft.com/office/drawing/2014/main" id="{9F0BA821-6918-BC4A-9FBF-C303F6C4A41F}"/>
              </a:ext>
            </a:extLst>
          </p:cNvPr>
          <p:cNvSpPr txBox="1"/>
          <p:nvPr/>
        </p:nvSpPr>
        <p:spPr>
          <a:xfrm>
            <a:off x="2843656" y="4531237"/>
            <a:ext cx="2168622" cy="769441"/>
          </a:xfrm>
          <a:prstGeom prst="rect">
            <a:avLst/>
          </a:prstGeom>
          <a:noFill/>
        </p:spPr>
        <p:txBody>
          <a:bodyPr wrap="square" rtlCol="0">
            <a:spAutoFit/>
          </a:bodyPr>
          <a:lstStyle/>
          <a:p>
            <a:r>
              <a:rPr lang="en-US" sz="2200" dirty="0">
                <a:latin typeface="Gill Sans MT" panose="020B0502020104020203" pitchFamily="34" charset="77"/>
              </a:rPr>
              <a:t>Optical image,</a:t>
            </a:r>
          </a:p>
          <a:p>
            <a:r>
              <a:rPr lang="en-US" sz="2200" i="1" dirty="0">
                <a:latin typeface="Gill Sans MT" panose="020B0502020104020203" pitchFamily="34" charset="77"/>
              </a:rPr>
              <a:t>Legacy Survey</a:t>
            </a:r>
          </a:p>
        </p:txBody>
      </p:sp>
      <p:sp>
        <p:nvSpPr>
          <p:cNvPr id="6" name="TextBox 5">
            <a:extLst>
              <a:ext uri="{FF2B5EF4-FFF2-40B4-BE49-F238E27FC236}">
                <a16:creationId xmlns:a16="http://schemas.microsoft.com/office/drawing/2014/main" id="{A4D7510E-1495-7640-A352-AC72920EBA8F}"/>
              </a:ext>
            </a:extLst>
          </p:cNvPr>
          <p:cNvSpPr txBox="1"/>
          <p:nvPr/>
        </p:nvSpPr>
        <p:spPr>
          <a:xfrm>
            <a:off x="1834411" y="5453662"/>
            <a:ext cx="4012331" cy="769441"/>
          </a:xfrm>
          <a:prstGeom prst="rect">
            <a:avLst/>
          </a:prstGeom>
          <a:noFill/>
        </p:spPr>
        <p:txBody>
          <a:bodyPr wrap="square" rtlCol="0">
            <a:spAutoFit/>
          </a:bodyPr>
          <a:lstStyle/>
          <a:p>
            <a:r>
              <a:rPr lang="en-US" sz="2200" dirty="0">
                <a:latin typeface="Gill Sans MT" panose="020B0502020104020203" pitchFamily="34" charset="77"/>
              </a:rPr>
              <a:t>Age of the Universe is 5.6 Billion years in this images</a:t>
            </a:r>
          </a:p>
        </p:txBody>
      </p:sp>
      <p:pic>
        <p:nvPicPr>
          <p:cNvPr id="8" name="Picture 7">
            <a:extLst>
              <a:ext uri="{FF2B5EF4-FFF2-40B4-BE49-F238E27FC236}">
                <a16:creationId xmlns:a16="http://schemas.microsoft.com/office/drawing/2014/main" id="{03428C47-2587-4642-BF60-9228F3E3964C}"/>
              </a:ext>
            </a:extLst>
          </p:cNvPr>
          <p:cNvPicPr>
            <a:picLocks noChangeAspect="1"/>
          </p:cNvPicPr>
          <p:nvPr/>
        </p:nvPicPr>
        <p:blipFill>
          <a:blip r:embed="rId3"/>
          <a:stretch>
            <a:fillRect/>
          </a:stretch>
        </p:blipFill>
        <p:spPr>
          <a:xfrm>
            <a:off x="6230962" y="1985978"/>
            <a:ext cx="3117382" cy="2688042"/>
          </a:xfrm>
          <a:prstGeom prst="rect">
            <a:avLst/>
          </a:prstGeom>
        </p:spPr>
      </p:pic>
      <p:sp>
        <p:nvSpPr>
          <p:cNvPr id="9" name="TextBox 8">
            <a:extLst>
              <a:ext uri="{FF2B5EF4-FFF2-40B4-BE49-F238E27FC236}">
                <a16:creationId xmlns:a16="http://schemas.microsoft.com/office/drawing/2014/main" id="{B5A614EC-9093-884A-9D97-83884055D908}"/>
              </a:ext>
            </a:extLst>
          </p:cNvPr>
          <p:cNvSpPr txBox="1"/>
          <p:nvPr/>
        </p:nvSpPr>
        <p:spPr>
          <a:xfrm>
            <a:off x="6782011" y="4674020"/>
            <a:ext cx="3253904" cy="769441"/>
          </a:xfrm>
          <a:prstGeom prst="rect">
            <a:avLst/>
          </a:prstGeom>
          <a:noFill/>
        </p:spPr>
        <p:txBody>
          <a:bodyPr wrap="square" rtlCol="0">
            <a:spAutoFit/>
          </a:bodyPr>
          <a:lstStyle/>
          <a:p>
            <a:r>
              <a:rPr lang="en-US" sz="2200" dirty="0">
                <a:latin typeface="Gill Sans MT" panose="020B0502020104020203" pitchFamily="34" charset="77"/>
              </a:rPr>
              <a:t>Far-IR image,</a:t>
            </a:r>
          </a:p>
          <a:p>
            <a:r>
              <a:rPr lang="en-US" sz="2200" i="1" dirty="0">
                <a:latin typeface="Gill Sans MT" panose="020B0502020104020203" pitchFamily="34" charset="77"/>
              </a:rPr>
              <a:t>Herschel Space Observatory</a:t>
            </a:r>
          </a:p>
        </p:txBody>
      </p:sp>
      <p:pic>
        <p:nvPicPr>
          <p:cNvPr id="13" name="Content Placeholder 12">
            <a:extLst>
              <a:ext uri="{FF2B5EF4-FFF2-40B4-BE49-F238E27FC236}">
                <a16:creationId xmlns:a16="http://schemas.microsoft.com/office/drawing/2014/main" id="{B2DBC634-D749-1240-B202-1CDAE37A1BEE}"/>
              </a:ext>
            </a:extLst>
          </p:cNvPr>
          <p:cNvPicPr>
            <a:picLocks noGrp="1" noChangeAspect="1"/>
          </p:cNvPicPr>
          <p:nvPr>
            <p:ph idx="1"/>
          </p:nvPr>
        </p:nvPicPr>
        <p:blipFill>
          <a:blip r:embed="rId4"/>
          <a:stretch>
            <a:fillRect/>
          </a:stretch>
        </p:blipFill>
        <p:spPr>
          <a:xfrm>
            <a:off x="2855343" y="1985978"/>
            <a:ext cx="2821431" cy="2545259"/>
          </a:xfrm>
        </p:spPr>
      </p:pic>
      <p:sp>
        <p:nvSpPr>
          <p:cNvPr id="14" name="TextBox 13">
            <a:extLst>
              <a:ext uri="{FF2B5EF4-FFF2-40B4-BE49-F238E27FC236}">
                <a16:creationId xmlns:a16="http://schemas.microsoft.com/office/drawing/2014/main" id="{19AF5DE3-9C4D-624D-A521-8CD48BC6AC29}"/>
              </a:ext>
            </a:extLst>
          </p:cNvPr>
          <p:cNvSpPr txBox="1"/>
          <p:nvPr/>
        </p:nvSpPr>
        <p:spPr>
          <a:xfrm>
            <a:off x="759901" y="1081172"/>
            <a:ext cx="5217053" cy="1107996"/>
          </a:xfrm>
          <a:prstGeom prst="rect">
            <a:avLst/>
          </a:prstGeom>
          <a:noFill/>
        </p:spPr>
        <p:txBody>
          <a:bodyPr wrap="square" rtlCol="0">
            <a:spAutoFit/>
          </a:bodyPr>
          <a:lstStyle/>
          <a:p>
            <a:r>
              <a:rPr lang="en-US" sz="2200" dirty="0">
                <a:latin typeface="Gill Sans MT" panose="020B0502020104020203" pitchFamily="34" charset="77"/>
              </a:rPr>
              <a:t>This galaxy is one of the most luminous X-ray sources in our survey, L</a:t>
            </a:r>
            <a:r>
              <a:rPr lang="en-US" sz="2200" baseline="-25000" dirty="0">
                <a:latin typeface="Gill Sans MT" panose="020B0502020104020203" pitchFamily="34" charset="77"/>
              </a:rPr>
              <a:t>x</a:t>
            </a:r>
            <a:r>
              <a:rPr lang="en-US" sz="2200" dirty="0">
                <a:latin typeface="Gill Sans MT" panose="020B0502020104020203" pitchFamily="34" charset="77"/>
              </a:rPr>
              <a:t> = 10</a:t>
            </a:r>
            <a:r>
              <a:rPr lang="en-US" sz="2200" baseline="30000" dirty="0">
                <a:latin typeface="Gill Sans MT" panose="020B0502020104020203" pitchFamily="34" charset="77"/>
              </a:rPr>
              <a:t>46</a:t>
            </a:r>
            <a:r>
              <a:rPr lang="en-US" sz="2200" dirty="0">
                <a:latin typeface="Gill Sans MT" panose="020B0502020104020203" pitchFamily="34" charset="77"/>
              </a:rPr>
              <a:t> erg/s</a:t>
            </a:r>
          </a:p>
          <a:p>
            <a:endParaRPr lang="en-US" sz="2200" dirty="0">
              <a:latin typeface="Gill Sans MT" panose="020B0502020104020203" pitchFamily="34" charset="77"/>
            </a:endParaRPr>
          </a:p>
        </p:txBody>
      </p:sp>
      <p:sp>
        <p:nvSpPr>
          <p:cNvPr id="3" name="TextBox 2">
            <a:extLst>
              <a:ext uri="{FF2B5EF4-FFF2-40B4-BE49-F238E27FC236}">
                <a16:creationId xmlns:a16="http://schemas.microsoft.com/office/drawing/2014/main" id="{656488B6-BCF8-1A44-ABD7-AC15CD0BEFAA}"/>
              </a:ext>
            </a:extLst>
          </p:cNvPr>
          <p:cNvSpPr txBox="1"/>
          <p:nvPr/>
        </p:nvSpPr>
        <p:spPr>
          <a:xfrm>
            <a:off x="6322195" y="1129594"/>
            <a:ext cx="3713720" cy="769441"/>
          </a:xfrm>
          <a:prstGeom prst="rect">
            <a:avLst/>
          </a:prstGeom>
          <a:noFill/>
        </p:spPr>
        <p:txBody>
          <a:bodyPr wrap="square" rtlCol="0">
            <a:spAutoFit/>
          </a:bodyPr>
          <a:lstStyle/>
          <a:p>
            <a:r>
              <a:rPr lang="en-US" sz="2200" dirty="0">
                <a:latin typeface="Gill Sans MT" panose="020B0502020104020203" pitchFamily="34" charset="77"/>
              </a:rPr>
              <a:t>This galaxy has 100 times more dust than the Milky Way</a:t>
            </a:r>
          </a:p>
        </p:txBody>
      </p:sp>
      <p:sp>
        <p:nvSpPr>
          <p:cNvPr id="4" name="Date Placeholder 3">
            <a:extLst>
              <a:ext uri="{FF2B5EF4-FFF2-40B4-BE49-F238E27FC236}">
                <a16:creationId xmlns:a16="http://schemas.microsoft.com/office/drawing/2014/main" id="{3A4425F5-6885-FD43-BAEC-6462EAD043BA}"/>
              </a:ext>
            </a:extLst>
          </p:cNvPr>
          <p:cNvSpPr>
            <a:spLocks noGrp="1"/>
          </p:cNvSpPr>
          <p:nvPr>
            <p:ph type="dt" sz="half" idx="10"/>
          </p:nvPr>
        </p:nvSpPr>
        <p:spPr/>
        <p:txBody>
          <a:bodyPr/>
          <a:lstStyle/>
          <a:p>
            <a:r>
              <a:rPr lang="en-US"/>
              <a:t>AAS, June 2019</a:t>
            </a:r>
            <a:endParaRPr lang="en-US" dirty="0"/>
          </a:p>
        </p:txBody>
      </p:sp>
      <p:sp>
        <p:nvSpPr>
          <p:cNvPr id="7" name="Footer Placeholder 6">
            <a:extLst>
              <a:ext uri="{FF2B5EF4-FFF2-40B4-BE49-F238E27FC236}">
                <a16:creationId xmlns:a16="http://schemas.microsoft.com/office/drawing/2014/main" id="{DBC5B1EB-B300-0547-9B6E-35D6C4EA5A7A}"/>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3054884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AABE7-D8F2-1747-871E-D1D0C7763998}"/>
              </a:ext>
            </a:extLst>
          </p:cNvPr>
          <p:cNvPicPr>
            <a:picLocks noChangeAspect="1"/>
          </p:cNvPicPr>
          <p:nvPr/>
        </p:nvPicPr>
        <p:blipFill>
          <a:blip r:embed="rId2"/>
          <a:stretch>
            <a:fillRect/>
          </a:stretch>
        </p:blipFill>
        <p:spPr>
          <a:xfrm>
            <a:off x="1905000" y="0"/>
            <a:ext cx="10287000" cy="6858000"/>
          </a:xfrm>
          <a:prstGeom prst="rect">
            <a:avLst/>
          </a:prstGeom>
        </p:spPr>
      </p:pic>
      <p:sp>
        <p:nvSpPr>
          <p:cNvPr id="5" name="TextBox 4">
            <a:extLst>
              <a:ext uri="{FF2B5EF4-FFF2-40B4-BE49-F238E27FC236}">
                <a16:creationId xmlns:a16="http://schemas.microsoft.com/office/drawing/2014/main" id="{A9EA9646-2382-9145-B6A3-F3AA6A0BE6A2}"/>
              </a:ext>
            </a:extLst>
          </p:cNvPr>
          <p:cNvSpPr txBox="1"/>
          <p:nvPr/>
        </p:nvSpPr>
        <p:spPr>
          <a:xfrm>
            <a:off x="70426" y="1954979"/>
            <a:ext cx="1528997" cy="584775"/>
          </a:xfrm>
          <a:prstGeom prst="rect">
            <a:avLst/>
          </a:prstGeom>
          <a:noFill/>
        </p:spPr>
        <p:txBody>
          <a:bodyPr wrap="square" rtlCol="0">
            <a:spAutoFit/>
          </a:bodyPr>
          <a:lstStyle/>
          <a:p>
            <a:r>
              <a:rPr lang="en-US" sz="1600" dirty="0">
                <a:solidFill>
                  <a:schemeClr val="tx1">
                    <a:lumMod val="75000"/>
                  </a:schemeClr>
                </a:solidFill>
                <a:latin typeface="Gill Sans MT" panose="020B0502020104020203" pitchFamily="34" charset="77"/>
              </a:rPr>
              <a:t>Image credit: M. Vigeant</a:t>
            </a:r>
          </a:p>
        </p:txBody>
      </p:sp>
      <p:sp>
        <p:nvSpPr>
          <p:cNvPr id="2" name="Title 1">
            <a:extLst>
              <a:ext uri="{FF2B5EF4-FFF2-40B4-BE49-F238E27FC236}">
                <a16:creationId xmlns:a16="http://schemas.microsoft.com/office/drawing/2014/main" id="{2A84D050-18D0-E449-AAFA-52A18433509F}"/>
              </a:ext>
            </a:extLst>
          </p:cNvPr>
          <p:cNvSpPr>
            <a:spLocks noGrp="1"/>
          </p:cNvSpPr>
          <p:nvPr>
            <p:ph type="title"/>
          </p:nvPr>
        </p:nvSpPr>
        <p:spPr>
          <a:xfrm>
            <a:off x="70426" y="61556"/>
            <a:ext cx="3293145" cy="1325563"/>
          </a:xfrm>
        </p:spPr>
        <p:txBody>
          <a:bodyPr>
            <a:normAutofit/>
          </a:bodyPr>
          <a:lstStyle/>
          <a:p>
            <a:r>
              <a:rPr lang="en-US" sz="2400" dirty="0"/>
              <a:t>Winds are moving through the galaxy clearing the gas and dust</a:t>
            </a:r>
          </a:p>
        </p:txBody>
      </p:sp>
      <p:sp>
        <p:nvSpPr>
          <p:cNvPr id="3" name="Date Placeholder 2">
            <a:extLst>
              <a:ext uri="{FF2B5EF4-FFF2-40B4-BE49-F238E27FC236}">
                <a16:creationId xmlns:a16="http://schemas.microsoft.com/office/drawing/2014/main" id="{7284B53A-CCBB-6447-A8A3-A255AAB1A4C8}"/>
              </a:ext>
            </a:extLst>
          </p:cNvPr>
          <p:cNvSpPr>
            <a:spLocks noGrp="1"/>
          </p:cNvSpPr>
          <p:nvPr>
            <p:ph type="dt" sz="half" idx="10"/>
          </p:nvPr>
        </p:nvSpPr>
        <p:spPr/>
        <p:txBody>
          <a:bodyPr/>
          <a:lstStyle/>
          <a:p>
            <a:r>
              <a:rPr lang="en-US"/>
              <a:t>AAS, June 2019</a:t>
            </a:r>
            <a:endParaRPr lang="en-US" dirty="0"/>
          </a:p>
        </p:txBody>
      </p:sp>
      <p:sp>
        <p:nvSpPr>
          <p:cNvPr id="6" name="Footer Placeholder 5">
            <a:extLst>
              <a:ext uri="{FF2B5EF4-FFF2-40B4-BE49-F238E27FC236}">
                <a16:creationId xmlns:a16="http://schemas.microsoft.com/office/drawing/2014/main" id="{7C175A85-52D3-8549-A963-158E1F99D34D}"/>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275398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1AFB-1C71-1840-8170-81E7703537A0}"/>
              </a:ext>
            </a:extLst>
          </p:cNvPr>
          <p:cNvSpPr>
            <a:spLocks noGrp="1"/>
          </p:cNvSpPr>
          <p:nvPr>
            <p:ph type="title"/>
          </p:nvPr>
        </p:nvSpPr>
        <p:spPr>
          <a:xfrm>
            <a:off x="276069" y="140299"/>
            <a:ext cx="10515600" cy="1051420"/>
          </a:xfrm>
        </p:spPr>
        <p:txBody>
          <a:bodyPr/>
          <a:lstStyle/>
          <a:p>
            <a:r>
              <a:rPr lang="en-US" dirty="0"/>
              <a:t>Cold Quasars are Retiring</a:t>
            </a:r>
          </a:p>
        </p:txBody>
      </p:sp>
      <p:sp>
        <p:nvSpPr>
          <p:cNvPr id="3" name="Content Placeholder 2">
            <a:extLst>
              <a:ext uri="{FF2B5EF4-FFF2-40B4-BE49-F238E27FC236}">
                <a16:creationId xmlns:a16="http://schemas.microsoft.com/office/drawing/2014/main" id="{8C5B486C-CFE4-DC4F-BB17-ED1BAC0E6736}"/>
              </a:ext>
            </a:extLst>
          </p:cNvPr>
          <p:cNvSpPr>
            <a:spLocks noGrp="1"/>
          </p:cNvSpPr>
          <p:nvPr>
            <p:ph idx="1"/>
          </p:nvPr>
        </p:nvSpPr>
        <p:spPr>
          <a:xfrm>
            <a:off x="373505" y="1191719"/>
            <a:ext cx="6761813" cy="5369681"/>
          </a:xfrm>
        </p:spPr>
        <p:txBody>
          <a:bodyPr>
            <a:normAutofit/>
          </a:bodyPr>
          <a:lstStyle/>
          <a:p>
            <a:pPr>
              <a:spcBef>
                <a:spcPts val="1600"/>
              </a:spcBef>
            </a:pPr>
            <a:r>
              <a:rPr lang="en-US" dirty="0"/>
              <a:t>Prior to now, quasars with dust were “red” and quasars without dust were “blue”</a:t>
            </a:r>
          </a:p>
          <a:p>
            <a:pPr>
              <a:spcBef>
                <a:spcPts val="1600"/>
              </a:spcBef>
            </a:pPr>
            <a:r>
              <a:rPr lang="en-US" dirty="0"/>
              <a:t>4% of quasars are blue but also have dust and gas</a:t>
            </a:r>
          </a:p>
          <a:p>
            <a:pPr>
              <a:spcBef>
                <a:spcPts val="1600"/>
              </a:spcBef>
            </a:pPr>
            <a:r>
              <a:rPr lang="en-US" dirty="0"/>
              <a:t>This new population of Cold Quasars are rare and short-lived</a:t>
            </a:r>
          </a:p>
          <a:p>
            <a:pPr>
              <a:spcBef>
                <a:spcPts val="1600"/>
              </a:spcBef>
            </a:pPr>
            <a:r>
              <a:rPr lang="en-US" dirty="0"/>
              <a:t>The Cold Quasar phase is a transition as a galaxy rids itself of the fuel to make stars</a:t>
            </a:r>
          </a:p>
          <a:p>
            <a:pPr>
              <a:spcBef>
                <a:spcPts val="1600"/>
              </a:spcBef>
            </a:pPr>
            <a:r>
              <a:rPr lang="en-US" dirty="0"/>
              <a:t>Soon, the galaxy will enter the passive retirement of its life</a:t>
            </a:r>
          </a:p>
        </p:txBody>
      </p:sp>
      <p:pic>
        <p:nvPicPr>
          <p:cNvPr id="4" name="Picture 3">
            <a:extLst>
              <a:ext uri="{FF2B5EF4-FFF2-40B4-BE49-F238E27FC236}">
                <a16:creationId xmlns:a16="http://schemas.microsoft.com/office/drawing/2014/main" id="{0E1EAC5C-C0DD-8545-BDCA-B4F7625AF65C}"/>
              </a:ext>
            </a:extLst>
          </p:cNvPr>
          <p:cNvPicPr>
            <a:picLocks noChangeAspect="1"/>
          </p:cNvPicPr>
          <p:nvPr/>
        </p:nvPicPr>
        <p:blipFill>
          <a:blip r:embed="rId3"/>
          <a:stretch>
            <a:fillRect/>
          </a:stretch>
        </p:blipFill>
        <p:spPr>
          <a:xfrm>
            <a:off x="8401987" y="371434"/>
            <a:ext cx="3268689" cy="2188854"/>
          </a:xfrm>
          <a:prstGeom prst="rect">
            <a:avLst/>
          </a:prstGeom>
        </p:spPr>
      </p:pic>
      <p:sp>
        <p:nvSpPr>
          <p:cNvPr id="5" name="TextBox 4">
            <a:extLst>
              <a:ext uri="{FF2B5EF4-FFF2-40B4-BE49-F238E27FC236}">
                <a16:creationId xmlns:a16="http://schemas.microsoft.com/office/drawing/2014/main" id="{718929E4-0DE0-8145-9AC6-A62346964F67}"/>
              </a:ext>
            </a:extLst>
          </p:cNvPr>
          <p:cNvSpPr txBox="1"/>
          <p:nvPr/>
        </p:nvSpPr>
        <p:spPr>
          <a:xfrm>
            <a:off x="9473784" y="2608552"/>
            <a:ext cx="2344711" cy="338554"/>
          </a:xfrm>
          <a:prstGeom prst="rect">
            <a:avLst/>
          </a:prstGeom>
          <a:noFill/>
        </p:spPr>
        <p:txBody>
          <a:bodyPr wrap="square" rtlCol="0">
            <a:spAutoFit/>
          </a:bodyPr>
          <a:lstStyle/>
          <a:p>
            <a:r>
              <a:rPr lang="en-US" sz="1600" dirty="0">
                <a:solidFill>
                  <a:schemeClr val="tx1">
                    <a:lumMod val="75000"/>
                  </a:schemeClr>
                </a:solidFill>
                <a:latin typeface="Gill Sans MT" panose="020B0502020104020203" pitchFamily="34" charset="77"/>
              </a:rPr>
              <a:t>AURA/</a:t>
            </a:r>
            <a:r>
              <a:rPr lang="en-US" sz="1600" dirty="0" err="1">
                <a:solidFill>
                  <a:schemeClr val="tx1">
                    <a:lumMod val="75000"/>
                  </a:schemeClr>
                </a:solidFill>
                <a:latin typeface="Gill Sans MT" panose="020B0502020104020203" pitchFamily="34" charset="77"/>
              </a:rPr>
              <a:t>STScI</a:t>
            </a:r>
            <a:r>
              <a:rPr lang="en-US" sz="1600" dirty="0">
                <a:solidFill>
                  <a:schemeClr val="tx1">
                    <a:lumMod val="75000"/>
                  </a:schemeClr>
                </a:solidFill>
                <a:latin typeface="Gill Sans MT" panose="020B0502020104020203" pitchFamily="34" charset="77"/>
              </a:rPr>
              <a:t>/NASA/JPL</a:t>
            </a:r>
          </a:p>
        </p:txBody>
      </p:sp>
      <p:pic>
        <p:nvPicPr>
          <p:cNvPr id="6" name="Picture 5">
            <a:extLst>
              <a:ext uri="{FF2B5EF4-FFF2-40B4-BE49-F238E27FC236}">
                <a16:creationId xmlns:a16="http://schemas.microsoft.com/office/drawing/2014/main" id="{CE8F929B-BE97-9841-90F4-907290161990}"/>
              </a:ext>
            </a:extLst>
          </p:cNvPr>
          <p:cNvPicPr>
            <a:picLocks noChangeAspect="1"/>
          </p:cNvPicPr>
          <p:nvPr/>
        </p:nvPicPr>
        <p:blipFill>
          <a:blip r:embed="rId4"/>
          <a:stretch>
            <a:fillRect/>
          </a:stretch>
        </p:blipFill>
        <p:spPr>
          <a:xfrm>
            <a:off x="8752290" y="3412227"/>
            <a:ext cx="2764736" cy="2764736"/>
          </a:xfrm>
          <a:prstGeom prst="rect">
            <a:avLst/>
          </a:prstGeom>
        </p:spPr>
      </p:pic>
      <p:sp>
        <p:nvSpPr>
          <p:cNvPr id="7" name="TextBox 6">
            <a:extLst>
              <a:ext uri="{FF2B5EF4-FFF2-40B4-BE49-F238E27FC236}">
                <a16:creationId xmlns:a16="http://schemas.microsoft.com/office/drawing/2014/main" id="{0B7035D7-6C54-2B45-8557-CA8A030E0895}"/>
              </a:ext>
            </a:extLst>
          </p:cNvPr>
          <p:cNvSpPr txBox="1"/>
          <p:nvPr/>
        </p:nvSpPr>
        <p:spPr>
          <a:xfrm>
            <a:off x="8993472" y="6243833"/>
            <a:ext cx="3305331" cy="338554"/>
          </a:xfrm>
          <a:prstGeom prst="rect">
            <a:avLst/>
          </a:prstGeom>
          <a:noFill/>
        </p:spPr>
        <p:txBody>
          <a:bodyPr wrap="square" rtlCol="0">
            <a:spAutoFit/>
          </a:bodyPr>
          <a:lstStyle/>
          <a:p>
            <a:r>
              <a:rPr lang="en-US" sz="1600" dirty="0">
                <a:solidFill>
                  <a:schemeClr val="tx1">
                    <a:lumMod val="75000"/>
                  </a:schemeClr>
                </a:solidFill>
                <a:latin typeface="Gill Sans MT" panose="020B0502020104020203" pitchFamily="34" charset="77"/>
              </a:rPr>
              <a:t>NASA/CXC/NRC/</a:t>
            </a:r>
            <a:r>
              <a:rPr lang="en-US" sz="1600" dirty="0" err="1">
                <a:solidFill>
                  <a:schemeClr val="tx1">
                    <a:lumMod val="75000"/>
                  </a:schemeClr>
                </a:solidFill>
                <a:latin typeface="Gill Sans MT" panose="020B0502020104020203" pitchFamily="34" charset="77"/>
              </a:rPr>
              <a:t>STScI</a:t>
            </a:r>
            <a:r>
              <a:rPr lang="en-US" sz="1600" dirty="0">
                <a:solidFill>
                  <a:schemeClr val="tx1">
                    <a:lumMod val="75000"/>
                  </a:schemeClr>
                </a:solidFill>
                <a:latin typeface="Gill Sans MT" panose="020B0502020104020203" pitchFamily="34" charset="77"/>
              </a:rPr>
              <a:t>/NRAO/VLA </a:t>
            </a:r>
          </a:p>
        </p:txBody>
      </p:sp>
      <p:sp>
        <p:nvSpPr>
          <p:cNvPr id="8" name="Date Placeholder 7">
            <a:extLst>
              <a:ext uri="{FF2B5EF4-FFF2-40B4-BE49-F238E27FC236}">
                <a16:creationId xmlns:a16="http://schemas.microsoft.com/office/drawing/2014/main" id="{08C5FFFE-4246-A340-8497-A33376DFD3B6}"/>
              </a:ext>
            </a:extLst>
          </p:cNvPr>
          <p:cNvSpPr>
            <a:spLocks noGrp="1"/>
          </p:cNvSpPr>
          <p:nvPr>
            <p:ph type="dt" sz="half" idx="10"/>
          </p:nvPr>
        </p:nvSpPr>
        <p:spPr/>
        <p:txBody>
          <a:bodyPr/>
          <a:lstStyle/>
          <a:p>
            <a:r>
              <a:rPr lang="en-US"/>
              <a:t>AAS, June 2019</a:t>
            </a:r>
            <a:endParaRPr lang="en-US" dirty="0"/>
          </a:p>
        </p:txBody>
      </p:sp>
      <p:sp>
        <p:nvSpPr>
          <p:cNvPr id="9" name="Footer Placeholder 8">
            <a:extLst>
              <a:ext uri="{FF2B5EF4-FFF2-40B4-BE49-F238E27FC236}">
                <a16:creationId xmlns:a16="http://schemas.microsoft.com/office/drawing/2014/main" id="{E17197E1-552F-F84D-A9CB-ABD9CE4903B5}"/>
              </a:ext>
            </a:extLst>
          </p:cNvPr>
          <p:cNvSpPr>
            <a:spLocks noGrp="1"/>
          </p:cNvSpPr>
          <p:nvPr>
            <p:ph type="ftr" sz="quarter" idx="11"/>
          </p:nvPr>
        </p:nvSpPr>
        <p:spPr/>
        <p:txBody>
          <a:bodyPr/>
          <a:lstStyle/>
          <a:p>
            <a:r>
              <a:rPr lang="en-US"/>
              <a:t>Allison Kirkpatrick, akirkpatrick@ku.edu</a:t>
            </a:r>
            <a:endParaRPr lang="en-US" dirty="0"/>
          </a:p>
        </p:txBody>
      </p:sp>
    </p:spTree>
    <p:extLst>
      <p:ext uri="{BB962C8B-B14F-4D97-AF65-F5344CB8AC3E}">
        <p14:creationId xmlns:p14="http://schemas.microsoft.com/office/powerpoint/2010/main" val="21601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2548</TotalTime>
  <Words>971</Words>
  <Application>Microsoft Macintosh PowerPoint</Application>
  <PresentationFormat>Widescreen</PresentationFormat>
  <Paragraphs>76</Paragraphs>
  <Slides>8</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Gill Sans MT</vt:lpstr>
      <vt:lpstr>Office Theme</vt:lpstr>
      <vt:lpstr>Cold Quasars:  Nature’s Jekyll and Hyde</vt:lpstr>
      <vt:lpstr>PowerPoint Presentation</vt:lpstr>
      <vt:lpstr>Feeding of Active Galactic Nuclei</vt:lpstr>
      <vt:lpstr>PowerPoint Presentation</vt:lpstr>
      <vt:lpstr>A Blue Quasar with Dust</vt:lpstr>
      <vt:lpstr>A Blue Quasar with Dust</vt:lpstr>
      <vt:lpstr>Winds are moving through the galaxy clearing the gas and dust</vt:lpstr>
      <vt:lpstr>Cold Quasars are Retiring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quasars: Nature’s Jekyll and Hyde</dc:title>
  <dc:creator>Kirkpatrick, Allison Michelle</dc:creator>
  <cp:lastModifiedBy>Kirkpatrick, Allison Michelle</cp:lastModifiedBy>
  <cp:revision>32</cp:revision>
  <dcterms:created xsi:type="dcterms:W3CDTF">2019-06-04T17:39:02Z</dcterms:created>
  <dcterms:modified xsi:type="dcterms:W3CDTF">2019-06-11T19:04:21Z</dcterms:modified>
</cp:coreProperties>
</file>