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0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EE4EA"/>
    <a:srgbClr val="2EF6FF"/>
    <a:srgbClr val="65FF47"/>
    <a:srgbClr val="3DC5FA"/>
    <a:srgbClr val="C92FFF"/>
    <a:srgbClr val="302FFF"/>
    <a:srgbClr val="4C1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80851" autoAdjust="0"/>
  </p:normalViewPr>
  <p:slideViewPr>
    <p:cSldViewPr snapToGrid="0" snapToObjects="1">
      <p:cViewPr>
        <p:scale>
          <a:sx n="83" d="100"/>
          <a:sy n="83" d="100"/>
        </p:scale>
        <p:origin x="-1632" y="-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CAAE8"/>
            </a:solidFill>
            <a:ln w="12700" cap="flat">
              <a:noFill/>
              <a:miter lim="400000"/>
            </a:ln>
            <a:effectLst/>
          </c:spPr>
          <c:explosion val="38"/>
          <c:dPt>
            <c:idx val="1"/>
            <c:bubble3D val="0"/>
            <c:spPr>
              <a:solidFill>
                <a:srgbClr val="6C61B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769ECE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8A5C9B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rgbClr val="57789E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rgbClr val="5F4D78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1"/>
              <c:layout>
                <c:manualLayout>
                  <c:x val="0.0319708786802043"/>
                  <c:y val="0.08516464506978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90835028021324"/>
                  <c:y val="0.003693137518138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784182415470453"/>
                  <c:y val="0.04371641868624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numFmt formatCode="0%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  <c:pt idx="3">
                  <c:v>Asian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91.0</c:v>
                </c:pt>
                <c:pt idx="1">
                  <c:v>1.0</c:v>
                </c:pt>
                <c:pt idx="2">
                  <c:v>7.0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CAAE8"/>
            </a:solidFill>
            <a:ln w="12700" cap="flat">
              <a:noFill/>
              <a:miter lim="400000"/>
            </a:ln>
            <a:effectLst/>
          </c:spPr>
          <c:explosion val="38"/>
          <c:dPt>
            <c:idx val="1"/>
            <c:bubble3D val="0"/>
            <c:spPr>
              <a:solidFill>
                <a:srgbClr val="6C61B0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769ECE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8A5C9B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rgbClr val="57789E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rgbClr val="5F4D78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4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numFmt formatCode="0%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White</c:v>
                </c:pt>
                <c:pt idx="1">
                  <c:v>African American</c:v>
                </c:pt>
                <c:pt idx="2">
                  <c:v>Hispanic</c:v>
                </c:pt>
                <c:pt idx="3">
                  <c:v>Asian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67.0</c:v>
                </c:pt>
                <c:pt idx="1">
                  <c:v>12.0</c:v>
                </c:pt>
                <c:pt idx="2">
                  <c:v>4.0</c:v>
                </c:pt>
                <c:pt idx="3">
                  <c:v>15.0</c:v>
                </c:pt>
                <c:pt idx="4">
                  <c:v>2.0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5CF0-8D4F-DB4A-BC4A-7A03ABDD4BF9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2195-D9D2-3E45-8AD0-F9107F46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892969" y="863947"/>
            <a:ext cx="7366992" cy="1741289"/>
          </a:xfrm>
          <a:prstGeom prst="rect">
            <a:avLst/>
          </a:prstGeom>
        </p:spPr>
        <p:txBody>
          <a:bodyPr lIns="31887" tIns="31887" rIns="31887" bIns="31887" anchor="b">
            <a:noAutofit/>
          </a:bodyPr>
          <a:lstStyle>
            <a:lvl1pPr defTabSz="366702">
              <a:defRPr sz="49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892969" y="2645420"/>
            <a:ext cx="7366992" cy="602754"/>
          </a:xfrm>
          <a:prstGeom prst="rect">
            <a:avLst/>
          </a:prstGeom>
        </p:spPr>
        <p:txBody>
          <a:bodyPr lIns="31887" tIns="31887" rIns="31887" bIns="31887">
            <a:noAutofit/>
          </a:bodyPr>
          <a:lstStyle>
            <a:lvl1pPr marL="0" indent="0" algn="ctr" defTabSz="366702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 defTabSz="366702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 defTabSz="366702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 defTabSz="366702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 defTabSz="366702"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4464844" y="4915793"/>
            <a:ext cx="205383" cy="167432"/>
          </a:xfrm>
          <a:prstGeom prst="rect">
            <a:avLst/>
          </a:prstGeom>
        </p:spPr>
        <p:txBody>
          <a:bodyPr lIns="23915" tIns="23915" rIns="23915" bIns="23915" anchor="t"/>
          <a:lstStyle>
            <a:lvl1pPr algn="ctr" defTabSz="36670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pPr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" y="-16254"/>
            <a:ext cx="9144001" cy="725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915" tIns="23915" rIns="23915" bIns="23915" anchor="ctr">
            <a:spAutoFit/>
          </a:bodyPr>
          <a:lstStyle>
            <a:lvl1pPr>
              <a:defRPr sz="4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algn="ctr"/>
            <a:r>
              <a:rPr sz="4400" dirty="0"/>
              <a:t>Efforts to Promote Inclusivity in SDSS</a:t>
            </a:r>
          </a:p>
        </p:txBody>
      </p:sp>
      <p:sp>
        <p:nvSpPr>
          <p:cNvPr id="86" name="Shape 86"/>
          <p:cNvSpPr/>
          <p:nvPr/>
        </p:nvSpPr>
        <p:spPr>
          <a:xfrm>
            <a:off x="-367936" y="4346007"/>
            <a:ext cx="9879872" cy="81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915" tIns="23915" rIns="23915" bIns="23915" anchor="ctr">
            <a:spAutoFit/>
          </a:bodyPr>
          <a:lstStyle/>
          <a:p>
            <a:pPr algn="ctr">
              <a:defRPr sz="34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400" dirty="0"/>
              <a:t>COmmittee for INclusivity in SDSS (COINS)  </a:t>
            </a:r>
          </a:p>
          <a:p>
            <a:pPr algn="ctr">
              <a:defRPr sz="34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400" dirty="0"/>
              <a:t>Kelly Holley-Bockelmann</a:t>
            </a:r>
          </a:p>
        </p:txBody>
      </p:sp>
      <p:pic>
        <p:nvPicPr>
          <p:cNvPr id="87" name="pasted-imag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733" y="711412"/>
            <a:ext cx="6614535" cy="372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18400" y="-79646"/>
            <a:ext cx="8485304" cy="1049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4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3200" dirty="0"/>
              <a:t>Racial minorities in astronomy are underrepresented by an order of magnitude </a:t>
            </a:r>
          </a:p>
        </p:txBody>
      </p:sp>
      <p:graphicFrame>
        <p:nvGraphicFramePr>
          <p:cNvPr id="90" name="Chart 90"/>
          <p:cNvGraphicFramePr/>
          <p:nvPr/>
        </p:nvGraphicFramePr>
        <p:xfrm>
          <a:off x="112342" y="1228949"/>
          <a:ext cx="4027290" cy="302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Chart 91"/>
          <p:cNvGraphicFramePr/>
          <p:nvPr/>
        </p:nvGraphicFramePr>
        <p:xfrm>
          <a:off x="4816799" y="1439912"/>
          <a:ext cx="4036219" cy="302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955261" y="5188148"/>
            <a:ext cx="8179594" cy="444698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945308" y="4471141"/>
            <a:ext cx="7140302" cy="49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36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2800" dirty="0"/>
              <a:t>Likewise, ~10% of the SDSS survey are minorities </a:t>
            </a:r>
          </a:p>
        </p:txBody>
      </p:sp>
      <p:sp>
        <p:nvSpPr>
          <p:cNvPr id="94" name="Shape 94"/>
          <p:cNvSpPr/>
          <p:nvPr/>
        </p:nvSpPr>
        <p:spPr>
          <a:xfrm>
            <a:off x="2808843" y="3135758"/>
            <a:ext cx="70001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White</a:t>
            </a:r>
          </a:p>
        </p:txBody>
      </p:sp>
      <p:sp>
        <p:nvSpPr>
          <p:cNvPr id="95" name="Shape 95"/>
          <p:cNvSpPr/>
          <p:nvPr/>
        </p:nvSpPr>
        <p:spPr>
          <a:xfrm>
            <a:off x="7970203" y="3135758"/>
            <a:ext cx="70001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White</a:t>
            </a:r>
          </a:p>
        </p:txBody>
      </p:sp>
      <p:sp>
        <p:nvSpPr>
          <p:cNvPr id="96" name="Shape 96"/>
          <p:cNvSpPr/>
          <p:nvPr/>
        </p:nvSpPr>
        <p:spPr>
          <a:xfrm>
            <a:off x="5290683" y="1286705"/>
            <a:ext cx="91123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Hispanic</a:t>
            </a:r>
          </a:p>
        </p:txBody>
      </p:sp>
      <p:sp>
        <p:nvSpPr>
          <p:cNvPr id="97" name="Shape 97"/>
          <p:cNvSpPr/>
          <p:nvPr/>
        </p:nvSpPr>
        <p:spPr>
          <a:xfrm>
            <a:off x="2212917" y="1046211"/>
            <a:ext cx="91123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Hispanic</a:t>
            </a:r>
          </a:p>
        </p:txBody>
      </p:sp>
      <p:sp>
        <p:nvSpPr>
          <p:cNvPr id="98" name="Shape 98"/>
          <p:cNvSpPr/>
          <p:nvPr/>
        </p:nvSpPr>
        <p:spPr>
          <a:xfrm>
            <a:off x="4361789" y="3412578"/>
            <a:ext cx="1818057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African American</a:t>
            </a:r>
          </a:p>
        </p:txBody>
      </p:sp>
      <p:sp>
        <p:nvSpPr>
          <p:cNvPr id="99" name="Shape 99"/>
          <p:cNvSpPr/>
          <p:nvPr/>
        </p:nvSpPr>
        <p:spPr>
          <a:xfrm>
            <a:off x="200555" y="1800770"/>
            <a:ext cx="1818057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African American</a:t>
            </a:r>
          </a:p>
        </p:txBody>
      </p:sp>
      <p:sp>
        <p:nvSpPr>
          <p:cNvPr id="100" name="Shape 100"/>
          <p:cNvSpPr/>
          <p:nvPr/>
        </p:nvSpPr>
        <p:spPr>
          <a:xfrm>
            <a:off x="1179076" y="1017190"/>
            <a:ext cx="61480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Asian</a:t>
            </a:r>
          </a:p>
        </p:txBody>
      </p:sp>
      <p:sp>
        <p:nvSpPr>
          <p:cNvPr id="101" name="Shape 101"/>
          <p:cNvSpPr/>
          <p:nvPr/>
        </p:nvSpPr>
        <p:spPr>
          <a:xfrm>
            <a:off x="4746572" y="2140098"/>
            <a:ext cx="61480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Asian</a:t>
            </a:r>
          </a:p>
        </p:txBody>
      </p:sp>
      <p:sp>
        <p:nvSpPr>
          <p:cNvPr id="102" name="Shape 102"/>
          <p:cNvSpPr/>
          <p:nvPr/>
        </p:nvSpPr>
        <p:spPr>
          <a:xfrm>
            <a:off x="6904649" y="1185525"/>
            <a:ext cx="657633" cy="372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/>
              <a:t>Other</a:t>
            </a:r>
          </a:p>
        </p:txBody>
      </p:sp>
      <p:sp>
        <p:nvSpPr>
          <p:cNvPr id="103" name="Shape 103"/>
          <p:cNvSpPr/>
          <p:nvPr/>
        </p:nvSpPr>
        <p:spPr>
          <a:xfrm>
            <a:off x="8039159" y="1478258"/>
            <a:ext cx="489130" cy="526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US</a:t>
            </a:r>
          </a:p>
        </p:txBody>
      </p:sp>
      <p:sp>
        <p:nvSpPr>
          <p:cNvPr id="104" name="Shape 104"/>
          <p:cNvSpPr/>
          <p:nvPr/>
        </p:nvSpPr>
        <p:spPr>
          <a:xfrm>
            <a:off x="2656616" y="1478259"/>
            <a:ext cx="1644043" cy="526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Astronomy</a:t>
            </a:r>
          </a:p>
        </p:txBody>
      </p:sp>
      <p:sp>
        <p:nvSpPr>
          <p:cNvPr id="105" name="Shape 105"/>
          <p:cNvSpPr/>
          <p:nvPr/>
        </p:nvSpPr>
        <p:spPr>
          <a:xfrm>
            <a:off x="479040" y="3982900"/>
            <a:ext cx="1210782" cy="27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1400"/>
            </a:lvl1pPr>
          </a:lstStyle>
          <a:p>
            <a:r>
              <a:t>Nelson, 2007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05763" y="278700"/>
            <a:ext cx="8877306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3200" dirty="0"/>
              <a:t>COINS Identified Barriers to Equity in SDSS Science…</a:t>
            </a:r>
          </a:p>
        </p:txBody>
      </p:sp>
      <p:sp>
        <p:nvSpPr>
          <p:cNvPr id="108" name="Shape 108"/>
          <p:cNvSpPr/>
          <p:nvPr/>
        </p:nvSpPr>
        <p:spPr>
          <a:xfrm>
            <a:off x="631753" y="1148574"/>
            <a:ext cx="7880494" cy="3019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400" dirty="0"/>
              <a:t>Very high cost for institutions to join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400" dirty="0"/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400" dirty="0"/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400" dirty="0"/>
              <a:t>Insufficient on-ramping for new collaborators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400" dirty="0"/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400" dirty="0"/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400" dirty="0"/>
              <a:t>Lack of financial support and research opportunities for students</a:t>
            </a:r>
          </a:p>
        </p:txBody>
      </p:sp>
      <p:sp>
        <p:nvSpPr>
          <p:cNvPr id="109" name="Shape 109"/>
          <p:cNvSpPr/>
          <p:nvPr/>
        </p:nvSpPr>
        <p:spPr>
          <a:xfrm>
            <a:off x="2913477" y="4228621"/>
            <a:ext cx="6151400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3200" dirty="0"/>
              <a:t>…and started and SDSS REU + FAST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578033" y="4592"/>
            <a:ext cx="7102125" cy="135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>
            <a:lvl1pPr algn="l">
              <a:defRPr sz="4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2800" dirty="0"/>
              <a:t>Faculty and Student Teams (FAST) -- designed to broaden participation through research partnerships with SDSS members</a:t>
            </a:r>
          </a:p>
        </p:txBody>
      </p:sp>
      <p:sp>
        <p:nvSpPr>
          <p:cNvPr id="112" name="Shape 112"/>
          <p:cNvSpPr/>
          <p:nvPr/>
        </p:nvSpPr>
        <p:spPr>
          <a:xfrm>
            <a:off x="5361290" y="2671020"/>
            <a:ext cx="3594535" cy="2434276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algn="l">
              <a:defRPr sz="30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200" dirty="0"/>
              <a:t>Faculty + minority students </a:t>
            </a:r>
          </a:p>
          <a:p>
            <a:pPr algn="l">
              <a:defRPr sz="30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200" dirty="0"/>
          </a:p>
          <a:p>
            <a:pPr algn="l">
              <a:defRPr sz="30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200" dirty="0"/>
              <a:t>Minority faculty + PhD student</a:t>
            </a:r>
          </a:p>
          <a:p>
            <a:pPr algn="l">
              <a:defRPr sz="30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200" dirty="0"/>
          </a:p>
          <a:p>
            <a:pPr algn="l">
              <a:defRPr sz="30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200" dirty="0"/>
              <a:t>Faculty team from a Minority Serving Institution</a:t>
            </a:r>
          </a:p>
        </p:txBody>
      </p:sp>
      <p:sp>
        <p:nvSpPr>
          <p:cNvPr id="113" name="Shape 113"/>
          <p:cNvSpPr/>
          <p:nvPr/>
        </p:nvSpPr>
        <p:spPr>
          <a:xfrm>
            <a:off x="465211" y="1435367"/>
            <a:ext cx="4125516" cy="277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Support transitions into SDSS collaboration</a:t>
            </a:r>
          </a:p>
          <a:p>
            <a:pPr algn="l"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endParaRPr sz="2200" dirty="0"/>
          </a:p>
          <a:p>
            <a:pPr algn="l"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Geared toward fostering meaningful research collaborations </a:t>
            </a:r>
          </a:p>
          <a:p>
            <a:pPr algn="l"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endParaRPr sz="2200" dirty="0"/>
          </a:p>
          <a:p>
            <a:pPr algn="l"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Flexible definition of eligibility to ensure minority talent not excluded</a:t>
            </a:r>
          </a:p>
        </p:txBody>
      </p:sp>
      <p:pic>
        <p:nvPicPr>
          <p:cNvPr id="114" name="pasted-ima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37" y="341578"/>
            <a:ext cx="859526" cy="68308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4284050" y="3604674"/>
            <a:ext cx="981130" cy="310420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93408" y="153064"/>
            <a:ext cx="8617149" cy="92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>
            <a:lvl1pPr algn="l">
              <a:defRPr sz="43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2800" dirty="0"/>
              <a:t>FAST teams are paired with SDSS scientists to ease transition into collaboration</a:t>
            </a:r>
          </a:p>
        </p:txBody>
      </p:sp>
      <p:sp>
        <p:nvSpPr>
          <p:cNvPr id="118" name="Shape 118"/>
          <p:cNvSpPr/>
          <p:nvPr/>
        </p:nvSpPr>
        <p:spPr>
          <a:xfrm>
            <a:off x="391919" y="1508135"/>
            <a:ext cx="7759899" cy="2665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Free membership in collaboration</a:t>
            </a:r>
          </a:p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Mentorship and training</a:t>
            </a:r>
            <a:r>
              <a:rPr sz="2200" dirty="0" smtClean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 </a:t>
            </a:r>
            <a:r>
              <a:rPr sz="2200" dirty="0" smtClean="0"/>
              <a:t>(</a:t>
            </a:r>
            <a:r>
              <a:rPr sz="2200" dirty="0"/>
              <a:t>not just access to data)</a:t>
            </a:r>
          </a:p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Faculty summer support</a:t>
            </a:r>
          </a:p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Travel to meetings/for collaborating</a:t>
            </a:r>
          </a:p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Student research stipend</a:t>
            </a:r>
          </a:p>
          <a:p>
            <a:pPr algn="l">
              <a:lnSpc>
                <a:spcPct val="110000"/>
              </a:lnSpc>
              <a:defRPr sz="3000">
                <a:latin typeface="Tw Cen MT"/>
                <a:ea typeface="Tw Cen MT"/>
                <a:cs typeface="Tw Cen MT"/>
                <a:sym typeface="Tw Cen MT"/>
              </a:defRPr>
            </a:pPr>
            <a:r>
              <a:rPr sz="2200" dirty="0"/>
              <a:t>Access to centralized computing</a:t>
            </a:r>
          </a:p>
        </p:txBody>
      </p:sp>
      <p:pic>
        <p:nvPicPr>
          <p:cNvPr id="119" name="pasted-imag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754" y="1715804"/>
            <a:ext cx="4000501" cy="225028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264050" y="4069710"/>
            <a:ext cx="3746507" cy="314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lnSpc>
                <a:spcPct val="110000"/>
              </a:lnSpc>
              <a:defRPr sz="13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1500" dirty="0"/>
              <a:t>At Apache Point Observatory during bootcamp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7527" y="8419020"/>
            <a:ext cx="2472843" cy="1854632"/>
          </a:xfrm>
          <a:prstGeom prst="rect">
            <a:avLst/>
          </a:prstGeom>
        </p:spPr>
      </p:pic>
      <p:pic>
        <p:nvPicPr>
          <p:cNvPr id="123" name="Screen Shot 2016-11-05 at 11.04.59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32385" y="11562542"/>
            <a:ext cx="2364973" cy="18235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26"/>
          <p:cNvGrpSpPr/>
          <p:nvPr/>
        </p:nvGrpSpPr>
        <p:grpSpPr>
          <a:xfrm>
            <a:off x="20476907" y="10413959"/>
            <a:ext cx="3452686" cy="3841051"/>
            <a:chOff x="0" y="-2178053"/>
            <a:chExt cx="4910485" cy="7283768"/>
          </a:xfrm>
        </p:grpSpPr>
        <p:sp>
          <p:nvSpPr>
            <p:cNvPr id="124" name="Shape 124"/>
            <p:cNvSpPr/>
            <p:nvPr/>
          </p:nvSpPr>
          <p:spPr>
            <a:xfrm>
              <a:off x="0" y="-2178053"/>
              <a:ext cx="4910485" cy="72837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1178" marR="31178" defTabSz="1683155">
                <a:spcBef>
                  <a:spcPts val="753"/>
                </a:spcBef>
                <a:defRPr sz="3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r>
                <a:rPr dirty="0"/>
                <a:t>Using TDSS to Examine the Magnetic Variability on the Coolest Stars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FAST advisors: Kelle Cruz and Emily Rice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Students: Jean-Paul Ventura, Aurora Cid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SDSS collaborator: Sarah Schmidt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300856" y="400927"/>
              <a:ext cx="4530317" cy="2372995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19065088" y="7094360"/>
            <a:ext cx="3296384" cy="4567405"/>
            <a:chOff x="0" y="-2540829"/>
            <a:chExt cx="4688188" cy="8661150"/>
          </a:xfrm>
        </p:grpSpPr>
        <p:sp>
          <p:nvSpPr>
            <p:cNvPr id="127" name="Shape 127"/>
            <p:cNvSpPr/>
            <p:nvPr/>
          </p:nvSpPr>
          <p:spPr>
            <a:xfrm>
              <a:off x="0" y="-2540829"/>
              <a:ext cx="4628524" cy="86611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r>
                <a:rPr dirty="0"/>
                <a:t>Characterizing Kepler Eclipsing Binaries Observed with SDSS/APOGEE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FAST advisor: Paul Mason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Students: Christina Solis, James Vesper, Joshua Santana, Jonathan Delgado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SDSS Collaborator: Jason Jackiewcz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351237" y="895661"/>
              <a:ext cx="4336951" cy="2461934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4" name="Group 138"/>
          <p:cNvGrpSpPr/>
          <p:nvPr/>
        </p:nvGrpSpPr>
        <p:grpSpPr>
          <a:xfrm>
            <a:off x="4572968" y="9815724"/>
            <a:ext cx="8985709" cy="4567405"/>
            <a:chOff x="0" y="-2319866"/>
            <a:chExt cx="12779673" cy="8661148"/>
          </a:xfrm>
        </p:grpSpPr>
        <p:pic>
          <p:nvPicPr>
            <p:cNvPr id="130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62741" y="512210"/>
              <a:ext cx="3516932" cy="3516932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grpSp>
          <p:nvGrpSpPr>
            <p:cNvPr id="5" name="Group 133"/>
            <p:cNvGrpSpPr/>
            <p:nvPr/>
          </p:nvGrpSpPr>
          <p:grpSpPr>
            <a:xfrm>
              <a:off x="4142341" y="-2319866"/>
              <a:ext cx="4480081" cy="8661148"/>
              <a:chOff x="0" y="-2478835"/>
              <a:chExt cx="4480080" cy="8661146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0" y="-2478835"/>
                <a:ext cx="4427589" cy="86611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APOGEE/Kepler Overlap Yields Orbital Solutions For A Variety of Eclipsing Binaries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Meredith Rawls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Student: Joni Clark Cunningham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Jason Jackiewcz</a:t>
                </a: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231987" y="928262"/>
                <a:ext cx="4248093" cy="2538573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6" name="Group 137"/>
            <p:cNvGrpSpPr/>
            <p:nvPr/>
          </p:nvGrpSpPr>
          <p:grpSpPr>
            <a:xfrm>
              <a:off x="0" y="0"/>
              <a:ext cx="5134395" cy="4912897"/>
              <a:chOff x="0" y="0"/>
              <a:chExt cx="5134394" cy="4912896"/>
            </a:xfrm>
          </p:grpSpPr>
          <p:pic>
            <p:nvPicPr>
              <p:cNvPr id="134" name="unnamed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7540" y="262508"/>
                <a:ext cx="3521671" cy="3868061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sp>
            <p:nvSpPr>
              <p:cNvPr id="135" name="Shape 135"/>
              <p:cNvSpPr/>
              <p:nvPr/>
            </p:nvSpPr>
            <p:spPr>
              <a:xfrm>
                <a:off x="275658" y="4272691"/>
                <a:ext cx="4858736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Joni Clark Cunningham at her first AAS meeting, 2016</a:t>
                </a: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0"/>
                <a:ext cx="3996950" cy="4912896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7" name="Group 147"/>
          <p:cNvGrpSpPr/>
          <p:nvPr/>
        </p:nvGrpSpPr>
        <p:grpSpPr>
          <a:xfrm>
            <a:off x="4256155" y="6666419"/>
            <a:ext cx="9935434" cy="4339650"/>
            <a:chOff x="0" y="-2286113"/>
            <a:chExt cx="14130394" cy="8229260"/>
          </a:xfrm>
        </p:grpSpPr>
        <p:pic>
          <p:nvPicPr>
            <p:cNvPr id="139" name="pasted-image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82368" y="1026007"/>
              <a:ext cx="2748026" cy="2748025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grpSp>
          <p:nvGrpSpPr>
            <p:cNvPr id="8" name="Group 142"/>
            <p:cNvGrpSpPr/>
            <p:nvPr/>
          </p:nvGrpSpPr>
          <p:grpSpPr>
            <a:xfrm>
              <a:off x="6158014" y="-2286113"/>
              <a:ext cx="4489734" cy="8229260"/>
              <a:chOff x="0" y="-2477043"/>
              <a:chExt cx="4489733" cy="8229258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-2477043"/>
                <a:ext cx="4427589" cy="82292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spcBef>
                    <a:spcPts val="753"/>
                  </a:spcBef>
                  <a:defRPr sz="3000" b="1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Wavelet Analysis of Large Scale Structure in eBOSS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Jesús Pando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Students: Noel Garcia, Taurean Ford, Kevin Kadowaki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Ashley Ross</a:t>
                </a: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350581" y="897331"/>
                <a:ext cx="4139152" cy="2589496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9" name="Group 146"/>
            <p:cNvGrpSpPr/>
            <p:nvPr/>
          </p:nvGrpSpPr>
          <p:grpSpPr>
            <a:xfrm>
              <a:off x="0" y="0"/>
              <a:ext cx="8184716" cy="4800040"/>
              <a:chOff x="0" y="0"/>
              <a:chExt cx="8184715" cy="4800039"/>
            </a:xfrm>
          </p:grpSpPr>
          <p:pic>
            <p:nvPicPr>
              <p:cNvPr id="143" name="DSC_0299.jpe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5447" y="348342"/>
                <a:ext cx="4726948" cy="3699283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sp>
            <p:nvSpPr>
              <p:cNvPr id="144" name="Shape 144"/>
              <p:cNvSpPr/>
              <p:nvPr/>
            </p:nvSpPr>
            <p:spPr>
              <a:xfrm>
                <a:off x="211772" y="4145863"/>
                <a:ext cx="7972943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Yunyun Wu (left) and Noel Garcia (right) talk about the 2-point correlation function, 2016</a:t>
                </a: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0" y="0"/>
                <a:ext cx="6037677" cy="4800039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10" name="Group 151"/>
          <p:cNvGrpSpPr/>
          <p:nvPr/>
        </p:nvGrpSpPr>
        <p:grpSpPr>
          <a:xfrm>
            <a:off x="16481623" y="8212687"/>
            <a:ext cx="3234224" cy="2734003"/>
            <a:chOff x="0" y="0"/>
            <a:chExt cx="4599783" cy="5184477"/>
          </a:xfrm>
        </p:grpSpPr>
        <p:pic>
          <p:nvPicPr>
            <p:cNvPr id="148" name="Screen Shot 2016-11-06 at 12.39.20 AM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4640"/>
              <a:ext cx="3854541" cy="4461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419652" y="4556768"/>
              <a:ext cx="4180131" cy="54472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9671" marR="49671" algn="l" defTabSz="2681464">
                <a:defRPr sz="12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t>Joshua Santana at his first AAS meeting, 2016 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03584" y="0"/>
              <a:ext cx="3647282" cy="5184477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11" name="Group 160"/>
          <p:cNvGrpSpPr/>
          <p:nvPr/>
        </p:nvGrpSpPr>
        <p:grpSpPr>
          <a:xfrm>
            <a:off x="16446401" y="3297577"/>
            <a:ext cx="9557988" cy="6163740"/>
            <a:chOff x="0" y="-3373415"/>
            <a:chExt cx="13593582" cy="11688275"/>
          </a:xfrm>
        </p:grpSpPr>
        <p:pic>
          <p:nvPicPr>
            <p:cNvPr id="152" name="Screen Shot 2016-11-05 at 11.04.59 P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30065" y="930452"/>
              <a:ext cx="3363517" cy="3457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" name="Group 155"/>
            <p:cNvGrpSpPr/>
            <p:nvPr/>
          </p:nvGrpSpPr>
          <p:grpSpPr>
            <a:xfrm>
              <a:off x="4748024" y="-3373415"/>
              <a:ext cx="4349653" cy="11688275"/>
              <a:chOff x="0" y="-3585759"/>
              <a:chExt cx="4349651" cy="11688270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0" y="-3585759"/>
                <a:ext cx="4280000" cy="116882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spcBef>
                    <a:spcPts val="753"/>
                  </a:spcBef>
                  <a:defRPr sz="3000" b="1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Stellar population distributions and star formation histories of post-starburst (or 'E+A') galaxies in the MaNGA survey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Charles Liu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Students: Ashley Betances, Alaina Bonilla, Andrea Gonzalez, Olivia James, Christina Migliore, Muhammed Wally, Nicole Wallack, Olivia Weaver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Karen Masters</a:t>
                </a: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93129" y="454656"/>
                <a:ext cx="4056522" cy="3855245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13" name="Group 159"/>
            <p:cNvGrpSpPr/>
            <p:nvPr/>
          </p:nvGrpSpPr>
          <p:grpSpPr>
            <a:xfrm>
              <a:off x="0" y="0"/>
              <a:ext cx="5792715" cy="5318879"/>
              <a:chOff x="0" y="0"/>
              <a:chExt cx="5792714" cy="5318878"/>
            </a:xfrm>
          </p:grpSpPr>
          <p:pic>
            <p:nvPicPr>
              <p:cNvPr id="156" name="Screen Shot 2016-11-05 at 11.04.59 PM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467" y="280754"/>
                <a:ext cx="3659983" cy="42829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7" name="Shape 157"/>
              <p:cNvSpPr/>
              <p:nvPr/>
            </p:nvSpPr>
            <p:spPr>
              <a:xfrm>
                <a:off x="226199" y="4664519"/>
                <a:ext cx="5566515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Alaina, Andrea, and Christina at their first AAS meeting, 2016 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0" y="0"/>
                <a:ext cx="4432916" cy="5318878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14" name="Group 165"/>
          <p:cNvGrpSpPr/>
          <p:nvPr/>
        </p:nvGrpSpPr>
        <p:grpSpPr>
          <a:xfrm>
            <a:off x="14352437" y="11277972"/>
            <a:ext cx="6064600" cy="2622138"/>
            <a:chOff x="0" y="0"/>
            <a:chExt cx="8625208" cy="4972348"/>
          </a:xfrm>
        </p:grpSpPr>
        <p:pic>
          <p:nvPicPr>
            <p:cNvPr id="161" name="pasted-image.jpe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8574" y="280792"/>
              <a:ext cx="3833483" cy="3868135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pic>
          <p:nvPicPr>
            <p:cNvPr id="162" name="pasted-image.jpeg"/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13509" y="280792"/>
              <a:ext cx="3846592" cy="3873847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63" name="Shape 163"/>
            <p:cNvSpPr/>
            <p:nvPr/>
          </p:nvSpPr>
          <p:spPr>
            <a:xfrm>
              <a:off x="1727879" y="4320651"/>
              <a:ext cx="6897329" cy="54472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9671" marR="49671" algn="l" defTabSz="2681464">
                <a:defRPr sz="12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t>Jean-Paul Ventura (left) and Aurora Cid (right) at the SACNAS meeting, 2016 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0" y="0"/>
              <a:ext cx="8574043" cy="4972348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66" name="Shape 166"/>
          <p:cNvSpPr/>
          <p:nvPr/>
        </p:nvSpPr>
        <p:spPr>
          <a:xfrm>
            <a:off x="4057628" y="7789843"/>
            <a:ext cx="10510522" cy="2784786"/>
          </a:xfrm>
          <a:prstGeom prst="rect">
            <a:avLst/>
          </a:prstGeom>
          <a:ln w="38100">
            <a:solidFill>
              <a:srgbClr val="EBEBEB"/>
            </a:solidFill>
          </a:ln>
        </p:spPr>
        <p:txBody>
          <a:bodyPr lIns="31887" tIns="31887" rIns="31887" bIns="31887" anchor="ctr"/>
          <a:lstStyle/>
          <a:p>
            <a:pPr marL="31178" marR="31178" defTabSz="1683155">
              <a:defRPr sz="10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67" name="pasted-imag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692" y="813286"/>
            <a:ext cx="1379763" cy="1034823"/>
          </a:xfrm>
          <a:prstGeom prst="rect">
            <a:avLst/>
          </a:prstGeom>
        </p:spPr>
      </p:pic>
      <p:grpSp>
        <p:nvGrpSpPr>
          <p:cNvPr id="15" name="Group 170"/>
          <p:cNvGrpSpPr/>
          <p:nvPr/>
        </p:nvGrpSpPr>
        <p:grpSpPr>
          <a:xfrm>
            <a:off x="1182652" y="764799"/>
            <a:ext cx="1640592" cy="1131797"/>
            <a:chOff x="0" y="0"/>
            <a:chExt cx="2333286" cy="2146221"/>
          </a:xfrm>
        </p:grpSpPr>
        <p:pic>
          <p:nvPicPr>
            <p:cNvPr id="168" name="pasted-image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7652" y="164119"/>
              <a:ext cx="1817983" cy="1817984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0" y="0"/>
              <a:ext cx="2333287" cy="2146222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71" name="Shape 171"/>
          <p:cNvSpPr/>
          <p:nvPr/>
        </p:nvSpPr>
        <p:spPr>
          <a:xfrm>
            <a:off x="3085658" y="644996"/>
            <a:ext cx="2835212" cy="149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/>
          <a:lstStyle/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 dirty="0"/>
              <a:t>Spectroscopic Analysis of Ultracool Dwarfs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FAST faculty: Adam Burgasser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Students: Christian Aganze, Christopher Theissen, Jennifer Werk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SDSS Collaborators: Sarah Schmidt and Jennifer Johnson</a:t>
            </a:r>
          </a:p>
        </p:txBody>
      </p:sp>
      <p:pic>
        <p:nvPicPr>
          <p:cNvPr id="172" name="pasted-image.jpe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199" y="2232531"/>
            <a:ext cx="1230749" cy="923061"/>
          </a:xfrm>
          <a:prstGeom prst="rect">
            <a:avLst/>
          </a:prstGeom>
        </p:spPr>
      </p:pic>
      <p:sp>
        <p:nvSpPr>
          <p:cNvPr id="173" name="Shape 173"/>
          <p:cNvSpPr/>
          <p:nvPr/>
        </p:nvSpPr>
        <p:spPr>
          <a:xfrm>
            <a:off x="2810240" y="2181998"/>
            <a:ext cx="2835212" cy="113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/>
          <a:lstStyle/>
          <a:p>
            <a:pPr marL="31178" marR="31178" indent="286984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 dirty="0"/>
              <a:t>Wavelet Analysis of Large Scale</a:t>
            </a:r>
            <a:r>
              <a:rPr sz="1200" dirty="0" smtClean="0"/>
              <a:t> 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           </a:t>
            </a:r>
            <a:r>
              <a:rPr sz="1200" dirty="0" smtClean="0"/>
              <a:t>Structure </a:t>
            </a:r>
            <a:r>
              <a:rPr sz="1200" dirty="0"/>
              <a:t>in eBOSS</a:t>
            </a:r>
          </a:p>
          <a:p>
            <a:pPr marL="31178" marR="31178" indent="286984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FAST advisor: Jesús Pando</a:t>
            </a:r>
          </a:p>
          <a:p>
            <a:pPr marL="31178" marR="31178" indent="286984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Students: Noel Garcia, Taurean Ford,</a:t>
            </a:r>
            <a:r>
              <a:rPr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           </a:t>
            </a:r>
            <a:r>
              <a:rPr sz="1200" dirty="0" smtClean="0"/>
              <a:t>Kevin </a:t>
            </a:r>
            <a:r>
              <a:rPr sz="1200" dirty="0"/>
              <a:t>Kadowaki</a:t>
            </a:r>
          </a:p>
          <a:p>
            <a:pPr marL="31178" marR="31178" indent="286984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SDSS Collaborator: Ashley Ross</a:t>
            </a:r>
          </a:p>
        </p:txBody>
      </p:sp>
      <p:grpSp>
        <p:nvGrpSpPr>
          <p:cNvPr id="16" name="Group 176"/>
          <p:cNvGrpSpPr/>
          <p:nvPr/>
        </p:nvGrpSpPr>
        <p:grpSpPr>
          <a:xfrm>
            <a:off x="1069435" y="2205468"/>
            <a:ext cx="1867025" cy="1034823"/>
            <a:chOff x="0" y="0"/>
            <a:chExt cx="2655323" cy="1962329"/>
          </a:xfrm>
        </p:grpSpPr>
        <p:pic>
          <p:nvPicPr>
            <p:cNvPr id="174" name="DSC_0299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8260" y="153198"/>
              <a:ext cx="2078876" cy="1626916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0" y="0"/>
              <a:ext cx="2655324" cy="1962330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pic>
        <p:nvPicPr>
          <p:cNvPr id="177" name="Screen Shot 2016-11-05 at 11.04.59 PM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6124" y="3728454"/>
            <a:ext cx="1278874" cy="98607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2998576" y="3132137"/>
            <a:ext cx="3009375" cy="1995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marL="31178" marR="31178" defTabSz="1683155">
              <a:spcBef>
                <a:spcPts val="753"/>
              </a:spcBef>
              <a:defRPr sz="1500" b="1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endParaRPr sz="1200" dirty="0"/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 dirty="0"/>
              <a:t>Stellar population distributions and star formation histories of post-starburst (or 'E+A') galaxies in the MaNGA survey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FAST advisor: Charles Liu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Students: Ashley Betances, Alaina Bonilla, Andrea Gonzalez, Olivia James, Christina Migliore, Muhammed Wally, Nicole Wallack, Olivia Weaver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SDSS Collaborator: Karen Masters</a:t>
            </a:r>
          </a:p>
        </p:txBody>
      </p:sp>
      <p:grpSp>
        <p:nvGrpSpPr>
          <p:cNvPr id="17" name="Group 181"/>
          <p:cNvGrpSpPr/>
          <p:nvPr/>
        </p:nvGrpSpPr>
        <p:grpSpPr>
          <a:xfrm>
            <a:off x="1182652" y="3549164"/>
            <a:ext cx="1640592" cy="1344753"/>
            <a:chOff x="0" y="0"/>
            <a:chExt cx="2333286" cy="2550050"/>
          </a:xfrm>
        </p:grpSpPr>
        <p:pic>
          <p:nvPicPr>
            <p:cNvPr id="179" name="Screen Shot 2016-11-05 at 11.04.59 PM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3419" y="147776"/>
              <a:ext cx="1926450" cy="2254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0" y="0"/>
              <a:ext cx="2333287" cy="2550051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82" name="Shape 182"/>
          <p:cNvSpPr/>
          <p:nvPr/>
        </p:nvSpPr>
        <p:spPr>
          <a:xfrm>
            <a:off x="3085658" y="105347"/>
            <a:ext cx="3170034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4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3200" dirty="0"/>
              <a:t>2016 FAST Teams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7527" y="8419020"/>
            <a:ext cx="2472843" cy="1854632"/>
          </a:xfrm>
          <a:prstGeom prst="rect">
            <a:avLst/>
          </a:prstGeom>
        </p:spPr>
      </p:pic>
      <p:pic>
        <p:nvPicPr>
          <p:cNvPr id="185" name="Screen Shot 2016-11-05 at 11.04.59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32385" y="11562542"/>
            <a:ext cx="2364973" cy="18235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88"/>
          <p:cNvGrpSpPr/>
          <p:nvPr/>
        </p:nvGrpSpPr>
        <p:grpSpPr>
          <a:xfrm>
            <a:off x="20476907" y="10413959"/>
            <a:ext cx="3452686" cy="3841051"/>
            <a:chOff x="0" y="-2178053"/>
            <a:chExt cx="4910485" cy="7283768"/>
          </a:xfrm>
        </p:grpSpPr>
        <p:sp>
          <p:nvSpPr>
            <p:cNvPr id="186" name="Shape 186"/>
            <p:cNvSpPr/>
            <p:nvPr/>
          </p:nvSpPr>
          <p:spPr>
            <a:xfrm>
              <a:off x="0" y="-2178053"/>
              <a:ext cx="4910485" cy="72837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1178" marR="31178" defTabSz="1683155">
                <a:spcBef>
                  <a:spcPts val="753"/>
                </a:spcBef>
                <a:defRPr sz="3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r>
                <a:rPr dirty="0"/>
                <a:t>Using TDSS to Examine the Magnetic Variability on the Coolest Stars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FAST advisors: Kelle Cruz and Emily Rice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Students: Jean-Paul Ventura, Aurora Cid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SDSS collaborator: Sarah Schmidt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00856" y="400927"/>
              <a:ext cx="4530317" cy="2372995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3" name="Group 191"/>
          <p:cNvGrpSpPr/>
          <p:nvPr/>
        </p:nvGrpSpPr>
        <p:grpSpPr>
          <a:xfrm>
            <a:off x="19065088" y="7094360"/>
            <a:ext cx="3296384" cy="4567405"/>
            <a:chOff x="0" y="-2540829"/>
            <a:chExt cx="4688188" cy="8661150"/>
          </a:xfrm>
        </p:grpSpPr>
        <p:sp>
          <p:nvSpPr>
            <p:cNvPr id="189" name="Shape 189"/>
            <p:cNvSpPr/>
            <p:nvPr/>
          </p:nvSpPr>
          <p:spPr>
            <a:xfrm>
              <a:off x="0" y="-2540829"/>
              <a:ext cx="4628524" cy="86611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endParaRPr dirty="0"/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Yanone Kaffeesatz Regular"/>
                  <a:ea typeface="Yanone Kaffeesatz Regular"/>
                  <a:cs typeface="Yanone Kaffeesatz Regular"/>
                  <a:sym typeface="Yanone Kaffeesatz Regular"/>
                </a:defRPr>
              </a:pPr>
              <a:r>
                <a:rPr dirty="0"/>
                <a:t>Characterizing Kepler Eclipsing Binaries Observed with SDSS/APOGEE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FAST advisor: Paul Mason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Students: Christina Solis, James Vesper, Joshua Santana, Jonathan Delgado</a:t>
              </a:r>
            </a:p>
            <a:p>
              <a:pPr marL="31178" marR="31178" defTabSz="1683155">
                <a:lnSpc>
                  <a:spcPct val="80000"/>
                </a:lnSpc>
                <a:spcBef>
                  <a:spcPts val="753"/>
                </a:spcBef>
                <a:defRPr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dirty="0"/>
                <a:t>SDSS Collaborator: Jason Jackiewcz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351237" y="895661"/>
              <a:ext cx="4336951" cy="2461934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4" name="Group 200"/>
          <p:cNvGrpSpPr/>
          <p:nvPr/>
        </p:nvGrpSpPr>
        <p:grpSpPr>
          <a:xfrm>
            <a:off x="4572968" y="9815724"/>
            <a:ext cx="8985709" cy="4567405"/>
            <a:chOff x="0" y="-2319866"/>
            <a:chExt cx="12779673" cy="8661148"/>
          </a:xfrm>
        </p:grpSpPr>
        <p:pic>
          <p:nvPicPr>
            <p:cNvPr id="192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62741" y="512210"/>
              <a:ext cx="3516932" cy="3516932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grpSp>
          <p:nvGrpSpPr>
            <p:cNvPr id="5" name="Group 195"/>
            <p:cNvGrpSpPr/>
            <p:nvPr/>
          </p:nvGrpSpPr>
          <p:grpSpPr>
            <a:xfrm>
              <a:off x="4142341" y="-2319866"/>
              <a:ext cx="4480081" cy="8661148"/>
              <a:chOff x="0" y="-2478835"/>
              <a:chExt cx="4480080" cy="8661146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-2478835"/>
                <a:ext cx="4427589" cy="86611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APOGEE/Kepler Overlap Yields Orbital Solutions For A Variety of Eclipsing Binaries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Meredith Rawls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Student: Joni Clark Cunningham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Jason Jackiewcz</a:t>
                </a: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31987" y="928262"/>
                <a:ext cx="4248093" cy="2538573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6" name="Group 199"/>
            <p:cNvGrpSpPr/>
            <p:nvPr/>
          </p:nvGrpSpPr>
          <p:grpSpPr>
            <a:xfrm>
              <a:off x="0" y="0"/>
              <a:ext cx="5134395" cy="4912897"/>
              <a:chOff x="0" y="0"/>
              <a:chExt cx="5134394" cy="4912896"/>
            </a:xfrm>
          </p:grpSpPr>
          <p:pic>
            <p:nvPicPr>
              <p:cNvPr id="196" name="unnamed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7540" y="262508"/>
                <a:ext cx="3521671" cy="3868061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sp>
            <p:nvSpPr>
              <p:cNvPr id="197" name="Shape 197"/>
              <p:cNvSpPr/>
              <p:nvPr/>
            </p:nvSpPr>
            <p:spPr>
              <a:xfrm>
                <a:off x="275658" y="4272691"/>
                <a:ext cx="4858736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Joni Clark Cunningham at her first AAS meeting, 2016</a:t>
                </a: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0" y="0"/>
                <a:ext cx="3996950" cy="4912896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7" name="Group 209"/>
          <p:cNvGrpSpPr/>
          <p:nvPr/>
        </p:nvGrpSpPr>
        <p:grpSpPr>
          <a:xfrm>
            <a:off x="4256155" y="6666419"/>
            <a:ext cx="9935434" cy="4339650"/>
            <a:chOff x="0" y="-2286113"/>
            <a:chExt cx="14130394" cy="8229260"/>
          </a:xfrm>
        </p:grpSpPr>
        <p:pic>
          <p:nvPicPr>
            <p:cNvPr id="201" name="pasted-image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82368" y="1026007"/>
              <a:ext cx="2748026" cy="2748025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grpSp>
          <p:nvGrpSpPr>
            <p:cNvPr id="8" name="Group 204"/>
            <p:cNvGrpSpPr/>
            <p:nvPr/>
          </p:nvGrpSpPr>
          <p:grpSpPr>
            <a:xfrm>
              <a:off x="6158014" y="-2286113"/>
              <a:ext cx="4489734" cy="8229260"/>
              <a:chOff x="0" y="-2477043"/>
              <a:chExt cx="4489733" cy="8229258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0" y="-2477043"/>
                <a:ext cx="4427589" cy="82292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spcBef>
                    <a:spcPts val="753"/>
                  </a:spcBef>
                  <a:defRPr sz="3000" b="1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Wavelet Analysis of Large Scale Structure in eBOSS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Jesús Pando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Students: Noel Garcia, Taurean Ford, Kevin Kadowaki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Ashley Ross</a:t>
                </a: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350581" y="897331"/>
                <a:ext cx="4139152" cy="2589496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9" name="Group 208"/>
            <p:cNvGrpSpPr/>
            <p:nvPr/>
          </p:nvGrpSpPr>
          <p:grpSpPr>
            <a:xfrm>
              <a:off x="0" y="0"/>
              <a:ext cx="8184716" cy="4800040"/>
              <a:chOff x="0" y="0"/>
              <a:chExt cx="8184715" cy="4800039"/>
            </a:xfrm>
          </p:grpSpPr>
          <p:pic>
            <p:nvPicPr>
              <p:cNvPr id="205" name="DSC_0299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5447" y="348342"/>
                <a:ext cx="4726948" cy="3699283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  <p:sp>
            <p:nvSpPr>
              <p:cNvPr id="206" name="Shape 206"/>
              <p:cNvSpPr/>
              <p:nvPr/>
            </p:nvSpPr>
            <p:spPr>
              <a:xfrm>
                <a:off x="211772" y="4145863"/>
                <a:ext cx="7972943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Yunyun Wu (left) and Noel Garcia (right) talk about the 2-point correlation function, 2016</a:t>
                </a: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0" y="0"/>
                <a:ext cx="6037677" cy="4800039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10" name="Group 213"/>
          <p:cNvGrpSpPr/>
          <p:nvPr/>
        </p:nvGrpSpPr>
        <p:grpSpPr>
          <a:xfrm>
            <a:off x="16481623" y="8212687"/>
            <a:ext cx="3234224" cy="2734003"/>
            <a:chOff x="0" y="0"/>
            <a:chExt cx="4599783" cy="5184477"/>
          </a:xfrm>
        </p:grpSpPr>
        <p:pic>
          <p:nvPicPr>
            <p:cNvPr id="210" name="Screen Shot 2016-11-06 at 12.39.20 AM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4640"/>
              <a:ext cx="3854541" cy="4461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Shape 211"/>
            <p:cNvSpPr/>
            <p:nvPr/>
          </p:nvSpPr>
          <p:spPr>
            <a:xfrm>
              <a:off x="419652" y="4556768"/>
              <a:ext cx="4180131" cy="54472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9671" marR="49671" algn="l" defTabSz="2681464">
                <a:defRPr sz="12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t>Joshua Santana at his first AAS meeting, 2016 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03584" y="0"/>
              <a:ext cx="3647282" cy="5184477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11" name="Group 222"/>
          <p:cNvGrpSpPr/>
          <p:nvPr/>
        </p:nvGrpSpPr>
        <p:grpSpPr>
          <a:xfrm>
            <a:off x="16446401" y="3297577"/>
            <a:ext cx="9557988" cy="6163740"/>
            <a:chOff x="0" y="-3373415"/>
            <a:chExt cx="13593582" cy="11688275"/>
          </a:xfrm>
        </p:grpSpPr>
        <p:pic>
          <p:nvPicPr>
            <p:cNvPr id="214" name="Screen Shot 2016-11-05 at 11.04.59 P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30065" y="930452"/>
              <a:ext cx="3363517" cy="3457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" name="Group 217"/>
            <p:cNvGrpSpPr/>
            <p:nvPr/>
          </p:nvGrpSpPr>
          <p:grpSpPr>
            <a:xfrm>
              <a:off x="4748024" y="-3373415"/>
              <a:ext cx="4349653" cy="11688275"/>
              <a:chOff x="0" y="-3585759"/>
              <a:chExt cx="4349651" cy="11688270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-3585759"/>
                <a:ext cx="4280000" cy="116882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marL="31178" marR="31178" defTabSz="1683155">
                  <a:spcBef>
                    <a:spcPts val="753"/>
                  </a:spcBef>
                  <a:defRPr sz="3000" b="1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endParaRPr dirty="0"/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8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Yanone Kaffeesatz Regular"/>
                    <a:ea typeface="Yanone Kaffeesatz Regular"/>
                    <a:cs typeface="Yanone Kaffeesatz Regular"/>
                    <a:sym typeface="Yanone Kaffeesatz Regular"/>
                  </a:defRPr>
                </a:pPr>
                <a:r>
                  <a:rPr dirty="0"/>
                  <a:t>Stellar population distributions and star formation histories of post-starburst (or 'E+A') galaxies in the MaNGA survey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FAST advisor: Charles Liu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Students: Ashley Betances, Alaina Bonilla, Andrea Gonzalez, Olivia James, Christina Migliore, Muhammed Wally, Nicole Wallack, Olivia Weaver</a:t>
                </a:r>
              </a:p>
              <a:p>
                <a:pPr marL="31178" marR="31178" defTabSz="1683155">
                  <a:lnSpc>
                    <a:spcPct val="80000"/>
                  </a:lnSpc>
                  <a:spcBef>
                    <a:spcPts val="753"/>
                  </a:spcBef>
                  <a:defRPr sz="20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pPr>
                <a:r>
                  <a:rPr dirty="0"/>
                  <a:t>SDSS Collaborator: Karen Masters</a:t>
                </a: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293129" y="454656"/>
                <a:ext cx="4056522" cy="3855245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  <p:grpSp>
          <p:nvGrpSpPr>
            <p:cNvPr id="13" name="Group 221"/>
            <p:cNvGrpSpPr/>
            <p:nvPr/>
          </p:nvGrpSpPr>
          <p:grpSpPr>
            <a:xfrm>
              <a:off x="0" y="0"/>
              <a:ext cx="5792715" cy="5318879"/>
              <a:chOff x="0" y="0"/>
              <a:chExt cx="5792714" cy="5318878"/>
            </a:xfrm>
          </p:grpSpPr>
          <p:pic>
            <p:nvPicPr>
              <p:cNvPr id="218" name="Screen Shot 2016-11-05 at 11.04.59 PM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467" y="280754"/>
                <a:ext cx="3659983" cy="42829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9" name="Shape 219"/>
              <p:cNvSpPr/>
              <p:nvPr/>
            </p:nvSpPr>
            <p:spPr>
              <a:xfrm>
                <a:off x="226199" y="4664519"/>
                <a:ext cx="5566515" cy="544726"/>
              </a:xfrm>
              <a:prstGeom prst="rect">
                <a:avLst/>
              </a:prstGeom>
              <a:solidFill>
                <a:srgbClr val="EBEBEB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49671" marR="49671" algn="l" defTabSz="2681464">
                  <a:defRPr sz="12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w Cen MT"/>
                    <a:ea typeface="Tw Cen MT"/>
                    <a:cs typeface="Tw Cen MT"/>
                    <a:sym typeface="Tw Cen MT"/>
                  </a:defRPr>
                </a:lvl1pPr>
              </a:lstStyle>
              <a:p>
                <a:r>
                  <a:t>Alaina, Andrea, and Christina at their first AAS meeting, 2016 </a:t>
                </a: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0" y="0"/>
                <a:ext cx="4432916" cy="5318878"/>
              </a:xfrm>
              <a:prstGeom prst="rect">
                <a:avLst/>
              </a:prstGeom>
              <a:noFill/>
              <a:ln w="12700" cap="flat">
                <a:solidFill>
                  <a:srgbClr val="EBEBEB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31178" marR="31178" defTabSz="1683155">
                  <a:defRPr sz="104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</p:txBody>
          </p:sp>
        </p:grpSp>
      </p:grpSp>
      <p:grpSp>
        <p:nvGrpSpPr>
          <p:cNvPr id="14" name="Group 227"/>
          <p:cNvGrpSpPr/>
          <p:nvPr/>
        </p:nvGrpSpPr>
        <p:grpSpPr>
          <a:xfrm>
            <a:off x="14352437" y="11277972"/>
            <a:ext cx="6064600" cy="2622138"/>
            <a:chOff x="0" y="0"/>
            <a:chExt cx="8625208" cy="4972348"/>
          </a:xfrm>
        </p:grpSpPr>
        <p:pic>
          <p:nvPicPr>
            <p:cNvPr id="223" name="pasted-image.jpe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88574" y="280792"/>
              <a:ext cx="3833483" cy="3868135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pic>
          <p:nvPicPr>
            <p:cNvPr id="224" name="pasted-image.jpeg"/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13509" y="280792"/>
              <a:ext cx="3846592" cy="3873847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225" name="Shape 225"/>
            <p:cNvSpPr/>
            <p:nvPr/>
          </p:nvSpPr>
          <p:spPr>
            <a:xfrm>
              <a:off x="1727879" y="4320651"/>
              <a:ext cx="6897329" cy="54472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9671" marR="49671" algn="l" defTabSz="2681464">
                <a:defRPr sz="12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t>Jean-Paul Ventura (left) and Aurora Cid (right) at the SACNAS meeting, 2016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0"/>
              <a:ext cx="8574043" cy="4972348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228" name="Shape 228"/>
          <p:cNvSpPr/>
          <p:nvPr/>
        </p:nvSpPr>
        <p:spPr>
          <a:xfrm>
            <a:off x="4057628" y="7789843"/>
            <a:ext cx="10510522" cy="2784786"/>
          </a:xfrm>
          <a:prstGeom prst="rect">
            <a:avLst/>
          </a:prstGeom>
          <a:ln w="38100">
            <a:solidFill>
              <a:srgbClr val="EBEBEB"/>
            </a:solidFill>
          </a:ln>
        </p:spPr>
        <p:txBody>
          <a:bodyPr lIns="31887" tIns="31887" rIns="31887" bIns="31887" anchor="ctr"/>
          <a:lstStyle/>
          <a:p>
            <a:pPr marL="31178" marR="31178" defTabSz="1683155">
              <a:defRPr sz="10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29" name="Shape 229"/>
          <p:cNvSpPr/>
          <p:nvPr/>
        </p:nvSpPr>
        <p:spPr>
          <a:xfrm>
            <a:off x="2923809" y="534708"/>
            <a:ext cx="3296382" cy="149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/>
          <a:lstStyle/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endParaRPr sz="1200" dirty="0"/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endParaRPr sz="1200" dirty="0"/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 dirty="0"/>
              <a:t>Characterizing Kepler Eclipsing Binaries Observed with SDSS/APOGEE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FAST advisor: Paul Mason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Students: Christina Solis, James Vesper, Joshua Santana, Jonathan Delgado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SDSS Collaborator: Jason Jackiewcz</a:t>
            </a:r>
          </a:p>
        </p:txBody>
      </p:sp>
      <p:pic>
        <p:nvPicPr>
          <p:cNvPr id="230" name="Screen Shot 2016-11-05 at 11.04.59 PM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405" y="2251258"/>
            <a:ext cx="1223965" cy="94374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3085657" y="169455"/>
            <a:ext cx="3297747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4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3200" dirty="0"/>
              <a:t>2016 FAST Teams</a:t>
            </a:r>
          </a:p>
        </p:txBody>
      </p:sp>
      <p:grpSp>
        <p:nvGrpSpPr>
          <p:cNvPr id="15" name="Group 234"/>
          <p:cNvGrpSpPr/>
          <p:nvPr/>
        </p:nvGrpSpPr>
        <p:grpSpPr>
          <a:xfrm>
            <a:off x="1104218" y="851428"/>
            <a:ext cx="1741440" cy="944022"/>
            <a:chOff x="0" y="0"/>
            <a:chExt cx="2476713" cy="1790145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2476714" cy="1790146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233" name="pasted-image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65" y="160991"/>
              <a:ext cx="2202783" cy="1468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8362" y="757347"/>
            <a:ext cx="1312401" cy="984300"/>
          </a:xfrm>
          <a:prstGeom prst="rect">
            <a:avLst/>
          </a:prstGeom>
        </p:spPr>
      </p:pic>
      <p:grpSp>
        <p:nvGrpSpPr>
          <p:cNvPr id="16" name="Group 238"/>
          <p:cNvGrpSpPr/>
          <p:nvPr/>
        </p:nvGrpSpPr>
        <p:grpSpPr>
          <a:xfrm>
            <a:off x="1127930" y="2125643"/>
            <a:ext cx="1507120" cy="1121536"/>
            <a:chOff x="0" y="0"/>
            <a:chExt cx="2143457" cy="2126764"/>
          </a:xfrm>
        </p:grpSpPr>
        <p:pic>
          <p:nvPicPr>
            <p:cNvPr id="236" name="pasted-image.jpe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269" y="117478"/>
              <a:ext cx="1874953" cy="1891901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237" name="Shape 237"/>
            <p:cNvSpPr/>
            <p:nvPr/>
          </p:nvSpPr>
          <p:spPr>
            <a:xfrm>
              <a:off x="0" y="0"/>
              <a:ext cx="2143458" cy="2126765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grpSp>
        <p:nvGrpSpPr>
          <p:cNvPr id="17" name="Group 241"/>
          <p:cNvGrpSpPr/>
          <p:nvPr/>
        </p:nvGrpSpPr>
        <p:grpSpPr>
          <a:xfrm>
            <a:off x="1095620" y="3577371"/>
            <a:ext cx="1571740" cy="1238671"/>
            <a:chOff x="0" y="0"/>
            <a:chExt cx="2235362" cy="2348886"/>
          </a:xfrm>
        </p:grpSpPr>
        <p:pic>
          <p:nvPicPr>
            <p:cNvPr id="239" name="unnamed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998" y="135613"/>
              <a:ext cx="1819315" cy="1998261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240" name="Shape 240"/>
            <p:cNvSpPr/>
            <p:nvPr/>
          </p:nvSpPr>
          <p:spPr>
            <a:xfrm>
              <a:off x="0" y="0"/>
              <a:ext cx="2235363" cy="2348887"/>
            </a:xfrm>
            <a:prstGeom prst="rect">
              <a:avLst/>
            </a:prstGeom>
            <a:noFill/>
            <a:ln w="12700" cap="flat">
              <a:solidFill>
                <a:srgbClr val="EBEBE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31178" marR="31178" defTabSz="1683155">
                <a:defRPr sz="10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pic>
        <p:nvPicPr>
          <p:cNvPr id="24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168" y="3704557"/>
            <a:ext cx="1312401" cy="984300"/>
          </a:xfrm>
          <a:prstGeom prst="rect">
            <a:avLst/>
          </a:prstGeom>
        </p:spPr>
      </p:pic>
      <p:sp>
        <p:nvSpPr>
          <p:cNvPr id="243" name="Shape 243"/>
          <p:cNvSpPr/>
          <p:nvPr/>
        </p:nvSpPr>
        <p:spPr>
          <a:xfrm>
            <a:off x="2845658" y="2063069"/>
            <a:ext cx="3452685" cy="140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marL="31178" marR="31178" defTabSz="1683155">
              <a:spcBef>
                <a:spcPts val="753"/>
              </a:spcBef>
              <a:defRPr sz="1500" b="1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endParaRPr sz="1200" dirty="0"/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 dirty="0"/>
              <a:t>Using TDSS to Examine the Magnetic Variability on the Coolest Stars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FAST advisors: Kelle Cruz and Emily Rice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Students: Jean-Paul Ventura, Aurora Cid</a:t>
            </a:r>
          </a:p>
          <a:p>
            <a:pPr marL="31178" marR="31178" defTabSz="1683155">
              <a:lnSpc>
                <a:spcPct val="80000"/>
              </a:lnSpc>
              <a:spcBef>
                <a:spcPts val="753"/>
              </a:spcBef>
              <a:defRPr sz="1500"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 dirty="0"/>
              <a:t>SDSS collaborator: Sarah Schmidt</a:t>
            </a:r>
          </a:p>
        </p:txBody>
      </p:sp>
      <p:sp>
        <p:nvSpPr>
          <p:cNvPr id="244" name="Shape 244"/>
          <p:cNvSpPr/>
          <p:nvPr/>
        </p:nvSpPr>
        <p:spPr>
          <a:xfrm>
            <a:off x="2819351" y="3348900"/>
            <a:ext cx="3367825" cy="1695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>
              <a:defRPr sz="1500"/>
            </a:pPr>
            <a:endParaRPr sz="1200"/>
          </a:p>
          <a:p>
            <a:pPr>
              <a:defRPr sz="1500"/>
            </a:pPr>
            <a:endParaRPr sz="1200"/>
          </a:p>
          <a:p>
            <a:pPr>
              <a:defRPr sz="1500"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r>
              <a:rPr sz="1200"/>
              <a:t>APOGEE/Kepler Overlap Yields Orbital Solutions For A Variety of Eclipsing Binaries</a:t>
            </a:r>
          </a:p>
          <a:p>
            <a:pPr>
              <a:lnSpc>
                <a:spcPct val="80000"/>
              </a:lnSpc>
              <a:defRPr sz="1500">
                <a:latin typeface="Yanone Kaffeesatz Regular"/>
                <a:ea typeface="Yanone Kaffeesatz Regular"/>
                <a:cs typeface="Yanone Kaffeesatz Regular"/>
                <a:sym typeface="Yanone Kaffeesatz Regular"/>
              </a:defRPr>
            </a:pPr>
            <a:endParaRPr sz="1200"/>
          </a:p>
          <a:p>
            <a:pPr>
              <a:lnSpc>
                <a:spcPct val="80000"/>
              </a:lnSpc>
              <a:defRPr sz="1500"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/>
              <a:t>FAST advisor: Meredith Rawls</a:t>
            </a:r>
          </a:p>
          <a:p>
            <a:pPr>
              <a:lnSpc>
                <a:spcPct val="80000"/>
              </a:lnSpc>
              <a:defRPr sz="1500">
                <a:latin typeface="Tw Cen MT"/>
                <a:ea typeface="Tw Cen MT"/>
                <a:cs typeface="Tw Cen MT"/>
                <a:sym typeface="Tw Cen MT"/>
              </a:defRPr>
            </a:pPr>
            <a:endParaRPr sz="1200"/>
          </a:p>
          <a:p>
            <a:pPr>
              <a:lnSpc>
                <a:spcPct val="80000"/>
              </a:lnSpc>
              <a:defRPr sz="1500"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/>
              <a:t>Student: Joni Clark Cunningham</a:t>
            </a:r>
          </a:p>
          <a:p>
            <a:pPr>
              <a:lnSpc>
                <a:spcPct val="80000"/>
              </a:lnSpc>
              <a:defRPr sz="1500">
                <a:latin typeface="Tw Cen MT"/>
                <a:ea typeface="Tw Cen MT"/>
                <a:cs typeface="Tw Cen MT"/>
                <a:sym typeface="Tw Cen MT"/>
              </a:defRPr>
            </a:pPr>
            <a:endParaRPr sz="1200"/>
          </a:p>
          <a:p>
            <a:pPr>
              <a:lnSpc>
                <a:spcPct val="80000"/>
              </a:lnSpc>
              <a:defRPr sz="1500">
                <a:latin typeface="Tw Cen MT"/>
                <a:ea typeface="Tw Cen MT"/>
                <a:cs typeface="Tw Cen MT"/>
                <a:sym typeface="Tw Cen MT"/>
              </a:defRPr>
            </a:pPr>
            <a:r>
              <a:rPr sz="1200"/>
              <a:t>SDSS Collaborator: Jason Jackiewcz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174388" y="1157008"/>
            <a:ext cx="6063084" cy="264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800" dirty="0"/>
              <a:t>57% women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800" dirty="0"/>
              <a:t>66% underrepresented minorities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800" dirty="0"/>
              <a:t>&gt;25% 1st generation college students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endParaRPr sz="2800" dirty="0" smtClean="0"/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800" dirty="0" smtClean="0"/>
              <a:t>15 </a:t>
            </a:r>
            <a:r>
              <a:rPr sz="2800" dirty="0"/>
              <a:t>AAS abstracts</a:t>
            </a:r>
          </a:p>
          <a:p>
            <a:pPr>
              <a:defRPr sz="4100">
                <a:latin typeface="Yanone Kaffeesatz ExtraLight"/>
                <a:ea typeface="Yanone Kaffeesatz ExtraLight"/>
                <a:cs typeface="Yanone Kaffeesatz ExtraLight"/>
                <a:sym typeface="Yanone Kaffeesatz ExtraLight"/>
              </a:defRPr>
            </a:pPr>
            <a:r>
              <a:rPr sz="2800" dirty="0"/>
              <a:t>~4 to go on to PhD</a:t>
            </a:r>
          </a:p>
        </p:txBody>
      </p:sp>
      <p:sp>
        <p:nvSpPr>
          <p:cNvPr id="246" name="Shape 246"/>
          <p:cNvSpPr/>
          <p:nvPr/>
        </p:nvSpPr>
        <p:spPr>
          <a:xfrm>
            <a:off x="1987570" y="155589"/>
            <a:ext cx="5168859" cy="80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2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sz="4800" dirty="0"/>
              <a:t>2016 FAST Snapshot</a:t>
            </a:r>
          </a:p>
        </p:txBody>
      </p:sp>
      <p:sp>
        <p:nvSpPr>
          <p:cNvPr id="248" name="Shape 248"/>
          <p:cNvSpPr/>
          <p:nvPr/>
        </p:nvSpPr>
        <p:spPr>
          <a:xfrm>
            <a:off x="2976782" y="3904392"/>
            <a:ext cx="5769507" cy="1151874"/>
          </a:xfrm>
          <a:prstGeom prst="rect">
            <a:avLst/>
          </a:prstGeom>
          <a:solidFill>
            <a:srgbClr val="6358A6"/>
          </a:solidFill>
          <a:ln w="762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marL="31178" marR="31178" defTabSz="1683155">
              <a:spcBef>
                <a:spcPts val="753"/>
              </a:spcBef>
              <a:defRPr sz="1800" b="1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600" dirty="0"/>
              <a:t>This past year I was very close to leaving the field I love so dearly.  FAST connected me with mentors who refreshed and rejuvenated my love of astronomy. and inspired me to pursue a PhD in Astrophysics.</a:t>
            </a:r>
          </a:p>
          <a:p>
            <a:pPr marL="31178" marR="31178" defTabSz="1683155">
              <a:spcBef>
                <a:spcPts val="753"/>
              </a:spcBef>
              <a:defRPr sz="1800" b="1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  <a:ea typeface="Tw Cen MT"/>
                <a:cs typeface="Tw Cen MT"/>
                <a:sym typeface="Tw Cen MT"/>
              </a:defRPr>
            </a:pPr>
            <a:r>
              <a:rPr sz="1600" dirty="0"/>
              <a:t>Joni Clark Cunningham, FAST </a:t>
            </a:r>
            <a:r>
              <a:rPr sz="1600" dirty="0" smtClean="0"/>
              <a:t>NMSU</a:t>
            </a:r>
            <a:endParaRPr sz="1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953</Words>
  <Application>Microsoft Macintosh PowerPoint</Application>
  <PresentationFormat>On-screen Show (16:9)</PresentationFormat>
  <Paragraphs>159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CIW/DTM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a Rock and a Hard Place:  Can Garnet Planets Be Habitable?</dc:title>
  <dc:creator>Johanna Teske</dc:creator>
  <cp:lastModifiedBy>Rick Fienberg</cp:lastModifiedBy>
  <cp:revision>75</cp:revision>
  <cp:lastPrinted>2016-12-31T22:15:58Z</cp:lastPrinted>
  <dcterms:created xsi:type="dcterms:W3CDTF">2017-01-05T20:04:00Z</dcterms:created>
  <dcterms:modified xsi:type="dcterms:W3CDTF">2017-01-12T16:35:54Z</dcterms:modified>
</cp:coreProperties>
</file>