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4" r:id="rId1"/>
  </p:sldMasterIdLst>
  <p:notesMasterIdLst>
    <p:notesMasterId r:id="rId23"/>
  </p:notesMasterIdLst>
  <p:sldIdLst>
    <p:sldId id="262" r:id="rId2"/>
    <p:sldId id="620" r:id="rId3"/>
    <p:sldId id="410" r:id="rId4"/>
    <p:sldId id="604" r:id="rId5"/>
    <p:sldId id="460" r:id="rId6"/>
    <p:sldId id="615" r:id="rId7"/>
    <p:sldId id="616" r:id="rId8"/>
    <p:sldId id="617" r:id="rId9"/>
    <p:sldId id="614" r:id="rId10"/>
    <p:sldId id="619" r:id="rId11"/>
    <p:sldId id="621" r:id="rId12"/>
    <p:sldId id="622" r:id="rId13"/>
    <p:sldId id="623" r:id="rId14"/>
    <p:sldId id="624" r:id="rId15"/>
    <p:sldId id="607" r:id="rId16"/>
    <p:sldId id="608" r:id="rId17"/>
    <p:sldId id="609" r:id="rId18"/>
    <p:sldId id="612" r:id="rId19"/>
    <p:sldId id="613" r:id="rId20"/>
    <p:sldId id="610" r:id="rId21"/>
    <p:sldId id="611" r:id="rId22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lnSpc>
        <a:spcPct val="70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defTabSz="449263" rtl="0" eaLnBrk="0" fontAlgn="base" hangingPunct="0">
      <a:lnSpc>
        <a:spcPct val="70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defTabSz="449263" rtl="0" eaLnBrk="0" fontAlgn="base" hangingPunct="0">
      <a:lnSpc>
        <a:spcPct val="70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defTabSz="449263" rtl="0" eaLnBrk="0" fontAlgn="base" hangingPunct="0">
      <a:lnSpc>
        <a:spcPct val="70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defTabSz="449263" rtl="0" eaLnBrk="0" fontAlgn="base" hangingPunct="0">
      <a:lnSpc>
        <a:spcPct val="70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45"/>
    <p:restoredTop sz="93199"/>
  </p:normalViewPr>
  <p:slideViewPr>
    <p:cSldViewPr>
      <p:cViewPr varScale="1">
        <p:scale>
          <a:sx n="104" d="100"/>
          <a:sy n="104" d="100"/>
        </p:scale>
        <p:origin x="976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3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2275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4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ea typeface="ＭＳ Ｐゴシック" pitchFamily="16" charset="0"/>
                <a:cs typeface="ＭＳ Ｐゴシック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2275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4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ea typeface="ＭＳ Ｐゴシック" pitchFamily="16" charset="0"/>
                <a:cs typeface="ＭＳ Ｐゴシック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4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2475" cy="3427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19675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2275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4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ea typeface="ＭＳ Ｐゴシック" pitchFamily="16" charset="0"/>
                <a:cs typeface="ＭＳ Ｐゴシック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2275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4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ea typeface="ＭＳ Ｐゴシック" pitchFamily="16" charset="0"/>
                <a:cs typeface="ＭＳ Ｐゴシック" pitchFamily="16" charset="0"/>
              </a:defRPr>
            </a:lvl1pPr>
          </a:lstStyle>
          <a:p>
            <a:pPr>
              <a:defRPr/>
            </a:pPr>
            <a:fld id="{9D6F66C4-4A45-48E4-A636-55DE9A93E2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9825" y="685800"/>
            <a:ext cx="4568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D6F66C4-4A45-48E4-A636-55DE9A93E26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5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C0680-1709-434E-9D0B-9CB321FE2B7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CA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41722-EB3D-4B6A-B1DF-9A9CA15D6AE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01372-9D22-469C-83BD-537AFB6DE7A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51D8C-920D-4AC1-85A8-B1071ACCA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C4346-1717-4B39-8B99-F6B1B91B2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2C97E-87EF-4E4D-8227-9D7197347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D34F3-8C36-46D9-8EEA-7FBF7B34D0F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2C16F9-5EB9-4741-BC65-25476B6E2C0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F59EF-79DC-42F3-8725-2E851DAF581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F1013-87A8-4EA9-8A1A-0EE4441B58A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FCF9A-6ED5-431C-A450-85192711C95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4BBED-9E67-4C0C-BE78-B87E3135235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C3DA39-12A5-4FB6-90D4-C5EA3F9D3EC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CA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pPr>
              <a:defRPr/>
            </a:pPr>
            <a:fld id="{531045FD-46AA-4962-BDB9-483A094E974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CA"/>
              <a:t>Click to edit Master text styles</a:t>
            </a:r>
          </a:p>
          <a:p>
            <a:pPr lvl="1" eaLnBrk="1" latinLnBrk="0" hangingPunct="1"/>
            <a:r>
              <a:rPr kumimoji="0" lang="en-CA"/>
              <a:t>Second level</a:t>
            </a:r>
          </a:p>
          <a:p>
            <a:pPr lvl="2" eaLnBrk="1" latinLnBrk="0" hangingPunct="1"/>
            <a:r>
              <a:rPr kumimoji="0" lang="en-CA"/>
              <a:t>Third level</a:t>
            </a:r>
          </a:p>
          <a:p>
            <a:pPr lvl="3" eaLnBrk="1" latinLnBrk="0" hangingPunct="1"/>
            <a:r>
              <a:rPr kumimoji="0" lang="en-CA"/>
              <a:t>Fourth level</a:t>
            </a:r>
          </a:p>
          <a:p>
            <a:pPr lvl="4" eaLnBrk="1" latinLnBrk="0" hangingPunct="1"/>
            <a:r>
              <a:rPr kumimoji="0" lang="en-CA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D7CD9E3-0AA7-462D-8E3F-B127DF4A451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698" r:id="rId13"/>
    <p:sldLayoutId id="2147483699" r:id="rId14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kaspi@physics.mcgill.ca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6800"/>
            <a:ext cx="7772400" cy="3656313"/>
          </a:xfrm>
          <a:prstGeom prst="rect">
            <a:avLst/>
          </a:prstGeom>
        </p:spPr>
      </p:pic>
      <p:sp>
        <p:nvSpPr>
          <p:cNvPr id="2050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231775"/>
            <a:ext cx="8739188" cy="1974850"/>
          </a:xfrm>
        </p:spPr>
        <p:txBody>
          <a:bodyPr/>
          <a:lstStyle/>
          <a:p>
            <a:pPr eaLnBrk="1" hangingPunct="1"/>
            <a:r>
              <a:rPr lang="en-US" sz="5400" b="1" dirty="0">
                <a:solidFill>
                  <a:srgbClr val="FFC000"/>
                </a:solidFill>
                <a:latin typeface="+mn-lt"/>
              </a:rPr>
              <a:t>1</a:t>
            </a:r>
            <a:r>
              <a:rPr lang="en-US" sz="5400" b="1" baseline="30000" dirty="0">
                <a:solidFill>
                  <a:srgbClr val="FFC000"/>
                </a:solidFill>
                <a:latin typeface="+mn-lt"/>
              </a:rPr>
              <a:t>st</a:t>
            </a:r>
            <a:r>
              <a:rPr lang="en-US" sz="54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+mn-lt"/>
              </a:rPr>
              <a:t>Results from CHIME/FRB</a:t>
            </a:r>
            <a:endParaRPr lang="en-US" sz="54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2096" y="4876800"/>
            <a:ext cx="64322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American Astronomical Society Press Briefing</a:t>
            </a:r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Wednesday Jan 9, 10:15am</a:t>
            </a:r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>
                <a:solidFill>
                  <a:schemeClr val="accent3"/>
                </a:solidFill>
              </a:rPr>
              <a:t>Prof. Victoria Kaspi &amp; </a:t>
            </a:r>
            <a:r>
              <a:rPr lang="en-US" dirty="0" err="1">
                <a:solidFill>
                  <a:schemeClr val="accent3"/>
                </a:solidFill>
              </a:rPr>
              <a:t>Ms</a:t>
            </a:r>
            <a:r>
              <a:rPr lang="en-US" dirty="0">
                <a:solidFill>
                  <a:schemeClr val="accent3"/>
                </a:solidFill>
              </a:rPr>
              <a:t> Deborah Good</a:t>
            </a:r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accent3"/>
                </a:solidFill>
              </a:rPr>
              <a:t>on behalf of the CHIME/FRB Collaboration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0E82A-B65A-334F-B103-BF0CA91C7A62}"/>
              </a:ext>
            </a:extLst>
          </p:cNvPr>
          <p:cNvSpPr txBox="1"/>
          <p:nvPr/>
        </p:nvSpPr>
        <p:spPr>
          <a:xfrm>
            <a:off x="1816335" y="6354128"/>
            <a:ext cx="5663730" cy="312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vkaspi@physics.mcgill.ca</a:t>
            </a:r>
            <a:r>
              <a:rPr lang="en-US" sz="2000" u="sng" dirty="0">
                <a:solidFill>
                  <a:schemeClr val="tx2"/>
                </a:solidFill>
              </a:rPr>
              <a:t>   </a:t>
            </a:r>
            <a:r>
              <a:rPr lang="en-US" sz="2000" u="sng" dirty="0" err="1">
                <a:solidFill>
                  <a:schemeClr val="tx2"/>
                </a:solidFill>
              </a:rPr>
              <a:t>dgood@phas.ubc.ca</a:t>
            </a:r>
            <a:endParaRPr lang="en-US" sz="2000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77200" cy="914400"/>
          </a:xfrm>
        </p:spPr>
        <p:txBody>
          <a:bodyPr/>
          <a:lstStyle/>
          <a:p>
            <a:r>
              <a:rPr lang="en-US"/>
              <a:t>Summary: CHIME/FRB </a:t>
            </a: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5" y="1219200"/>
            <a:ext cx="80772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CHIME detects FRBs  down to 400 MHz</a:t>
            </a:r>
          </a:p>
          <a:p>
            <a:pPr lvl="1"/>
            <a:r>
              <a:rPr lang="en-US" dirty="0"/>
              <a:t>Some completely </a:t>
            </a:r>
            <a:r>
              <a:rPr lang="en-US" dirty="0" err="1"/>
              <a:t>unscattered</a:t>
            </a:r>
            <a:endParaRPr lang="en-US" dirty="0"/>
          </a:p>
          <a:p>
            <a:pPr lvl="2"/>
            <a:r>
              <a:rPr lang="en-US" dirty="0"/>
              <a:t>Good news for low-frequency surveys!</a:t>
            </a:r>
          </a:p>
          <a:p>
            <a:pPr lvl="1"/>
            <a:r>
              <a:rPr lang="en-US" dirty="0"/>
              <a:t>Most highly scattered</a:t>
            </a:r>
          </a:p>
          <a:p>
            <a:pPr lvl="2"/>
            <a:r>
              <a:rPr lang="en-US" dirty="0"/>
              <a:t>Clues to the environments of FRBs: must be in </a:t>
            </a:r>
            <a:br>
              <a:rPr lang="en-US" dirty="0"/>
            </a:br>
            <a:r>
              <a:rPr lang="en-US" dirty="0"/>
              <a:t>“special” locations</a:t>
            </a:r>
          </a:p>
          <a:p>
            <a:r>
              <a:rPr lang="en-US" dirty="0">
                <a:solidFill>
                  <a:schemeClr val="accent2"/>
                </a:solidFill>
              </a:rPr>
              <a:t>CHIME/FRB detects 2</a:t>
            </a:r>
            <a:r>
              <a:rPr lang="en-US" baseline="30000" dirty="0">
                <a:solidFill>
                  <a:schemeClr val="accent2"/>
                </a:solidFill>
              </a:rPr>
              <a:t>nd</a:t>
            </a:r>
            <a:r>
              <a:rPr lang="en-US" dirty="0">
                <a:solidFill>
                  <a:schemeClr val="accent2"/>
                </a:solidFill>
              </a:rPr>
              <a:t> repeating FRB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Burst structure similar to that of R1: clue about repeaters?</a:t>
            </a:r>
          </a:p>
          <a:p>
            <a:pPr lvl="1"/>
            <a:r>
              <a:rPr lang="en-US" dirty="0"/>
              <a:t>New chance for localization</a:t>
            </a:r>
          </a:p>
          <a:p>
            <a:pPr lvl="1"/>
            <a:r>
              <a:rPr lang="en-US" dirty="0"/>
              <a:t>Suggests repeating FRBs not very rare</a:t>
            </a:r>
          </a:p>
        </p:txBody>
      </p:sp>
    </p:spTree>
    <p:extLst>
      <p:ext uri="{BB962C8B-B14F-4D97-AF65-F5344CB8AC3E}">
        <p14:creationId xmlns:p14="http://schemas.microsoft.com/office/powerpoint/2010/main" val="1242026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REMAINING SLIDES IN RESERVE IN CASE OF RELEVANT QUESTIONS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31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ainbow bur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eld of view CHIME 1 scene 7a-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4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eld of view CHIME 2 scene 8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yangTal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41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yangTal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23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yangTal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6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0"/>
            <a:ext cx="9144000" cy="3933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en-US" dirty="0"/>
              <a:t>CHIME System Diagram</a:t>
            </a:r>
          </a:p>
        </p:txBody>
      </p:sp>
    </p:spTree>
    <p:extLst>
      <p:ext uri="{BB962C8B-B14F-4D97-AF65-F5344CB8AC3E}">
        <p14:creationId xmlns:p14="http://schemas.microsoft.com/office/powerpoint/2010/main" val="901598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1371600"/>
            <a:ext cx="9133677" cy="429668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8153400" y="1219200"/>
            <a:ext cx="76200" cy="29718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>
            <a:glow rad="63500">
              <a:schemeClr val="accent2">
                <a:alpha val="4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88512" y="729115"/>
            <a:ext cx="281940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CHIME/FRB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543800" y="4191000"/>
            <a:ext cx="76200" cy="1752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772400" y="4114800"/>
            <a:ext cx="152400" cy="1828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36887" y="6096000"/>
            <a:ext cx="1871025" cy="444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X-Engine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733801" y="4114800"/>
            <a:ext cx="2285999" cy="1966456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  <a:effectLst>
            <a:glow rad="63500">
              <a:schemeClr val="accent3">
                <a:alpha val="4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505200" y="3810000"/>
            <a:ext cx="0" cy="2271256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  <a:effectLst>
            <a:glow rad="63500">
              <a:schemeClr val="accent3">
                <a:alpha val="4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19400" y="6318144"/>
            <a:ext cx="21793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F-Engine</a:t>
            </a:r>
          </a:p>
        </p:txBody>
      </p:sp>
    </p:spTree>
    <p:extLst>
      <p:ext uri="{BB962C8B-B14F-4D97-AF65-F5344CB8AC3E}">
        <p14:creationId xmlns:p14="http://schemas.microsoft.com/office/powerpoint/2010/main" val="529762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914400"/>
          </a:xfrm>
        </p:spPr>
        <p:txBody>
          <a:bodyPr/>
          <a:lstStyle/>
          <a:p>
            <a:r>
              <a:rPr lang="en-US" dirty="0"/>
              <a:t>CHIME/Fast Radio Burst Team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3812" y="685800"/>
            <a:ext cx="4038600" cy="452596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UBC</a:t>
            </a:r>
          </a:p>
          <a:p>
            <a:pPr lvl="1"/>
            <a:r>
              <a:rPr lang="en-US" sz="1400" dirty="0" err="1"/>
              <a:t>Mandana</a:t>
            </a:r>
            <a:r>
              <a:rPr lang="en-US" sz="1400" dirty="0"/>
              <a:t> </a:t>
            </a:r>
            <a:r>
              <a:rPr lang="en-US" sz="1400" dirty="0" err="1"/>
              <a:t>Amiri</a:t>
            </a:r>
            <a:endParaRPr lang="en-US" sz="1400" dirty="0"/>
          </a:p>
          <a:p>
            <a:pPr lvl="1"/>
            <a:r>
              <a:rPr lang="en-US" sz="1400" dirty="0"/>
              <a:t>Dr. </a:t>
            </a:r>
            <a:r>
              <a:rPr lang="en-US" sz="1400" dirty="0" err="1"/>
              <a:t>Davor</a:t>
            </a:r>
            <a:r>
              <a:rPr lang="en-US" sz="1400" dirty="0"/>
              <a:t> </a:t>
            </a:r>
            <a:r>
              <a:rPr lang="en-US" sz="1400" dirty="0" err="1"/>
              <a:t>Cubranic</a:t>
            </a:r>
            <a:endParaRPr lang="en-US" sz="1400" dirty="0"/>
          </a:p>
          <a:p>
            <a:pPr lvl="1"/>
            <a:r>
              <a:rPr lang="en-US" sz="1400" dirty="0" err="1">
                <a:solidFill>
                  <a:schemeClr val="accent2"/>
                </a:solidFill>
              </a:rPr>
              <a:t>Meiling</a:t>
            </a:r>
            <a:r>
              <a:rPr lang="en-US" sz="1400" dirty="0">
                <a:solidFill>
                  <a:schemeClr val="accent2"/>
                </a:solidFill>
              </a:rPr>
              <a:t> Deng</a:t>
            </a:r>
          </a:p>
          <a:p>
            <a:pPr lvl="1"/>
            <a:r>
              <a:rPr lang="en-US" sz="1400" dirty="0">
                <a:solidFill>
                  <a:schemeClr val="accent2"/>
                </a:solidFill>
              </a:rPr>
              <a:t>Deborah Good</a:t>
            </a:r>
          </a:p>
          <a:p>
            <a:pPr lvl="1"/>
            <a:r>
              <a:rPr lang="en-US" sz="1400" dirty="0" err="1">
                <a:solidFill>
                  <a:schemeClr val="accent2"/>
                </a:solidFill>
              </a:rPr>
              <a:t>Mateus</a:t>
            </a:r>
            <a:r>
              <a:rPr lang="en-US" sz="1400" dirty="0">
                <a:solidFill>
                  <a:schemeClr val="accent2"/>
                </a:solidFill>
              </a:rPr>
              <a:t> </a:t>
            </a:r>
            <a:r>
              <a:rPr lang="en-US" sz="1400" dirty="0" err="1">
                <a:solidFill>
                  <a:schemeClr val="accent2"/>
                </a:solidFill>
              </a:rPr>
              <a:t>Fandino</a:t>
            </a:r>
            <a:endParaRPr lang="en-US" sz="1400" dirty="0">
              <a:solidFill>
                <a:schemeClr val="accent2"/>
              </a:solidFill>
            </a:endParaRPr>
          </a:p>
          <a:p>
            <a:pPr lvl="1"/>
            <a:r>
              <a:rPr lang="en-US" sz="1400" dirty="0"/>
              <a:t>Prof. Mark Halpern</a:t>
            </a:r>
          </a:p>
          <a:p>
            <a:pPr lvl="1"/>
            <a:r>
              <a:rPr lang="en-US" sz="1400" dirty="0" err="1">
                <a:solidFill>
                  <a:schemeClr val="accent2"/>
                </a:solidFill>
              </a:rPr>
              <a:t>Carolin</a:t>
            </a:r>
            <a:r>
              <a:rPr lang="en-US" sz="1400" dirty="0">
                <a:solidFill>
                  <a:schemeClr val="accent2"/>
                </a:solidFill>
              </a:rPr>
              <a:t> Hofer</a:t>
            </a:r>
          </a:p>
          <a:p>
            <a:pPr lvl="1"/>
            <a:r>
              <a:rPr lang="en-US" sz="1400" dirty="0">
                <a:solidFill>
                  <a:schemeClr val="accent2"/>
                </a:solidFill>
              </a:rPr>
              <a:t>Dr. Alex Hill</a:t>
            </a:r>
          </a:p>
          <a:p>
            <a:pPr lvl="1"/>
            <a:r>
              <a:rPr lang="en-US" sz="1400" dirty="0"/>
              <a:t>Prof. Gary </a:t>
            </a:r>
            <a:r>
              <a:rPr lang="en-US" sz="1400" dirty="0" err="1"/>
              <a:t>Hinshaw</a:t>
            </a:r>
            <a:endParaRPr lang="en-US" sz="1400" dirty="0"/>
          </a:p>
          <a:p>
            <a:pPr lvl="1"/>
            <a:r>
              <a:rPr lang="en-US" sz="1400" dirty="0"/>
              <a:t>Nikola </a:t>
            </a:r>
            <a:r>
              <a:rPr lang="en-US" sz="1400" dirty="0" err="1"/>
              <a:t>Milutinovic</a:t>
            </a:r>
            <a:endParaRPr lang="en-US" sz="1400" dirty="0"/>
          </a:p>
          <a:p>
            <a:pPr lvl="1"/>
            <a:r>
              <a:rPr lang="en-US" sz="1400" dirty="0"/>
              <a:t>Tristan </a:t>
            </a:r>
            <a:r>
              <a:rPr lang="en-US" sz="1400" dirty="0" err="1"/>
              <a:t>Pinsonneault-Marotte</a:t>
            </a:r>
            <a:endParaRPr lang="en-US" sz="1400" dirty="0"/>
          </a:p>
          <a:p>
            <a:pPr lvl="1"/>
            <a:r>
              <a:rPr lang="en-US" sz="1400" dirty="0"/>
              <a:t>Dr. Richard Shaw</a:t>
            </a:r>
          </a:p>
          <a:p>
            <a:pPr lvl="1"/>
            <a:r>
              <a:rPr lang="en-US" sz="1400" dirty="0"/>
              <a:t>Prof. Ingrid Stairs</a:t>
            </a:r>
          </a:p>
          <a:p>
            <a:pPr lvl="1"/>
            <a:r>
              <a:rPr lang="en-US" sz="1400" dirty="0"/>
              <a:t>Don Wiebe</a:t>
            </a:r>
          </a:p>
          <a:p>
            <a:pPr lvl="1"/>
            <a:r>
              <a:rPr lang="en-US" sz="1400" dirty="0" err="1">
                <a:solidFill>
                  <a:schemeClr val="accent2"/>
                </a:solidFill>
              </a:rPr>
              <a:t>Prateek</a:t>
            </a:r>
            <a:r>
              <a:rPr lang="en-US" sz="1400" dirty="0">
                <a:solidFill>
                  <a:schemeClr val="accent2"/>
                </a:solidFill>
              </a:rPr>
              <a:t> Yadav</a:t>
            </a:r>
          </a:p>
          <a:p>
            <a:r>
              <a:rPr lang="en-US" sz="2400" dirty="0">
                <a:solidFill>
                  <a:schemeClr val="accent3"/>
                </a:solidFill>
              </a:rPr>
              <a:t>Perimeter Institute</a:t>
            </a:r>
          </a:p>
          <a:p>
            <a:pPr lvl="1"/>
            <a:r>
              <a:rPr lang="en-US" sz="1400" dirty="0" err="1">
                <a:solidFill>
                  <a:schemeClr val="accent2"/>
                </a:solidFill>
              </a:rPr>
              <a:t>Utkarsh</a:t>
            </a:r>
            <a:r>
              <a:rPr lang="en-US" sz="1400" dirty="0">
                <a:solidFill>
                  <a:schemeClr val="accent2"/>
                </a:solidFill>
              </a:rPr>
              <a:t> </a:t>
            </a:r>
            <a:r>
              <a:rPr lang="en-US" sz="1400" dirty="0" err="1">
                <a:solidFill>
                  <a:schemeClr val="accent2"/>
                </a:solidFill>
              </a:rPr>
              <a:t>Giri</a:t>
            </a:r>
            <a:endParaRPr lang="en-US" sz="1400" dirty="0">
              <a:solidFill>
                <a:schemeClr val="accent2"/>
              </a:solidFill>
            </a:endParaRPr>
          </a:p>
          <a:p>
            <a:pPr lvl="1"/>
            <a:r>
              <a:rPr lang="en-US" sz="1400" dirty="0"/>
              <a:t>Dr. Dustin Lang</a:t>
            </a:r>
          </a:p>
          <a:p>
            <a:pPr lvl="1"/>
            <a:r>
              <a:rPr lang="en-US" sz="1400" dirty="0" err="1">
                <a:solidFill>
                  <a:schemeClr val="accent2"/>
                </a:solidFill>
              </a:rPr>
              <a:t>Masoud</a:t>
            </a:r>
            <a:r>
              <a:rPr lang="en-US" sz="1400" dirty="0">
                <a:solidFill>
                  <a:schemeClr val="accent2"/>
                </a:solidFill>
              </a:rPr>
              <a:t> </a:t>
            </a:r>
            <a:r>
              <a:rPr lang="en-US" sz="1400" dirty="0" err="1">
                <a:solidFill>
                  <a:schemeClr val="accent2"/>
                </a:solidFill>
              </a:rPr>
              <a:t>Rafiei</a:t>
            </a:r>
            <a:r>
              <a:rPr lang="en-US" sz="1400" dirty="0">
                <a:solidFill>
                  <a:schemeClr val="accent2"/>
                </a:solidFill>
              </a:rPr>
              <a:t> </a:t>
            </a:r>
            <a:r>
              <a:rPr lang="en-US" sz="1400" dirty="0" err="1">
                <a:solidFill>
                  <a:schemeClr val="accent2"/>
                </a:solidFill>
              </a:rPr>
              <a:t>Ravandi</a:t>
            </a:r>
            <a:r>
              <a:rPr lang="en-US" sz="1400" dirty="0">
                <a:solidFill>
                  <a:schemeClr val="accent2"/>
                </a:solidFill>
              </a:rPr>
              <a:t>,</a:t>
            </a:r>
          </a:p>
          <a:p>
            <a:pPr lvl="1"/>
            <a:r>
              <a:rPr lang="en-US" sz="1400" dirty="0"/>
              <a:t>Prof. Kendrick Smith</a:t>
            </a:r>
          </a:p>
          <a:p>
            <a:r>
              <a:rPr lang="en-US" sz="2400" dirty="0">
                <a:solidFill>
                  <a:schemeClr val="accent3"/>
                </a:solidFill>
              </a:rPr>
              <a:t>WVU: </a:t>
            </a:r>
            <a:r>
              <a:rPr lang="en-US" sz="1400" dirty="0"/>
              <a:t>Prof. Kevin Bandura</a:t>
            </a:r>
            <a:endParaRPr lang="en-US" sz="1800" dirty="0"/>
          </a:p>
          <a:p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715000" y="685800"/>
            <a:ext cx="4038600" cy="452596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University of Toronto</a:t>
            </a:r>
          </a:p>
          <a:p>
            <a:pPr lvl="1"/>
            <a:r>
              <a:rPr lang="en-US" sz="1400" dirty="0">
                <a:solidFill>
                  <a:schemeClr val="accent2"/>
                </a:solidFill>
              </a:rPr>
              <a:t>Tomas </a:t>
            </a:r>
            <a:r>
              <a:rPr lang="en-US" sz="1400" dirty="0" err="1">
                <a:solidFill>
                  <a:schemeClr val="accent2"/>
                </a:solidFill>
              </a:rPr>
              <a:t>Cassanelli</a:t>
            </a:r>
            <a:endParaRPr lang="en-US" sz="1400" dirty="0">
              <a:solidFill>
                <a:schemeClr val="accent2"/>
              </a:solidFill>
            </a:endParaRPr>
          </a:p>
          <a:p>
            <a:pPr lvl="1"/>
            <a:r>
              <a:rPr lang="en-US" sz="1400" dirty="0">
                <a:solidFill>
                  <a:schemeClr val="accent2"/>
                </a:solidFill>
              </a:rPr>
              <a:t>Nolan Denman</a:t>
            </a:r>
          </a:p>
          <a:p>
            <a:pPr lvl="1"/>
            <a:r>
              <a:rPr lang="en-US" sz="1400" dirty="0"/>
              <a:t>Prof. Bryan </a:t>
            </a:r>
            <a:r>
              <a:rPr lang="en-US" sz="1400" dirty="0" err="1"/>
              <a:t>Gaensler</a:t>
            </a:r>
            <a:endParaRPr lang="en-US" sz="1400" dirty="0"/>
          </a:p>
          <a:p>
            <a:pPr lvl="1"/>
            <a:r>
              <a:rPr lang="en-US" sz="1400" dirty="0">
                <a:solidFill>
                  <a:schemeClr val="accent2"/>
                </a:solidFill>
              </a:rPr>
              <a:t>Ajay Gill</a:t>
            </a:r>
          </a:p>
          <a:p>
            <a:pPr lvl="1"/>
            <a:r>
              <a:rPr lang="en-US" sz="1400" dirty="0">
                <a:solidFill>
                  <a:schemeClr val="accent2"/>
                </a:solidFill>
              </a:rPr>
              <a:t>Ryan </a:t>
            </a:r>
            <a:r>
              <a:rPr lang="en-US" sz="1400" dirty="0" err="1">
                <a:solidFill>
                  <a:schemeClr val="accent2"/>
                </a:solidFill>
              </a:rPr>
              <a:t>Mckinven</a:t>
            </a:r>
            <a:endParaRPr lang="en-US" sz="1400" dirty="0">
              <a:solidFill>
                <a:schemeClr val="accent2"/>
              </a:solidFill>
            </a:endParaRPr>
          </a:p>
          <a:p>
            <a:pPr lvl="1"/>
            <a:r>
              <a:rPr lang="en-US" sz="1400" dirty="0">
                <a:solidFill>
                  <a:schemeClr val="accent2"/>
                </a:solidFill>
              </a:rPr>
              <a:t>Dr. Cherry Ng</a:t>
            </a:r>
          </a:p>
          <a:p>
            <a:pPr lvl="1"/>
            <a:r>
              <a:rPr lang="en-US" sz="1400" dirty="0">
                <a:solidFill>
                  <a:schemeClr val="accent2"/>
                </a:solidFill>
              </a:rPr>
              <a:t>Dr. </a:t>
            </a:r>
            <a:r>
              <a:rPr lang="en-US" sz="1400" dirty="0" err="1">
                <a:solidFill>
                  <a:schemeClr val="accent2"/>
                </a:solidFill>
              </a:rPr>
              <a:t>Hsiu</a:t>
            </a:r>
            <a:r>
              <a:rPr lang="en-US" sz="1400" dirty="0">
                <a:solidFill>
                  <a:schemeClr val="accent2"/>
                </a:solidFill>
              </a:rPr>
              <a:t> Hsien Lin</a:t>
            </a:r>
          </a:p>
          <a:p>
            <a:pPr lvl="1"/>
            <a:r>
              <a:rPr lang="en-US" sz="1400" dirty="0"/>
              <a:t>Prof. </a:t>
            </a:r>
            <a:r>
              <a:rPr lang="en-US" sz="1400" dirty="0" err="1"/>
              <a:t>Ue</a:t>
            </a:r>
            <a:r>
              <a:rPr lang="en-US" sz="1400" dirty="0"/>
              <a:t>-Li Pen</a:t>
            </a:r>
          </a:p>
          <a:p>
            <a:pPr lvl="1"/>
            <a:r>
              <a:rPr lang="en-US" sz="1400" dirty="0">
                <a:solidFill>
                  <a:schemeClr val="accent2"/>
                </a:solidFill>
              </a:rPr>
              <a:t>Dr. </a:t>
            </a:r>
            <a:r>
              <a:rPr lang="en-US" sz="1400" dirty="0" err="1">
                <a:solidFill>
                  <a:schemeClr val="accent2"/>
                </a:solidFill>
              </a:rPr>
              <a:t>Mubdi</a:t>
            </a:r>
            <a:r>
              <a:rPr lang="en-US" sz="1400" dirty="0">
                <a:solidFill>
                  <a:schemeClr val="accent2"/>
                </a:solidFill>
              </a:rPr>
              <a:t> </a:t>
            </a:r>
            <a:r>
              <a:rPr lang="en-US" sz="1400" dirty="0" err="1">
                <a:solidFill>
                  <a:schemeClr val="accent2"/>
                </a:solidFill>
              </a:rPr>
              <a:t>Raham</a:t>
            </a:r>
            <a:endParaRPr lang="en-US" sz="1400" dirty="0">
              <a:solidFill>
                <a:schemeClr val="accent2"/>
              </a:solidFill>
            </a:endParaRPr>
          </a:p>
          <a:p>
            <a:pPr lvl="1"/>
            <a:r>
              <a:rPr lang="en-US" sz="1400" dirty="0"/>
              <a:t>Andre </a:t>
            </a:r>
            <a:r>
              <a:rPr lang="en-US" sz="1400" dirty="0" err="1"/>
              <a:t>Recnik</a:t>
            </a:r>
            <a:endParaRPr lang="en-US" sz="1400" dirty="0"/>
          </a:p>
          <a:p>
            <a:pPr lvl="1"/>
            <a:r>
              <a:rPr lang="en-US" sz="1400" dirty="0">
                <a:solidFill>
                  <a:schemeClr val="accent2"/>
                </a:solidFill>
              </a:rPr>
              <a:t>Ian </a:t>
            </a:r>
            <a:r>
              <a:rPr lang="en-US" sz="1400" dirty="0" err="1">
                <a:solidFill>
                  <a:schemeClr val="accent2"/>
                </a:solidFill>
              </a:rPr>
              <a:t>Tretyakov</a:t>
            </a:r>
            <a:endParaRPr lang="en-US" sz="1400" dirty="0">
              <a:solidFill>
                <a:schemeClr val="accent2"/>
              </a:solidFill>
            </a:endParaRPr>
          </a:p>
          <a:p>
            <a:pPr lvl="1"/>
            <a:r>
              <a:rPr lang="en-US" sz="1400" dirty="0"/>
              <a:t>Prof. Keith </a:t>
            </a:r>
            <a:r>
              <a:rPr lang="en-US" sz="1400" dirty="0" err="1"/>
              <a:t>Vanderlinde</a:t>
            </a:r>
            <a:endParaRPr lang="en-US" sz="1400" dirty="0"/>
          </a:p>
          <a:p>
            <a:r>
              <a:rPr lang="en-US" sz="2400" dirty="0">
                <a:solidFill>
                  <a:schemeClr val="accent3"/>
                </a:solidFill>
              </a:rPr>
              <a:t>DRAO</a:t>
            </a:r>
          </a:p>
          <a:p>
            <a:pPr lvl="1"/>
            <a:r>
              <a:rPr lang="en-US" sz="1400" dirty="0"/>
              <a:t>Dr. Tom </a:t>
            </a:r>
            <a:r>
              <a:rPr lang="en-US" sz="1400" dirty="0" err="1"/>
              <a:t>Landecker</a:t>
            </a:r>
            <a:endParaRPr lang="en-US" sz="1400" dirty="0"/>
          </a:p>
          <a:p>
            <a:pPr lvl="1"/>
            <a:r>
              <a:rPr lang="en-US" sz="1400" dirty="0">
                <a:solidFill>
                  <a:schemeClr val="accent2"/>
                </a:solidFill>
              </a:rPr>
              <a:t>Dr. Paul </a:t>
            </a:r>
            <a:r>
              <a:rPr lang="en-US" sz="1400" dirty="0" err="1">
                <a:solidFill>
                  <a:schemeClr val="accent2"/>
                </a:solidFill>
              </a:rPr>
              <a:t>Scholz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2000" dirty="0">
                <a:solidFill>
                  <a:schemeClr val="accent3"/>
                </a:solidFill>
              </a:rPr>
              <a:t>NRAO: </a:t>
            </a:r>
            <a:r>
              <a:rPr lang="en-US" sz="1400" dirty="0"/>
              <a:t>Dr. Scott Ransom</a:t>
            </a:r>
            <a:endParaRPr lang="en-US" sz="1600" dirty="0"/>
          </a:p>
          <a:p>
            <a:r>
              <a:rPr lang="en-US" sz="2400" dirty="0">
                <a:solidFill>
                  <a:schemeClr val="accent3"/>
                </a:solidFill>
              </a:rPr>
              <a:t>MIT:</a:t>
            </a:r>
          </a:p>
          <a:p>
            <a:pPr lvl="1"/>
            <a:r>
              <a:rPr lang="en-US" sz="1400" dirty="0"/>
              <a:t>Prof. Kiyo Masui</a:t>
            </a:r>
          </a:p>
          <a:p>
            <a:pPr lvl="1"/>
            <a:r>
              <a:rPr lang="en-US" sz="1400" dirty="0">
                <a:solidFill>
                  <a:schemeClr val="accent2"/>
                </a:solidFill>
              </a:rPr>
              <a:t>Dr. Juan Mena-Parra</a:t>
            </a:r>
          </a:p>
          <a:p>
            <a:pPr lvl="1"/>
            <a:endParaRPr lang="en-US" sz="18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667000" y="685800"/>
            <a:ext cx="4038600" cy="4525963"/>
          </a:xfrm>
          <a:prstGeom prst="rect">
            <a:avLst/>
          </a:prstGeom>
        </p:spPr>
        <p:txBody>
          <a:bodyPr vert="horz">
            <a:no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2400" dirty="0">
                <a:solidFill>
                  <a:schemeClr val="accent3"/>
                </a:solidFill>
              </a:rPr>
              <a:t>McGill University</a:t>
            </a: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>
                <a:solidFill>
                  <a:schemeClr val="accent2"/>
                </a:solidFill>
              </a:rPr>
              <a:t>Bridget Andersen</a:t>
            </a: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 err="1">
                <a:solidFill>
                  <a:schemeClr val="accent2"/>
                </a:solidFill>
              </a:rPr>
              <a:t>Mohit</a:t>
            </a:r>
            <a:r>
              <a:rPr lang="en-US" sz="1400" dirty="0">
                <a:solidFill>
                  <a:schemeClr val="accent2"/>
                </a:solidFill>
              </a:rPr>
              <a:t> Bhardwaj</a:t>
            </a: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>
                <a:solidFill>
                  <a:schemeClr val="accent2"/>
                </a:solidFill>
              </a:rPr>
              <a:t>Paula </a:t>
            </a:r>
            <a:r>
              <a:rPr lang="en-US" sz="1400" dirty="0" err="1">
                <a:solidFill>
                  <a:schemeClr val="accent2"/>
                </a:solidFill>
              </a:rPr>
              <a:t>Poubel</a:t>
            </a:r>
            <a:endParaRPr lang="en-US" sz="1400" dirty="0">
              <a:solidFill>
                <a:schemeClr val="accent2"/>
              </a:solidFill>
            </a:endParaRP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/>
              <a:t>Dr. </a:t>
            </a:r>
            <a:r>
              <a:rPr lang="en-US" sz="1400" dirty="0" err="1"/>
              <a:t>Jojo</a:t>
            </a:r>
            <a:r>
              <a:rPr lang="en-US" sz="1400" dirty="0"/>
              <a:t> Boyle</a:t>
            </a: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/>
              <a:t>Shiny </a:t>
            </a:r>
            <a:r>
              <a:rPr lang="en-US" sz="1400" dirty="0" err="1"/>
              <a:t>Brar</a:t>
            </a:r>
            <a:endParaRPr lang="en-US" sz="1400" dirty="0"/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 err="1">
                <a:solidFill>
                  <a:schemeClr val="accent2"/>
                </a:solidFill>
              </a:rPr>
              <a:t>Pragya</a:t>
            </a:r>
            <a:r>
              <a:rPr lang="en-US" sz="1400" dirty="0">
                <a:solidFill>
                  <a:schemeClr val="accent2"/>
                </a:solidFill>
              </a:rPr>
              <a:t> Chawla</a:t>
            </a: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/>
              <a:t>Jean-Francois </a:t>
            </a:r>
            <a:r>
              <a:rPr lang="en-US" sz="1400" dirty="0" err="1"/>
              <a:t>Cliche</a:t>
            </a:r>
            <a:endParaRPr lang="en-US" sz="1400" dirty="0"/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/>
              <a:t>Prof. Matt Dobbs</a:t>
            </a: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>
                <a:solidFill>
                  <a:schemeClr val="accent2"/>
                </a:solidFill>
              </a:rPr>
              <a:t>Dr. Emmanuel Fonseca</a:t>
            </a: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/>
              <a:t>Adam Gilbert</a:t>
            </a: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/>
              <a:t>Prof. David Hanna</a:t>
            </a: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>
                <a:solidFill>
                  <a:schemeClr val="accent2"/>
                </a:solidFill>
              </a:rPr>
              <a:t>Alex </a:t>
            </a:r>
            <a:r>
              <a:rPr lang="en-US" sz="1400" dirty="0" err="1">
                <a:solidFill>
                  <a:schemeClr val="accent2"/>
                </a:solidFill>
              </a:rPr>
              <a:t>Josephy</a:t>
            </a:r>
            <a:endParaRPr lang="en-US" sz="1400" dirty="0">
              <a:solidFill>
                <a:schemeClr val="accent2"/>
              </a:solidFill>
            </a:endParaRP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/>
              <a:t>Prof. Vicky Kaspi</a:t>
            </a: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>
                <a:solidFill>
                  <a:schemeClr val="accent2"/>
                </a:solidFill>
              </a:rPr>
              <a:t>Marcus </a:t>
            </a:r>
            <a:r>
              <a:rPr lang="en-US" sz="1400" dirty="0" err="1">
                <a:solidFill>
                  <a:schemeClr val="accent2"/>
                </a:solidFill>
              </a:rPr>
              <a:t>Merryfield</a:t>
            </a:r>
            <a:endParaRPr lang="en-US" sz="1400" dirty="0">
              <a:solidFill>
                <a:schemeClr val="accent2"/>
              </a:solidFill>
            </a:endParaRP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/>
              <a:t>Dr. Daniele </a:t>
            </a:r>
            <a:r>
              <a:rPr lang="en-US" sz="1400" dirty="0" err="1"/>
              <a:t>Michilli</a:t>
            </a:r>
            <a:endParaRPr lang="en-US" sz="1400" dirty="0"/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>
                <a:solidFill>
                  <a:schemeClr val="accent2"/>
                </a:solidFill>
              </a:rPr>
              <a:t>Charles </a:t>
            </a:r>
            <a:r>
              <a:rPr lang="en-US" sz="1400" dirty="0" err="1">
                <a:solidFill>
                  <a:schemeClr val="accent2"/>
                </a:solidFill>
              </a:rPr>
              <a:t>Moatti</a:t>
            </a:r>
            <a:endParaRPr lang="en-US" sz="1400" dirty="0">
              <a:solidFill>
                <a:schemeClr val="accent2"/>
              </a:solidFill>
            </a:endParaRP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>
                <a:solidFill>
                  <a:schemeClr val="accent2"/>
                </a:solidFill>
              </a:rPr>
              <a:t>Dr. </a:t>
            </a:r>
            <a:r>
              <a:rPr lang="en-US" sz="1400" dirty="0" err="1">
                <a:solidFill>
                  <a:schemeClr val="accent2"/>
                </a:solidFill>
              </a:rPr>
              <a:t>Arun</a:t>
            </a:r>
            <a:r>
              <a:rPr lang="en-US" sz="1400" dirty="0">
                <a:solidFill>
                  <a:schemeClr val="accent2"/>
                </a:solidFill>
              </a:rPr>
              <a:t> Naidu</a:t>
            </a: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 err="1"/>
              <a:t>Chitrang</a:t>
            </a:r>
            <a:r>
              <a:rPr lang="en-US" sz="1400" dirty="0"/>
              <a:t> Patel</a:t>
            </a: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>
                <a:solidFill>
                  <a:schemeClr val="accent2"/>
                </a:solidFill>
              </a:rPr>
              <a:t>Ziggy </a:t>
            </a:r>
            <a:r>
              <a:rPr lang="en-US" sz="1400" dirty="0" err="1">
                <a:solidFill>
                  <a:schemeClr val="accent2"/>
                </a:solidFill>
              </a:rPr>
              <a:t>Pleunis</a:t>
            </a:r>
            <a:endParaRPr lang="en-US" sz="1400" dirty="0">
              <a:solidFill>
                <a:schemeClr val="accent2"/>
              </a:solidFill>
            </a:endParaRP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>
                <a:solidFill>
                  <a:schemeClr val="accent2"/>
                </a:solidFill>
              </a:rPr>
              <a:t>Dr. Seth Siegel</a:t>
            </a: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>
                <a:solidFill>
                  <a:schemeClr val="accent2"/>
                </a:solidFill>
              </a:rPr>
              <a:t>Dr. </a:t>
            </a:r>
            <a:r>
              <a:rPr lang="en-US" sz="1400" dirty="0" err="1">
                <a:solidFill>
                  <a:schemeClr val="accent2"/>
                </a:solidFill>
              </a:rPr>
              <a:t>Shriharsh</a:t>
            </a:r>
            <a:r>
              <a:rPr lang="en-US" sz="1400" dirty="0">
                <a:solidFill>
                  <a:schemeClr val="accent2"/>
                </a:solidFill>
              </a:rPr>
              <a:t> Tendulkar</a:t>
            </a:r>
          </a:p>
          <a:p>
            <a:pPr lvl="1" defTabSz="91440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dirty="0">
                <a:solidFill>
                  <a:schemeClr val="accent2"/>
                </a:solidFill>
              </a:rPr>
              <a:t>Andrew </a:t>
            </a:r>
            <a:r>
              <a:rPr lang="en-US" sz="1400" dirty="0" err="1">
                <a:solidFill>
                  <a:schemeClr val="accent2"/>
                </a:solidFill>
              </a:rPr>
              <a:t>Zwaniga</a:t>
            </a:r>
            <a:endParaRPr lang="en-US" sz="1400" dirty="0">
              <a:solidFill>
                <a:schemeClr val="accent2"/>
              </a:solidFill>
            </a:endParaRPr>
          </a:p>
          <a:p>
            <a:pPr defTabSz="914400" fontAlgn="auto">
              <a:lnSpc>
                <a:spcPct val="100000"/>
              </a:lnSpc>
              <a:spcAft>
                <a:spcPts val="0"/>
              </a:spcAft>
            </a:pP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7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Theories for FRBs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35989"/>
            <a:ext cx="77724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 classes: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Cataclysmic:</a:t>
            </a:r>
          </a:p>
          <a:p>
            <a:pPr lvl="2"/>
            <a:r>
              <a:rPr lang="en-US" dirty="0"/>
              <a:t>Supernova?</a:t>
            </a:r>
          </a:p>
          <a:p>
            <a:pPr lvl="2"/>
            <a:r>
              <a:rPr lang="en-US" dirty="0"/>
              <a:t>Compact object merger?</a:t>
            </a:r>
          </a:p>
          <a:p>
            <a:pPr lvl="2"/>
            <a:r>
              <a:rPr lang="en-US" dirty="0" err="1"/>
              <a:t>Annihalating</a:t>
            </a:r>
            <a:r>
              <a:rPr lang="en-US" dirty="0"/>
              <a:t> mini black holes?</a:t>
            </a:r>
          </a:p>
          <a:p>
            <a:pPr lvl="2"/>
            <a:r>
              <a:rPr lang="is-IS" dirty="0"/>
              <a:t>…</a:t>
            </a:r>
            <a:endParaRPr lang="en-US" dirty="0"/>
          </a:p>
          <a:p>
            <a:pPr lvl="1"/>
            <a:r>
              <a:rPr lang="en-US" dirty="0">
                <a:solidFill>
                  <a:schemeClr val="accent2"/>
                </a:solidFill>
              </a:rPr>
              <a:t>Non-cataclysmic:</a:t>
            </a:r>
          </a:p>
          <a:p>
            <a:pPr lvl="2"/>
            <a:r>
              <a:rPr lang="en-US" dirty="0"/>
              <a:t>Neutron star or </a:t>
            </a:r>
            <a:r>
              <a:rPr lang="en-US" dirty="0" err="1"/>
              <a:t>magnetar</a:t>
            </a:r>
            <a:r>
              <a:rPr lang="en-US" dirty="0"/>
              <a:t>?</a:t>
            </a:r>
          </a:p>
          <a:p>
            <a:pPr lvl="2"/>
            <a:r>
              <a:rPr lang="en-US" dirty="0"/>
              <a:t>Compact object interaction with AGN?</a:t>
            </a:r>
          </a:p>
          <a:p>
            <a:pPr lvl="2"/>
            <a:r>
              <a:rPr lang="en-US" dirty="0"/>
              <a:t>Cosmic string cusps?</a:t>
            </a:r>
          </a:p>
          <a:p>
            <a:pPr lvl="2"/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1092" y="6017514"/>
            <a:ext cx="8512908" cy="444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See online FRB Theory Wiki for more models!</a:t>
            </a:r>
          </a:p>
        </p:txBody>
      </p:sp>
    </p:spTree>
    <p:extLst>
      <p:ext uri="{BB962C8B-B14F-4D97-AF65-F5344CB8AC3E}">
        <p14:creationId xmlns:p14="http://schemas.microsoft.com/office/powerpoint/2010/main" val="13328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566834"/>
            <a:ext cx="7772400" cy="914400"/>
          </a:xfrm>
        </p:spPr>
        <p:txBody>
          <a:bodyPr/>
          <a:lstStyle/>
          <a:p>
            <a:r>
              <a:rPr lang="en-US" dirty="0"/>
              <a:t>Repeating FRB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46684"/>
            <a:ext cx="7772400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Until now, only one</a:t>
            </a:r>
            <a:br>
              <a:rPr lang="en-US" dirty="0"/>
            </a:br>
            <a:r>
              <a:rPr lang="en-US" dirty="0"/>
              <a:t>repeater discovered:</a:t>
            </a:r>
            <a:br>
              <a:rPr lang="en-US" dirty="0"/>
            </a:br>
            <a:r>
              <a:rPr lang="en-US" dirty="0"/>
              <a:t>FRB 121102</a:t>
            </a:r>
          </a:p>
          <a:p>
            <a:r>
              <a:rPr lang="en-US" dirty="0"/>
              <a:t>Rules out cataclysmic </a:t>
            </a:r>
            <a:br>
              <a:rPr lang="en-US" dirty="0"/>
            </a:br>
            <a:r>
              <a:rPr lang="en-US" dirty="0"/>
              <a:t>models </a:t>
            </a:r>
            <a:r>
              <a:rPr lang="en-US" i="1" dirty="0"/>
              <a:t>for this source</a:t>
            </a:r>
          </a:p>
          <a:p>
            <a:r>
              <a:rPr lang="en-US" dirty="0"/>
              <a:t>Interesting burst </a:t>
            </a:r>
            <a:br>
              <a:rPr lang="en-US" dirty="0"/>
            </a:br>
            <a:r>
              <a:rPr lang="en-US" dirty="0"/>
              <a:t>structure seen in </a:t>
            </a:r>
            <a:br>
              <a:rPr lang="en-US" dirty="0"/>
            </a:br>
            <a:r>
              <a:rPr lang="en-US" dirty="0"/>
              <a:t>repeater</a:t>
            </a:r>
          </a:p>
          <a:p>
            <a:r>
              <a:rPr lang="en-US" dirty="0"/>
              <a:t>Localized to dwarf</a:t>
            </a:r>
            <a:br>
              <a:rPr lang="en-US" dirty="0"/>
            </a:br>
            <a:r>
              <a:rPr lang="en-US" dirty="0"/>
              <a:t>galaxy at z=0.2</a:t>
            </a:r>
          </a:p>
        </p:txBody>
      </p:sp>
      <p:pic>
        <p:nvPicPr>
          <p:cNvPr id="4" name="Content Placeholder 4" descr="waterfall_all_v4.pdf"/>
          <p:cNvPicPr>
            <a:picLocks noChangeAspect="1"/>
          </p:cNvPicPr>
          <p:nvPr/>
        </p:nvPicPr>
        <p:blipFill>
          <a:blip r:embed="rId2"/>
          <a:srcRect l="-10206" r="-10206"/>
          <a:stretch>
            <a:fillRect/>
          </a:stretch>
        </p:blipFill>
        <p:spPr>
          <a:xfrm>
            <a:off x="4267200" y="592935"/>
            <a:ext cx="516759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53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33363"/>
            <a:ext cx="8229600" cy="914400"/>
          </a:xfrm>
        </p:spPr>
        <p:txBody>
          <a:bodyPr/>
          <a:lstStyle/>
          <a:p>
            <a:r>
              <a:rPr lang="en-US" sz="4800" dirty="0"/>
              <a:t>Fast Radio Bursts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825" y="1214438"/>
            <a:ext cx="4343400" cy="56435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Brief (~</a:t>
            </a:r>
            <a:r>
              <a:rPr lang="en-US" dirty="0" err="1"/>
              <a:t>ms</a:t>
            </a:r>
            <a:r>
              <a:rPr lang="en-US" dirty="0"/>
              <a:t>) radio bursts </a:t>
            </a:r>
          </a:p>
          <a:p>
            <a:r>
              <a:rPr lang="en-US" dirty="0"/>
              <a:t>Seen mainly at 1.4 GHz</a:t>
            </a:r>
          </a:p>
          <a:p>
            <a:pPr lvl="1"/>
            <a:r>
              <a:rPr lang="en-US" dirty="0"/>
              <a:t>None yet seen below </a:t>
            </a:r>
            <a:br>
              <a:rPr lang="en-US" dirty="0"/>
            </a:br>
            <a:r>
              <a:rPr lang="en-US" dirty="0"/>
              <a:t>~700 MHz</a:t>
            </a:r>
          </a:p>
          <a:p>
            <a:r>
              <a:rPr lang="en-US" sz="2800" dirty="0"/>
              <a:t>Estimated rate: </a:t>
            </a:r>
            <a:br>
              <a:rPr lang="en-US" sz="2800" dirty="0"/>
            </a:br>
            <a:r>
              <a:rPr lang="en-US" sz="2800" dirty="0"/>
              <a:t> ~</a:t>
            </a:r>
            <a:r>
              <a:rPr lang="en-US" dirty="0"/>
              <a:t>1</a:t>
            </a:r>
            <a:r>
              <a:rPr lang="en-US" sz="2800" dirty="0"/>
              <a:t>,000 /sky/day @ 1.4 GHz</a:t>
            </a:r>
          </a:p>
          <a:p>
            <a:r>
              <a:rPr lang="en-US" dirty="0"/>
              <a:t>Dispersion measures</a:t>
            </a:r>
            <a:br>
              <a:rPr lang="en-US" dirty="0"/>
            </a:br>
            <a:r>
              <a:rPr lang="en-US" dirty="0"/>
              <a:t>too large for Milky Way</a:t>
            </a:r>
          </a:p>
          <a:p>
            <a:r>
              <a:rPr lang="en-US" dirty="0"/>
              <a:t>Extragalactic, probably cosmological</a:t>
            </a:r>
            <a:endParaRPr lang="en-US" sz="2800" dirty="0"/>
          </a:p>
          <a:p>
            <a:r>
              <a:rPr lang="en-US" sz="2800" dirty="0">
                <a:solidFill>
                  <a:schemeClr val="accent2"/>
                </a:solidFill>
              </a:rPr>
              <a:t>ORIGIN UNKNOWN!</a:t>
            </a:r>
          </a:p>
          <a:p>
            <a:r>
              <a:rPr lang="en-US" dirty="0">
                <a:solidFill>
                  <a:schemeClr val="accent3"/>
                </a:solidFill>
              </a:rPr>
              <a:t>One known repeating FRB rules out cataclysmic models </a:t>
            </a:r>
            <a:r>
              <a:rPr lang="en-US" i="1" dirty="0">
                <a:solidFill>
                  <a:schemeClr val="accent3"/>
                </a:solidFill>
              </a:rPr>
              <a:t>for this source</a:t>
            </a:r>
            <a:endParaRPr lang="en-US" sz="2800" i="1" dirty="0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12222" r="9651" b="41111"/>
          <a:stretch/>
        </p:blipFill>
        <p:spPr>
          <a:xfrm>
            <a:off x="4495800" y="1524000"/>
            <a:ext cx="4675414" cy="3445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209910" y="5130778"/>
            <a:ext cx="3934090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Lorimer et al. 2007 Science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FRB Questions: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637" y="1426464"/>
            <a:ext cx="7772400" cy="50744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What are they?</a:t>
            </a:r>
          </a:p>
          <a:p>
            <a:r>
              <a:rPr lang="en-US" dirty="0"/>
              <a:t>Are there different classes?</a:t>
            </a:r>
          </a:p>
          <a:p>
            <a:r>
              <a:rPr lang="en-US" dirty="0"/>
              <a:t>Over what range of radio frequency are </a:t>
            </a:r>
            <a:br>
              <a:rPr lang="en-US" dirty="0"/>
            </a:br>
            <a:r>
              <a:rPr lang="en-US" dirty="0"/>
              <a:t>they observable?</a:t>
            </a:r>
          </a:p>
          <a:p>
            <a:pPr lvl="1"/>
            <a:r>
              <a:rPr lang="en-US" dirty="0"/>
              <a:t>Seen mostly at 1.4 GHz and above</a:t>
            </a:r>
          </a:p>
          <a:p>
            <a:pPr lvl="1"/>
            <a:r>
              <a:rPr lang="en-US" dirty="0"/>
              <a:t>Some seen in 700 – 900 MHz range</a:t>
            </a:r>
          </a:p>
          <a:p>
            <a:pPr lvl="1"/>
            <a:r>
              <a:rPr lang="en-US" dirty="0"/>
              <a:t>Not seen below 400 MHz </a:t>
            </a:r>
            <a:r>
              <a:rPr lang="is-IS" dirty="0"/>
              <a:t>… why?</a:t>
            </a:r>
          </a:p>
          <a:p>
            <a:pPr lvl="2"/>
            <a:r>
              <a:rPr lang="en-US" dirty="0"/>
              <a:t>I</a:t>
            </a:r>
            <a:r>
              <a:rPr lang="is-IS" dirty="0"/>
              <a:t>ntrinsically fainter?</a:t>
            </a:r>
          </a:p>
          <a:p>
            <a:pPr lvl="2"/>
            <a:r>
              <a:rPr lang="is-IS" dirty="0">
                <a:solidFill>
                  <a:schemeClr val="accent3"/>
                </a:solidFill>
              </a:rPr>
              <a:t>Scattered away?</a:t>
            </a:r>
          </a:p>
          <a:p>
            <a:pPr lvl="2"/>
            <a:r>
              <a:rPr lang="is-IS" dirty="0">
                <a:solidFill>
                  <a:schemeClr val="accent3"/>
                </a:solidFill>
              </a:rPr>
              <a:t>Absorbed?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97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44" y="109231"/>
            <a:ext cx="8229600" cy="9144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CHIME: Canadian Hydrogen Intensity Mapping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20768" y="1752600"/>
            <a:ext cx="4311768" cy="4906576"/>
          </a:xfrm>
        </p:spPr>
        <p:txBody>
          <a:bodyPr>
            <a:normAutofit/>
          </a:bodyPr>
          <a:lstStyle/>
          <a:p>
            <a:r>
              <a:rPr lang="en-US" dirty="0"/>
              <a:t>Penticton, BC at DRAO</a:t>
            </a:r>
          </a:p>
          <a:p>
            <a:r>
              <a:rPr lang="en-US" dirty="0"/>
              <a:t>4 20 </a:t>
            </a:r>
            <a:r>
              <a:rPr lang="en-US" dirty="0" err="1"/>
              <a:t>m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dirty="0"/>
              <a:t> 100 </a:t>
            </a:r>
            <a:r>
              <a:rPr lang="en-US" dirty="0" err="1"/>
              <a:t>m</a:t>
            </a:r>
            <a:r>
              <a:rPr lang="en-US" dirty="0"/>
              <a:t> cylinders</a:t>
            </a:r>
          </a:p>
          <a:p>
            <a:r>
              <a:rPr lang="en-US" dirty="0"/>
              <a:t>Transit telescope</a:t>
            </a:r>
          </a:p>
          <a:p>
            <a:r>
              <a:rPr lang="en-US" dirty="0"/>
              <a:t>256 dual-pol antenna feeds per axis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Input data rate 13 Tb/s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reduced in real time</a:t>
            </a:r>
          </a:p>
          <a:p>
            <a:r>
              <a:rPr lang="en-US" dirty="0"/>
              <a:t>400-800 MHz</a:t>
            </a:r>
          </a:p>
          <a:p>
            <a:r>
              <a:rPr lang="en-US" dirty="0"/>
              <a:t>FOV:  E-W  2.5</a:t>
            </a:r>
            <a:r>
              <a:rPr lang="en-US" baseline="30000" dirty="0"/>
              <a:t>o</a:t>
            </a:r>
            <a:r>
              <a:rPr lang="en-US" dirty="0"/>
              <a:t>-1.3</a:t>
            </a:r>
            <a:r>
              <a:rPr lang="en-US" baseline="30000" dirty="0"/>
              <a:t>o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            N-S   ~120</a:t>
            </a:r>
            <a:r>
              <a:rPr lang="en-US" baseline="30000" dirty="0"/>
              <a:t>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757" y="1825498"/>
            <a:ext cx="5190443" cy="2441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9100" y="1455077"/>
            <a:ext cx="2444900" cy="3308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chime-</a:t>
            </a:r>
            <a:r>
              <a:rPr lang="en-US" sz="2000" dirty="0" err="1">
                <a:solidFill>
                  <a:schemeClr val="bg1"/>
                </a:solidFill>
              </a:rPr>
              <a:t>experiment.ca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34" y="4441861"/>
            <a:ext cx="5200766" cy="19095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t="10515" r="7744" b="4580"/>
          <a:stretch/>
        </p:blipFill>
        <p:spPr>
          <a:xfrm>
            <a:off x="108595" y="1635340"/>
            <a:ext cx="5125392" cy="501397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82" y="38100"/>
            <a:ext cx="8229600" cy="914400"/>
          </a:xfrm>
        </p:spPr>
        <p:txBody>
          <a:bodyPr/>
          <a:lstStyle/>
          <a:p>
            <a:r>
              <a:rPr lang="en-US" dirty="0"/>
              <a:t>CHIME/FRB Pre-commissioning: July &amp; August 2018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248274" y="1629635"/>
            <a:ext cx="4038600" cy="4599960"/>
          </a:xfrm>
        </p:spPr>
        <p:txBody>
          <a:bodyPr>
            <a:normAutofit/>
          </a:bodyPr>
          <a:lstStyle/>
          <a:p>
            <a:r>
              <a:rPr lang="en-US" dirty="0"/>
              <a:t>13 events detected during phase when telescope no where near full sensitivity</a:t>
            </a:r>
          </a:p>
          <a:p>
            <a:pPr lvl="1"/>
            <a:r>
              <a:rPr lang="en-US" dirty="0"/>
              <a:t>Calibration strategies being tested</a:t>
            </a:r>
          </a:p>
          <a:p>
            <a:pPr lvl="1"/>
            <a:r>
              <a:rPr lang="en-US" dirty="0"/>
              <a:t>Telescope was being</a:t>
            </a:r>
            <a:br>
              <a:rPr lang="en-US" dirty="0"/>
            </a:br>
            <a:r>
              <a:rPr lang="en-US" dirty="0"/>
              <a:t>turned off and on</a:t>
            </a:r>
          </a:p>
          <a:p>
            <a:r>
              <a:rPr lang="en-US" dirty="0"/>
              <a:t>ATEL #11901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" y="5970080"/>
            <a:ext cx="3321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CHIME/FRB Collaboration, </a:t>
            </a:r>
            <a:br>
              <a:rPr lang="en-US" sz="2000" dirty="0"/>
            </a:br>
            <a:r>
              <a:rPr lang="en-US" sz="2000" i="1" dirty="0"/>
              <a:t>Nature</a:t>
            </a:r>
            <a:r>
              <a:rPr lang="en-US" sz="2000" dirty="0"/>
              <a:t> Paper 1</a:t>
            </a:r>
          </a:p>
        </p:txBody>
      </p:sp>
    </p:spTree>
    <p:extLst>
      <p:ext uri="{BB962C8B-B14F-4D97-AF65-F5344CB8AC3E}">
        <p14:creationId xmlns:p14="http://schemas.microsoft.com/office/powerpoint/2010/main" val="1905504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179204"/>
            <a:ext cx="8229600" cy="914400"/>
          </a:xfrm>
        </p:spPr>
        <p:txBody>
          <a:bodyPr/>
          <a:lstStyle/>
          <a:p>
            <a:r>
              <a:rPr lang="en-US" dirty="0"/>
              <a:t>CHIME FRBs: Down to 400 MHz!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0" t="11727" r="30385" b="68730"/>
          <a:stretch/>
        </p:blipFill>
        <p:spPr>
          <a:xfrm>
            <a:off x="1539594" y="1066800"/>
            <a:ext cx="2499006" cy="29751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5325" y="1434647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/>
              <a:t>Several seen to bottom of CHIME range</a:t>
            </a:r>
          </a:p>
          <a:p>
            <a:r>
              <a:rPr lang="en-US" dirty="0"/>
              <a:t>No scattering seen for 5/13 events</a:t>
            </a:r>
          </a:p>
          <a:p>
            <a:r>
              <a:rPr lang="en-US" dirty="0">
                <a:sym typeface="Wingdings"/>
              </a:rPr>
              <a:t>Not absorbed</a:t>
            </a:r>
          </a:p>
          <a:p>
            <a:r>
              <a:rPr lang="en-US" dirty="0">
                <a:solidFill>
                  <a:schemeClr val="accent2"/>
                </a:solidFill>
                <a:sym typeface="Wingdings"/>
              </a:rPr>
              <a:t>Good news for low-frequency surveys e.g. LOFAR, MWA etc.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t="49868" r="71251" b="30729"/>
          <a:stretch/>
        </p:blipFill>
        <p:spPr>
          <a:xfrm>
            <a:off x="1539594" y="3697629"/>
            <a:ext cx="2499006" cy="3007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81" y="1752600"/>
            <a:ext cx="1417376" cy="216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800 MHz</a:t>
            </a:r>
          </a:p>
          <a:p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</a:rPr>
              <a:t>400 MHz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24" y="4495800"/>
            <a:ext cx="1417376" cy="216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800 MHz</a:t>
            </a:r>
          </a:p>
          <a:p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</a:rPr>
              <a:t>400 MHz</a:t>
            </a:r>
          </a:p>
        </p:txBody>
      </p:sp>
    </p:spTree>
    <p:extLst>
      <p:ext uri="{BB962C8B-B14F-4D97-AF65-F5344CB8AC3E}">
        <p14:creationId xmlns:p14="http://schemas.microsoft.com/office/powerpoint/2010/main" val="397058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2064"/>
            <a:ext cx="8915400" cy="914400"/>
          </a:xfrm>
        </p:spPr>
        <p:txBody>
          <a:bodyPr/>
          <a:lstStyle/>
          <a:p>
            <a:r>
              <a:rPr lang="en-US" sz="3600" dirty="0"/>
              <a:t>CHIME FRBs: Most show scattering!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2944" y="1637238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7/13 have &gt; 1 </a:t>
            </a:r>
            <a:r>
              <a:rPr lang="en-US" dirty="0" err="1"/>
              <a:t>ms</a:t>
            </a:r>
            <a:r>
              <a:rPr lang="en-US" dirty="0"/>
              <a:t> of</a:t>
            </a:r>
            <a:br>
              <a:rPr lang="en-US" dirty="0"/>
            </a:br>
            <a:r>
              <a:rPr lang="en-US" dirty="0"/>
              <a:t>scattering @ 600 MHz</a:t>
            </a:r>
          </a:p>
          <a:p>
            <a:r>
              <a:rPr lang="en-US" dirty="0"/>
              <a:t>Search code biased</a:t>
            </a:r>
            <a:br>
              <a:rPr lang="en-US" dirty="0"/>
            </a:br>
            <a:r>
              <a:rPr lang="en-US" dirty="0"/>
              <a:t>against  more scattered pulses</a:t>
            </a:r>
          </a:p>
          <a:p>
            <a:r>
              <a:rPr lang="en-US" dirty="0">
                <a:solidFill>
                  <a:schemeClr val="accent2"/>
                </a:solidFill>
              </a:rPr>
              <a:t>Simulations show hard to get so much scattering unless FRBs in ‘special’ locations in galaxies</a:t>
            </a:r>
          </a:p>
          <a:p>
            <a:endParaRPr lang="en-US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70141" r="69985" b="6342"/>
          <a:stretch/>
        </p:blipFill>
        <p:spPr>
          <a:xfrm>
            <a:off x="91244" y="1703300"/>
            <a:ext cx="4405682" cy="43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37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914400"/>
          </a:xfrm>
        </p:spPr>
        <p:txBody>
          <a:bodyPr/>
          <a:lstStyle/>
          <a:p>
            <a:r>
              <a:rPr lang="en-US" sz="3600" dirty="0"/>
              <a:t>CHIME/FRB Discovery of 2</a:t>
            </a:r>
            <a:r>
              <a:rPr lang="en-US" sz="3600" baseline="30000" dirty="0"/>
              <a:t>nd</a:t>
            </a:r>
            <a:r>
              <a:rPr lang="en-US" sz="3600" dirty="0"/>
              <a:t> Repeater FRB 180804.J0422+73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650"/>
            <a:ext cx="5638800" cy="28194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791200" y="1752600"/>
            <a:ext cx="318135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Burst structures</a:t>
            </a:r>
            <a:br>
              <a:rPr lang="en-US" dirty="0"/>
            </a:br>
            <a:r>
              <a:rPr lang="en-US" dirty="0"/>
              <a:t>reminiscent of those of 1</a:t>
            </a:r>
            <a:r>
              <a:rPr lang="en-US" baseline="30000" dirty="0"/>
              <a:t>st</a:t>
            </a:r>
            <a:r>
              <a:rPr lang="en-US" dirty="0"/>
              <a:t> repeater (R1)</a:t>
            </a:r>
          </a:p>
          <a:p>
            <a:r>
              <a:rPr lang="en-US" dirty="0"/>
              <a:t>R2 DM=189 pc/cc</a:t>
            </a:r>
          </a:p>
          <a:p>
            <a:pPr lvl="1"/>
            <a:r>
              <a:rPr lang="en-US" dirty="0"/>
              <a:t>&lt; half that of R1</a:t>
            </a:r>
          </a:p>
          <a:p>
            <a:pPr lvl="1"/>
            <a:r>
              <a:rPr lang="en-US" dirty="0"/>
              <a:t>D &lt; 500 </a:t>
            </a:r>
            <a:r>
              <a:rPr lang="en-US" dirty="0" err="1"/>
              <a:t>Mpc</a:t>
            </a:r>
            <a:endParaRPr lang="en-US" dirty="0"/>
          </a:p>
          <a:p>
            <a:pPr lvl="1"/>
            <a:r>
              <a:rPr lang="en-US" dirty="0"/>
              <a:t>Z &lt; 0.1</a:t>
            </a:r>
          </a:p>
          <a:p>
            <a:r>
              <a:rPr lang="en-US" dirty="0"/>
              <a:t>New opportunity for FRB localization, galaxy 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046" y="5219700"/>
            <a:ext cx="5254708" cy="11264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sym typeface="Wingdings"/>
              </a:rPr>
              <a:t>That 1/13 CHIME FRBs repeats</a:t>
            </a:r>
          </a:p>
          <a:p>
            <a:r>
              <a:rPr lang="en-US" sz="3200" dirty="0">
                <a:solidFill>
                  <a:schemeClr val="bg1"/>
                </a:solidFill>
                <a:sym typeface="Wingdings"/>
              </a:rPr>
              <a:t>suggests that repeaters</a:t>
            </a:r>
            <a:br>
              <a:rPr lang="en-US" sz="3200" dirty="0">
                <a:solidFill>
                  <a:schemeClr val="bg1"/>
                </a:solidFill>
                <a:sym typeface="Wingdings"/>
              </a:rPr>
            </a:br>
            <a:r>
              <a:rPr lang="en-US" sz="3200" dirty="0">
                <a:solidFill>
                  <a:schemeClr val="bg1"/>
                </a:solidFill>
                <a:sym typeface="Wingdings"/>
              </a:rPr>
              <a:t>may not be so rare!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22392</TotalTime>
  <Words>548</Words>
  <Application>Microsoft Macintosh PowerPoint</Application>
  <PresentationFormat>On-screen Show (4:3)</PresentationFormat>
  <Paragraphs>176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ＭＳ Ｐゴシック</vt:lpstr>
      <vt:lpstr>Arial</vt:lpstr>
      <vt:lpstr>Consolas</vt:lpstr>
      <vt:lpstr>Corbel</vt:lpstr>
      <vt:lpstr>Times New Roman</vt:lpstr>
      <vt:lpstr>Wingdings</vt:lpstr>
      <vt:lpstr>Wingdings 2</vt:lpstr>
      <vt:lpstr>Wingdings 3</vt:lpstr>
      <vt:lpstr>Metro</vt:lpstr>
      <vt:lpstr>1st Results from CHIME/FRB</vt:lpstr>
      <vt:lpstr>CHIME/Fast Radio Burst Team</vt:lpstr>
      <vt:lpstr>Fast Radio Bursts</vt:lpstr>
      <vt:lpstr>Key FRB Questions:</vt:lpstr>
      <vt:lpstr>CHIME: Canadian Hydrogen Intensity Mapping Experiment</vt:lpstr>
      <vt:lpstr>CHIME/FRB Pre-commissioning: July &amp; August 2018</vt:lpstr>
      <vt:lpstr>CHIME FRBs: Down to 400 MHz!</vt:lpstr>
      <vt:lpstr>CHIME FRBs: Most show scattering!</vt:lpstr>
      <vt:lpstr>CHIME/FRB Discovery of 2nd Repeater FRB 180804.J0422+73</vt:lpstr>
      <vt:lpstr>Summary: CHIME/FRB 1st Results</vt:lpstr>
      <vt:lpstr>REMAINING SLIDES IN RESERVE IN CASE OF RELEVANT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CHIME System Diagram</vt:lpstr>
      <vt:lpstr>PowerPoint Presentation</vt:lpstr>
      <vt:lpstr>Theories for FRBs</vt:lpstr>
      <vt:lpstr>Repeating FRB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X-ray Observations of  Young Neutron Stars</dc:title>
  <cp:lastModifiedBy>Microsoft Office User</cp:lastModifiedBy>
  <cp:revision>852</cp:revision>
  <cp:lastPrinted>2019-01-07T20:36:51Z</cp:lastPrinted>
  <dcterms:created xsi:type="dcterms:W3CDTF">2016-02-02T03:10:28Z</dcterms:created>
  <dcterms:modified xsi:type="dcterms:W3CDTF">2019-01-09T15:43:36Z</dcterms:modified>
</cp:coreProperties>
</file>