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13"/>
  </p:normalViewPr>
  <p:slideViewPr>
    <p:cSldViewPr snapToGrid="0" snapToObjects="1">
      <p:cViewPr varScale="1">
        <p:scale>
          <a:sx n="118" d="100"/>
          <a:sy n="118" d="100"/>
        </p:scale>
        <p:origin x="-624" y="-10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40302370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grpSp>
        <p:nvGrpSpPr>
          <p:cNvPr id="10" name="Shape 10"/>
          <p:cNvGrpSpPr/>
          <p:nvPr/>
        </p:nvGrpSpPr>
        <p:grpSpPr>
          <a:xfrm>
            <a:off x="4350278" y="2855377"/>
            <a:ext cx="443588"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47996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41375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14" name="Shape 14"/>
          <p:cNvSpPr txBox="1">
            <a:spLocks noGrp="1"/>
          </p:cNvSpPr>
          <p:nvPr>
            <p:ph type="ctrTitle"/>
          </p:nvPr>
        </p:nvSpPr>
        <p:spPr>
          <a:xfrm>
            <a:off x="671257" y="990800"/>
            <a:ext cx="7801500" cy="1730100"/>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5" name="Shape 15"/>
          <p:cNvSpPr txBox="1">
            <a:spLocks noGrp="1"/>
          </p:cNvSpPr>
          <p:nvPr>
            <p:ph type="subTitle" idx="1"/>
          </p:nvPr>
        </p:nvSpPr>
        <p:spPr>
          <a:xfrm>
            <a:off x="671250" y="3174875"/>
            <a:ext cx="78015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16" name="Shape 16"/>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255275"/>
            <a:ext cx="8520600" cy="18906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51" name="Shape 51"/>
          <p:cNvSpPr txBox="1">
            <a:spLocks noGrp="1"/>
          </p:cNvSpPr>
          <p:nvPr>
            <p:ph type="body" idx="1"/>
          </p:nvPr>
        </p:nvSpPr>
        <p:spPr>
          <a:xfrm>
            <a:off x="311700" y="32284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71250" y="2141250"/>
            <a:ext cx="7852200" cy="8610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9" name="Shape 19"/>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4" name="Shape 34"/>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62271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38" name="Shape 3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1" name="Shape 4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2" name="Shape 42"/>
          <p:cNvSpPr txBox="1">
            <a:spLocks noGrp="1"/>
          </p:cNvSpPr>
          <p:nvPr>
            <p:ph type="title"/>
          </p:nvPr>
        </p:nvSpPr>
        <p:spPr>
          <a:xfrm>
            <a:off x="265500" y="1081400"/>
            <a:ext cx="4045200" cy="1710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3" name="Shape 43"/>
          <p:cNvSpPr txBox="1">
            <a:spLocks noGrp="1"/>
          </p:cNvSpPr>
          <p:nvPr>
            <p:ph type="subTitle" idx="1"/>
          </p:nvPr>
        </p:nvSpPr>
        <p:spPr>
          <a:xfrm>
            <a:off x="265500" y="2845200"/>
            <a:ext cx="4045200" cy="1345500"/>
          </a:xfrm>
          <a:prstGeom prst="rect">
            <a:avLst/>
          </a:prstGeom>
        </p:spPr>
        <p:txBody>
          <a:bodyPr lIns="91425" tIns="91425" rIns="91425" bIns="91425" anchor="t" anchorCtr="0"/>
          <a:lstStyle>
            <a:lvl1pPr lvl="0" algn="ctr">
              <a:lnSpc>
                <a:spcPct val="100000"/>
              </a:lnSpc>
              <a:spcBef>
                <a:spcPts val="0"/>
              </a:spcBef>
              <a:spcAft>
                <a:spcPts val="0"/>
              </a:spcAft>
              <a:buClr>
                <a:schemeClr val="dk1"/>
              </a:buClr>
              <a:buSzPct val="100000"/>
              <a:buNone/>
              <a:defRPr sz="2100">
                <a:solidFill>
                  <a:schemeClr val="dk1"/>
                </a:solidFill>
              </a:defRPr>
            </a:lvl1pPr>
            <a:lvl2pPr lvl="1" algn="ctr">
              <a:lnSpc>
                <a:spcPct val="100000"/>
              </a:lnSpc>
              <a:spcBef>
                <a:spcPts val="0"/>
              </a:spcBef>
              <a:spcAft>
                <a:spcPts val="0"/>
              </a:spcAft>
              <a:buClr>
                <a:schemeClr val="dk1"/>
              </a:buClr>
              <a:buSzPct val="100000"/>
              <a:buNone/>
              <a:defRPr sz="2100">
                <a:solidFill>
                  <a:schemeClr val="dk1"/>
                </a:solidFill>
              </a:defRPr>
            </a:lvl2pPr>
            <a:lvl3pPr lvl="2" algn="ctr">
              <a:lnSpc>
                <a:spcPct val="100000"/>
              </a:lnSpc>
              <a:spcBef>
                <a:spcPts val="0"/>
              </a:spcBef>
              <a:spcAft>
                <a:spcPts val="0"/>
              </a:spcAft>
              <a:buClr>
                <a:schemeClr val="dk1"/>
              </a:buClr>
              <a:buSzPct val="100000"/>
              <a:buNone/>
              <a:defRPr sz="2100">
                <a:solidFill>
                  <a:schemeClr val="dk1"/>
                </a:solidFill>
              </a:defRPr>
            </a:lvl3pPr>
            <a:lvl4pPr lvl="3" algn="ctr">
              <a:lnSpc>
                <a:spcPct val="100000"/>
              </a:lnSpc>
              <a:spcBef>
                <a:spcPts val="0"/>
              </a:spcBef>
              <a:spcAft>
                <a:spcPts val="0"/>
              </a:spcAft>
              <a:buClr>
                <a:schemeClr val="dk1"/>
              </a:buClr>
              <a:buSzPct val="100000"/>
              <a:buNone/>
              <a:defRPr sz="2100">
                <a:solidFill>
                  <a:schemeClr val="dk1"/>
                </a:solidFill>
              </a:defRPr>
            </a:lvl4pPr>
            <a:lvl5pPr lvl="4" algn="ctr">
              <a:lnSpc>
                <a:spcPct val="100000"/>
              </a:lnSpc>
              <a:spcBef>
                <a:spcPts val="0"/>
              </a:spcBef>
              <a:spcAft>
                <a:spcPts val="0"/>
              </a:spcAft>
              <a:buClr>
                <a:schemeClr val="dk1"/>
              </a:buClr>
              <a:buSzPct val="100000"/>
              <a:buNone/>
              <a:defRPr sz="2100">
                <a:solidFill>
                  <a:schemeClr val="dk1"/>
                </a:solidFill>
              </a:defRPr>
            </a:lvl5pPr>
            <a:lvl6pPr lvl="5" algn="ctr">
              <a:lnSpc>
                <a:spcPct val="100000"/>
              </a:lnSpc>
              <a:spcBef>
                <a:spcPts val="0"/>
              </a:spcBef>
              <a:spcAft>
                <a:spcPts val="0"/>
              </a:spcAft>
              <a:buClr>
                <a:schemeClr val="dk1"/>
              </a:buClr>
              <a:buSzPct val="100000"/>
              <a:buNone/>
              <a:defRPr sz="2100">
                <a:solidFill>
                  <a:schemeClr val="dk1"/>
                </a:solidFill>
              </a:defRPr>
            </a:lvl6pPr>
            <a:lvl7pPr lvl="6" algn="ctr">
              <a:lnSpc>
                <a:spcPct val="100000"/>
              </a:lnSpc>
              <a:spcBef>
                <a:spcPts val="0"/>
              </a:spcBef>
              <a:spcAft>
                <a:spcPts val="0"/>
              </a:spcAft>
              <a:buClr>
                <a:schemeClr val="dk1"/>
              </a:buClr>
              <a:buSzPct val="100000"/>
              <a:buNone/>
              <a:defRPr sz="2100">
                <a:solidFill>
                  <a:schemeClr val="dk1"/>
                </a:solidFill>
              </a:defRPr>
            </a:lvl7pPr>
            <a:lvl8pPr lvl="7" algn="ctr">
              <a:lnSpc>
                <a:spcPct val="100000"/>
              </a:lnSpc>
              <a:spcBef>
                <a:spcPts val="0"/>
              </a:spcBef>
              <a:spcAft>
                <a:spcPts val="0"/>
              </a:spcAft>
              <a:buClr>
                <a:schemeClr val="dk1"/>
              </a:buClr>
              <a:buSzPct val="100000"/>
              <a:buNone/>
              <a:defRPr sz="2100">
                <a:solidFill>
                  <a:schemeClr val="dk1"/>
                </a:solidFill>
              </a:defRPr>
            </a:lvl8pPr>
            <a:lvl9pPr lvl="8" algn="ctr">
              <a:lnSpc>
                <a:spcPct val="100000"/>
              </a:lnSpc>
              <a:spcBef>
                <a:spcPts val="0"/>
              </a:spcBef>
              <a:spcAft>
                <a:spcPts val="0"/>
              </a:spcAft>
              <a:buClr>
                <a:schemeClr val="dk1"/>
              </a:buClr>
              <a:buSzPct val="100000"/>
              <a:buNone/>
              <a:defRPr sz="2100">
                <a:solidFill>
                  <a:schemeClr val="dk1"/>
                </a:solidFill>
              </a:defRPr>
            </a:lvl9pPr>
          </a:lstStyle>
          <a:p>
            <a:endParaRPr/>
          </a:p>
        </p:txBody>
      </p:sp>
      <p:sp>
        <p:nvSpPr>
          <p:cNvPr id="44" name="Shape 4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5" name="Shape 4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a:endParaRPr/>
          </a:p>
        </p:txBody>
      </p:sp>
      <p:sp>
        <p:nvSpPr>
          <p:cNvPr id="48" name="Shape 4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3238"/>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zachary@wesleyan.edu" TargetMode="External"/><Relationship Id="rId4" Type="http://schemas.openxmlformats.org/officeDocument/2006/relationships/hyperlink" Target="mailto:sredfield@wesleyan.edu"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mailto:jzachary@wesleyan.edu" TargetMode="External"/><Relationship Id="rId4" Type="http://schemas.openxmlformats.org/officeDocument/2006/relationships/hyperlink" Target="mailto:sredfield@wesleyan.edu" TargetMode="External"/><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671257" y="990800"/>
            <a:ext cx="7801500" cy="1730100"/>
          </a:xfrm>
          <a:prstGeom prst="rect">
            <a:avLst/>
          </a:prstGeom>
        </p:spPr>
        <p:txBody>
          <a:bodyPr lIns="91425" tIns="91425" rIns="91425" bIns="91425" anchor="b" anchorCtr="0">
            <a:noAutofit/>
          </a:bodyPr>
          <a:lstStyle/>
          <a:p>
            <a:pPr lvl="0">
              <a:spcBef>
                <a:spcPts val="0"/>
              </a:spcBef>
              <a:buNone/>
            </a:pPr>
            <a:r>
              <a:rPr lang="en" sz="3600" dirty="0">
                <a:latin typeface="Times New Roman" charset="0"/>
                <a:ea typeface="Times New Roman" charset="0"/>
                <a:cs typeface="Times New Roman" charset="0"/>
              </a:rPr>
              <a:t>Measuring the local ISM along the sight lines of the two </a:t>
            </a:r>
            <a:r>
              <a:rPr lang="en" sz="3600" i="1" dirty="0">
                <a:latin typeface="Times New Roman" charset="0"/>
                <a:ea typeface="Times New Roman" charset="0"/>
                <a:cs typeface="Times New Roman" charset="0"/>
              </a:rPr>
              <a:t>Voyager</a:t>
            </a:r>
            <a:r>
              <a:rPr lang="en" sz="3600" dirty="0">
                <a:latin typeface="Times New Roman" charset="0"/>
                <a:ea typeface="Times New Roman" charset="0"/>
                <a:cs typeface="Times New Roman" charset="0"/>
              </a:rPr>
              <a:t>  spacecraft with </a:t>
            </a:r>
            <a:r>
              <a:rPr lang="en" sz="3600" i="1" dirty="0">
                <a:latin typeface="Times New Roman" charset="0"/>
                <a:ea typeface="Times New Roman" charset="0"/>
                <a:cs typeface="Times New Roman" charset="0"/>
              </a:rPr>
              <a:t>HST</a:t>
            </a:r>
            <a:r>
              <a:rPr lang="en" sz="3600" dirty="0">
                <a:latin typeface="Times New Roman" charset="0"/>
                <a:ea typeface="Times New Roman" charset="0"/>
                <a:cs typeface="Times New Roman" charset="0"/>
              </a:rPr>
              <a:t>/STIS</a:t>
            </a:r>
          </a:p>
        </p:txBody>
      </p:sp>
      <p:sp>
        <p:nvSpPr>
          <p:cNvPr id="60" name="Shape 60"/>
          <p:cNvSpPr txBox="1">
            <a:spLocks noGrp="1"/>
          </p:cNvSpPr>
          <p:nvPr>
            <p:ph type="subTitle" idx="1"/>
          </p:nvPr>
        </p:nvSpPr>
        <p:spPr>
          <a:xfrm>
            <a:off x="160500" y="3071100"/>
            <a:ext cx="8823000" cy="792600"/>
          </a:xfrm>
          <a:prstGeom prst="rect">
            <a:avLst/>
          </a:prstGeom>
        </p:spPr>
        <p:txBody>
          <a:bodyPr lIns="91425" tIns="91425" rIns="91425" bIns="91425" anchor="t" anchorCtr="0">
            <a:noAutofit/>
          </a:bodyPr>
          <a:lstStyle/>
          <a:p>
            <a:pPr lvl="0" rtl="0">
              <a:spcBef>
                <a:spcPts val="0"/>
              </a:spcBef>
              <a:buNone/>
            </a:pPr>
            <a:r>
              <a:rPr lang="en" sz="2800">
                <a:solidFill>
                  <a:schemeClr val="dk1"/>
                </a:solidFill>
              </a:rPr>
              <a:t>Julia Zachary¹, Seth Redfield¹, Jeffrey Linsky²</a:t>
            </a:r>
          </a:p>
          <a:p>
            <a:pPr lvl="0">
              <a:spcBef>
                <a:spcPts val="0"/>
              </a:spcBef>
              <a:buNone/>
            </a:pPr>
            <a:r>
              <a:rPr lang="en" sz="2300">
                <a:solidFill>
                  <a:schemeClr val="dk1"/>
                </a:solidFill>
              </a:rPr>
              <a:t>1. Astronomy Department, Wesleyan University, Middletown, CT; </a:t>
            </a:r>
          </a:p>
          <a:p>
            <a:pPr lvl="0" rtl="0">
              <a:spcBef>
                <a:spcPts val="0"/>
              </a:spcBef>
              <a:buNone/>
            </a:pPr>
            <a:r>
              <a:rPr lang="en" sz="2300">
                <a:solidFill>
                  <a:schemeClr val="dk1"/>
                </a:solidFill>
              </a:rPr>
              <a:t>2. JILA, University of Colorado, Boulder, CO</a:t>
            </a:r>
          </a:p>
          <a:p>
            <a:pPr lvl="0">
              <a:spcBef>
                <a:spcPts val="0"/>
              </a:spcBef>
              <a:buNone/>
            </a:pPr>
            <a:endParaRPr sz="1400">
              <a:solidFill>
                <a:schemeClr val="dk1"/>
              </a:solidFill>
            </a:endParaRPr>
          </a:p>
          <a:p>
            <a:pPr lvl="0">
              <a:spcBef>
                <a:spcPts val="0"/>
              </a:spcBef>
              <a:buNone/>
            </a:pPr>
            <a:r>
              <a:rPr lang="en" sz="1800">
                <a:solidFill>
                  <a:schemeClr val="dk1"/>
                </a:solidFill>
              </a:rPr>
              <a:t>Poster 340.34</a:t>
            </a:r>
          </a:p>
          <a:p>
            <a:pPr lvl="0">
              <a:spcBef>
                <a:spcPts val="0"/>
              </a:spcBef>
              <a:buNone/>
            </a:pPr>
            <a:r>
              <a:rPr lang="en" sz="1800">
                <a:solidFill>
                  <a:schemeClr val="dk1"/>
                </a:solidFill>
              </a:rPr>
              <a:t>JZ contact info: </a:t>
            </a:r>
            <a:r>
              <a:rPr lang="en" sz="1800" u="sng">
                <a:solidFill>
                  <a:schemeClr val="hlink"/>
                </a:solidFill>
                <a:hlinkClick r:id="rId3"/>
              </a:rPr>
              <a:t>jzachary@wesleyan.edu</a:t>
            </a:r>
            <a:r>
              <a:rPr lang="en" sz="1800">
                <a:solidFill>
                  <a:schemeClr val="dk1"/>
                </a:solidFill>
              </a:rPr>
              <a:t>, SR contact info: </a:t>
            </a:r>
            <a:r>
              <a:rPr lang="en" sz="1800" u="sng">
                <a:solidFill>
                  <a:schemeClr val="hlink"/>
                </a:solidFill>
                <a:hlinkClick r:id="rId4"/>
              </a:rPr>
              <a:t>sredfield@wesleyan.edu</a:t>
            </a:r>
            <a:r>
              <a:rPr lang="en" sz="1800">
                <a:solidFill>
                  <a:schemeClr val="dk1"/>
                </a:solidFill>
              </a:rPr>
              <a:t> </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dirty="0">
                <a:latin typeface="Times New Roman" charset="0"/>
                <a:ea typeface="Times New Roman" charset="0"/>
                <a:cs typeface="Times New Roman" charset="0"/>
              </a:rPr>
              <a:t>Background</a:t>
            </a:r>
          </a:p>
        </p:txBody>
      </p:sp>
      <p:sp>
        <p:nvSpPr>
          <p:cNvPr id="66" name="Shape 66"/>
          <p:cNvSpPr txBox="1">
            <a:spLocks noGrp="1"/>
          </p:cNvSpPr>
          <p:nvPr>
            <p:ph type="body" idx="1"/>
          </p:nvPr>
        </p:nvSpPr>
        <p:spPr>
          <a:xfrm>
            <a:off x="140250" y="1126100"/>
            <a:ext cx="4594500" cy="3674400"/>
          </a:xfrm>
          <a:prstGeom prst="rect">
            <a:avLst/>
          </a:prstGeom>
        </p:spPr>
        <p:txBody>
          <a:bodyPr lIns="91425" tIns="91425" rIns="91425" bIns="91425" anchor="t" anchorCtr="0">
            <a:noAutofit/>
          </a:bodyPr>
          <a:lstStyle/>
          <a:p>
            <a:pPr marL="457200" lvl="0" indent="-342900" rtl="0">
              <a:spcBef>
                <a:spcPts val="0"/>
              </a:spcBef>
              <a:spcAft>
                <a:spcPts val="1000"/>
              </a:spcAft>
              <a:buSzPct val="100000"/>
              <a:buFont typeface="Arial" charset="0"/>
              <a:buChar char="•"/>
            </a:pPr>
            <a:r>
              <a:rPr lang="en" sz="1800" dirty="0">
                <a:solidFill>
                  <a:schemeClr val="tx1"/>
                </a:solidFill>
                <a:latin typeface="Times New Roman" charset="0"/>
                <a:ea typeface="Times New Roman" charset="0"/>
                <a:cs typeface="Times New Roman" charset="0"/>
              </a:rPr>
              <a:t>The interstellar medium (ISM) is the space between the stars containing clouds of gas and dust.</a:t>
            </a:r>
          </a:p>
          <a:p>
            <a:pPr marL="457200" lvl="0" indent="-342900" rtl="0">
              <a:spcBef>
                <a:spcPts val="0"/>
              </a:spcBef>
              <a:spcAft>
                <a:spcPts val="1000"/>
              </a:spcAft>
              <a:buSzPct val="100000"/>
              <a:buFont typeface="Arial" charset="0"/>
              <a:buChar char="•"/>
            </a:pPr>
            <a:r>
              <a:rPr lang="en" sz="1800" dirty="0">
                <a:solidFill>
                  <a:schemeClr val="tx1"/>
                </a:solidFill>
                <a:latin typeface="Times New Roman" charset="0"/>
                <a:ea typeface="Times New Roman" charset="0"/>
                <a:cs typeface="Times New Roman" charset="0"/>
              </a:rPr>
              <a:t>The interaction between the outward pressure of the solar wind and the surrounding ISM is the heliosphere, a bubble enclosing the Solar System.</a:t>
            </a:r>
          </a:p>
          <a:p>
            <a:pPr marL="457200" lvl="0" indent="-342900">
              <a:spcBef>
                <a:spcPts val="0"/>
              </a:spcBef>
              <a:spcAft>
                <a:spcPts val="1000"/>
              </a:spcAft>
              <a:buSzPct val="100000"/>
              <a:buFont typeface="Arial" charset="0"/>
              <a:buChar char="•"/>
            </a:pPr>
            <a:r>
              <a:rPr lang="en" sz="1800" dirty="0">
                <a:solidFill>
                  <a:schemeClr val="tx1"/>
                </a:solidFill>
                <a:latin typeface="Times New Roman" charset="0"/>
                <a:ea typeface="Times New Roman" charset="0"/>
                <a:cs typeface="Times New Roman" charset="0"/>
              </a:rPr>
              <a:t>The </a:t>
            </a:r>
            <a:r>
              <a:rPr lang="en" sz="1800" i="1" dirty="0">
                <a:solidFill>
                  <a:schemeClr val="tx1"/>
                </a:solidFill>
                <a:latin typeface="Times New Roman" charset="0"/>
                <a:ea typeface="Times New Roman" charset="0"/>
                <a:cs typeface="Times New Roman" charset="0"/>
              </a:rPr>
              <a:t>Voyager</a:t>
            </a:r>
            <a:r>
              <a:rPr lang="en" sz="1800" dirty="0">
                <a:solidFill>
                  <a:schemeClr val="tx1"/>
                </a:solidFill>
                <a:latin typeface="Times New Roman" charset="0"/>
                <a:ea typeface="Times New Roman" charset="0"/>
                <a:cs typeface="Times New Roman" charset="0"/>
              </a:rPr>
              <a:t> spacecraft are now moving out of heliosphere and into the ISM.</a:t>
            </a:r>
          </a:p>
        </p:txBody>
      </p:sp>
      <p:pic>
        <p:nvPicPr>
          <p:cNvPr id="67" name="Shape 67" descr="619247main_D1.1-Clouds-wArrows.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820100" y="712175"/>
            <a:ext cx="4074577" cy="3961275"/>
          </a:xfrm>
          <a:prstGeom prst="rect">
            <a:avLst/>
          </a:prstGeom>
          <a:noFill/>
          <a:ln>
            <a:noFill/>
          </a:ln>
        </p:spPr>
      </p:pic>
      <p:sp>
        <p:nvSpPr>
          <p:cNvPr id="68" name="Shape 68"/>
          <p:cNvSpPr txBox="1"/>
          <p:nvPr/>
        </p:nvSpPr>
        <p:spPr>
          <a:xfrm>
            <a:off x="4820100" y="4673450"/>
            <a:ext cx="4290600" cy="342900"/>
          </a:xfrm>
          <a:prstGeom prst="rect">
            <a:avLst/>
          </a:prstGeom>
          <a:noFill/>
          <a:ln>
            <a:noFill/>
          </a:ln>
        </p:spPr>
        <p:txBody>
          <a:bodyPr lIns="91425" tIns="91425" rIns="91425" bIns="91425" anchor="t" anchorCtr="0">
            <a:noAutofit/>
          </a:bodyPr>
          <a:lstStyle/>
          <a:p>
            <a:pPr lvl="0">
              <a:spcBef>
                <a:spcPts val="0"/>
              </a:spcBef>
              <a:buNone/>
            </a:pPr>
            <a:r>
              <a:rPr lang="en" dirty="0">
                <a:solidFill>
                  <a:schemeClr val="dk1"/>
                </a:solidFill>
                <a:latin typeface="Times New Roman" charset="0"/>
                <a:ea typeface="Times New Roman" charset="0"/>
                <a:cs typeface="Times New Roman" charset="0"/>
              </a:rPr>
              <a:t>Credit: NASA/Goddard/Adler/</a:t>
            </a:r>
            <a:r>
              <a:rPr lang="en" dirty="0" err="1">
                <a:solidFill>
                  <a:schemeClr val="dk1"/>
                </a:solidFill>
                <a:latin typeface="Times New Roman" charset="0"/>
                <a:ea typeface="Times New Roman" charset="0"/>
                <a:cs typeface="Times New Roman" charset="0"/>
              </a:rPr>
              <a:t>U.Chicago</a:t>
            </a:r>
            <a:r>
              <a:rPr lang="en" dirty="0">
                <a:solidFill>
                  <a:schemeClr val="dk1"/>
                </a:solidFill>
                <a:latin typeface="Times New Roman" charset="0"/>
                <a:ea typeface="Times New Roman" charset="0"/>
                <a:cs typeface="Times New Roman" charset="0"/>
              </a:rPr>
              <a:t>/Wesleyan</a:t>
            </a:r>
          </a:p>
          <a:p>
            <a:pPr lvl="0">
              <a:spcBef>
                <a:spcPts val="0"/>
              </a:spcBef>
              <a:buNone/>
            </a:pPr>
            <a:endParaRPr dirty="0">
              <a:latin typeface="Times New Roman" charset="0"/>
              <a:ea typeface="Times New Roman" charset="0"/>
              <a:cs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Big picture</a:t>
            </a:r>
          </a:p>
        </p:txBody>
      </p:sp>
      <p:sp>
        <p:nvSpPr>
          <p:cNvPr id="74" name="Shape 7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355600" rtl="0">
              <a:spcBef>
                <a:spcPts val="0"/>
              </a:spcBef>
              <a:spcAft>
                <a:spcPts val="1000"/>
              </a:spcAft>
              <a:buClr>
                <a:schemeClr val="dk1"/>
              </a:buClr>
              <a:buSzPct val="100000"/>
              <a:buFont typeface="Arial" charset="0"/>
              <a:buChar char="•"/>
            </a:pPr>
            <a:r>
              <a:rPr lang="en" sz="2000" dirty="0">
                <a:solidFill>
                  <a:schemeClr val="tx1"/>
                </a:solidFill>
              </a:rPr>
              <a:t>We obtain unique, simultaneous measurements </a:t>
            </a:r>
            <a:r>
              <a:rPr lang="en" sz="2000" dirty="0" smtClean="0">
                <a:solidFill>
                  <a:schemeClr val="tx1"/>
                </a:solidFill>
              </a:rPr>
              <a:t>–</a:t>
            </a:r>
            <a:r>
              <a:rPr lang="en-US" sz="2000" dirty="0" smtClean="0">
                <a:solidFill>
                  <a:schemeClr val="tx1"/>
                </a:solidFill>
              </a:rPr>
              <a:t> </a:t>
            </a:r>
            <a:r>
              <a:rPr lang="en" sz="2000" dirty="0" smtClean="0">
                <a:solidFill>
                  <a:schemeClr val="tx1"/>
                </a:solidFill>
              </a:rPr>
              <a:t>in-situ </a:t>
            </a:r>
            <a:r>
              <a:rPr lang="en" sz="2000" dirty="0">
                <a:solidFill>
                  <a:schemeClr val="tx1"/>
                </a:solidFill>
              </a:rPr>
              <a:t>and line-of-sight </a:t>
            </a:r>
            <a:r>
              <a:rPr lang="en" sz="2000" dirty="0" smtClean="0">
                <a:solidFill>
                  <a:schemeClr val="tx1"/>
                </a:solidFill>
              </a:rPr>
              <a:t>–</a:t>
            </a:r>
            <a:r>
              <a:rPr lang="en-US" sz="2000" dirty="0" smtClean="0">
                <a:solidFill>
                  <a:schemeClr val="tx1"/>
                </a:solidFill>
              </a:rPr>
              <a:t> </a:t>
            </a:r>
            <a:r>
              <a:rPr lang="en" sz="2000" dirty="0" smtClean="0">
                <a:solidFill>
                  <a:schemeClr val="tx1"/>
                </a:solidFill>
              </a:rPr>
              <a:t>from </a:t>
            </a:r>
            <a:r>
              <a:rPr lang="en" sz="2000" dirty="0">
                <a:solidFill>
                  <a:schemeClr val="tx1"/>
                </a:solidFill>
              </a:rPr>
              <a:t>two seasoned NASA missions, the </a:t>
            </a:r>
            <a:r>
              <a:rPr lang="en" sz="2000" i="1" dirty="0">
                <a:solidFill>
                  <a:schemeClr val="tx1"/>
                </a:solidFill>
              </a:rPr>
              <a:t>Voyager</a:t>
            </a:r>
            <a:r>
              <a:rPr lang="en" sz="2000" dirty="0">
                <a:solidFill>
                  <a:schemeClr val="tx1"/>
                </a:solidFill>
              </a:rPr>
              <a:t> spacecraft and the </a:t>
            </a:r>
            <a:r>
              <a:rPr lang="en" sz="2000" i="1" dirty="0">
                <a:solidFill>
                  <a:schemeClr val="tx1"/>
                </a:solidFill>
              </a:rPr>
              <a:t>Hubble Space Telescope</a:t>
            </a:r>
            <a:r>
              <a:rPr lang="en" sz="2000" dirty="0">
                <a:solidFill>
                  <a:schemeClr val="tx1"/>
                </a:solidFill>
              </a:rPr>
              <a:t> (</a:t>
            </a:r>
            <a:r>
              <a:rPr lang="en" sz="2000" i="1" dirty="0">
                <a:solidFill>
                  <a:schemeClr val="tx1"/>
                </a:solidFill>
              </a:rPr>
              <a:t>HST</a:t>
            </a:r>
            <a:r>
              <a:rPr lang="en" sz="2000" dirty="0">
                <a:solidFill>
                  <a:schemeClr val="tx1"/>
                </a:solidFill>
              </a:rPr>
              <a:t>). </a:t>
            </a:r>
          </a:p>
          <a:p>
            <a:pPr marL="457200" lvl="0" indent="-355600" rtl="0">
              <a:spcBef>
                <a:spcPts val="0"/>
              </a:spcBef>
              <a:spcAft>
                <a:spcPts val="1000"/>
              </a:spcAft>
              <a:buClr>
                <a:schemeClr val="dk1"/>
              </a:buClr>
              <a:buSzPct val="100000"/>
              <a:buFont typeface="Arial" charset="0"/>
              <a:buChar char="•"/>
            </a:pPr>
            <a:r>
              <a:rPr lang="en" sz="2000" dirty="0">
                <a:solidFill>
                  <a:schemeClr val="tx1"/>
                </a:solidFill>
              </a:rPr>
              <a:t>If the </a:t>
            </a:r>
            <a:r>
              <a:rPr lang="en" sz="2000" i="1" dirty="0">
                <a:solidFill>
                  <a:schemeClr val="tx1"/>
                </a:solidFill>
              </a:rPr>
              <a:t>Voyager</a:t>
            </a:r>
            <a:r>
              <a:rPr lang="en" sz="2000" dirty="0">
                <a:solidFill>
                  <a:schemeClr val="tx1"/>
                </a:solidFill>
              </a:rPr>
              <a:t> spacecraft are on a road trip through the galaxy, then they are the </a:t>
            </a:r>
            <a:r>
              <a:rPr lang="en" sz="2000" dirty="0" smtClean="0">
                <a:solidFill>
                  <a:schemeClr val="tx1"/>
                </a:solidFill>
              </a:rPr>
              <a:t>street view </a:t>
            </a:r>
            <a:r>
              <a:rPr lang="en" sz="2000" dirty="0">
                <a:solidFill>
                  <a:schemeClr val="tx1"/>
                </a:solidFill>
              </a:rPr>
              <a:t>to </a:t>
            </a:r>
            <a:r>
              <a:rPr lang="en" sz="2000" i="1" dirty="0">
                <a:solidFill>
                  <a:schemeClr val="tx1"/>
                </a:solidFill>
              </a:rPr>
              <a:t>HST’</a:t>
            </a:r>
            <a:r>
              <a:rPr lang="en" sz="2000" dirty="0">
                <a:solidFill>
                  <a:schemeClr val="tx1"/>
                </a:solidFill>
              </a:rPr>
              <a:t>s Google Maps.</a:t>
            </a:r>
          </a:p>
          <a:p>
            <a:pPr marL="457200" lvl="0" indent="-355600" rtl="0">
              <a:spcBef>
                <a:spcPts val="0"/>
              </a:spcBef>
              <a:buClr>
                <a:schemeClr val="dk1"/>
              </a:buClr>
              <a:buSzPct val="100000"/>
              <a:buFont typeface="Arial" charset="0"/>
              <a:buChar char="•"/>
            </a:pPr>
            <a:r>
              <a:rPr lang="en" sz="2000" dirty="0">
                <a:solidFill>
                  <a:schemeClr val="tx1"/>
                </a:solidFill>
              </a:rPr>
              <a:t>With the announcement of Breakthrough Starshot, we now are considering missions through interstellar space and need to know about the structure of the ISM.</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endParaRPr/>
          </a:p>
        </p:txBody>
      </p:sp>
      <p:sp>
        <p:nvSpPr>
          <p:cNvPr id="80" name="Shape 8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81" name="Shape 81" descr="Screen Shot 2017-01-01 at 2.51.54 PM.png"/>
          <p:cNvPicPr preferRelativeResize="0"/>
          <p:nvPr/>
        </p:nvPicPr>
        <p:blipFill>
          <a:blip r:embed="rId3">
            <a:alphaModFix/>
          </a:blip>
          <a:stretch>
            <a:fillRect/>
          </a:stretch>
        </p:blipFill>
        <p:spPr>
          <a:xfrm>
            <a:off x="0" y="-12"/>
            <a:ext cx="9144001" cy="4963425"/>
          </a:xfrm>
          <a:prstGeom prst="rect">
            <a:avLst/>
          </a:prstGeom>
          <a:noFill/>
          <a:ln>
            <a:noFill/>
          </a:ln>
        </p:spPr>
      </p:pic>
      <p:sp>
        <p:nvSpPr>
          <p:cNvPr id="82" name="Shape 82"/>
          <p:cNvSpPr txBox="1"/>
          <p:nvPr/>
        </p:nvSpPr>
        <p:spPr>
          <a:xfrm>
            <a:off x="79150" y="4866550"/>
            <a:ext cx="3336600" cy="171300"/>
          </a:xfrm>
          <a:prstGeom prst="rect">
            <a:avLst/>
          </a:prstGeom>
          <a:noFill/>
          <a:ln>
            <a:noFill/>
          </a:ln>
        </p:spPr>
        <p:txBody>
          <a:bodyPr lIns="91425" tIns="91425" rIns="91425" bIns="91425" anchor="t" anchorCtr="0">
            <a:noAutofit/>
          </a:bodyPr>
          <a:lstStyle/>
          <a:p>
            <a:pPr lvl="0">
              <a:spcBef>
                <a:spcPts val="0"/>
              </a:spcBef>
              <a:buNone/>
            </a:pPr>
            <a:r>
              <a:rPr lang="en" dirty="0">
                <a:solidFill>
                  <a:srgbClr val="FFFFFF"/>
                </a:solidFill>
                <a:latin typeface="Times New Roman" charset="0"/>
                <a:ea typeface="Times New Roman" charset="0"/>
                <a:cs typeface="Times New Roman" charset="0"/>
              </a:rPr>
              <a:t>Credit: NASA/</a:t>
            </a:r>
            <a:r>
              <a:rPr lang="en" dirty="0" err="1">
                <a:solidFill>
                  <a:srgbClr val="FFFFFF"/>
                </a:solidFill>
                <a:latin typeface="Times New Roman" charset="0"/>
                <a:ea typeface="Times New Roman" charset="0"/>
                <a:cs typeface="Times New Roman" charset="0"/>
              </a:rPr>
              <a:t>STScI</a:t>
            </a:r>
            <a:endParaRPr lang="en" dirty="0">
              <a:solidFill>
                <a:srgbClr val="FFFFFF"/>
              </a:solidFill>
              <a:latin typeface="Times New Roman" charset="0"/>
              <a:ea typeface="Times New Roman" charset="0"/>
              <a:cs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p:nvPr/>
        </p:nvSpPr>
        <p:spPr>
          <a:xfrm>
            <a:off x="0" y="4510500"/>
            <a:ext cx="9144000" cy="633000"/>
          </a:xfrm>
          <a:prstGeom prst="rect">
            <a:avLst/>
          </a:prstGeom>
          <a:noFill/>
          <a:ln>
            <a:noFill/>
          </a:ln>
        </p:spPr>
        <p:txBody>
          <a:bodyPr lIns="91425" tIns="91425" rIns="91425" bIns="91425" anchor="t" anchorCtr="0">
            <a:noAutofit/>
          </a:bodyPr>
          <a:lstStyle/>
          <a:p>
            <a:pPr lvl="0">
              <a:spcBef>
                <a:spcPts val="0"/>
              </a:spcBef>
              <a:buNone/>
            </a:pPr>
            <a:r>
              <a:rPr lang="en">
                <a:solidFill>
                  <a:schemeClr val="dk1"/>
                </a:solidFill>
                <a:latin typeface="Average"/>
                <a:ea typeface="Average"/>
                <a:cs typeface="Average"/>
                <a:sym typeface="Average"/>
              </a:rPr>
              <a:t>The black line is the observed </a:t>
            </a:r>
            <a:r>
              <a:rPr lang="en" i="1">
                <a:solidFill>
                  <a:schemeClr val="dk1"/>
                </a:solidFill>
                <a:latin typeface="Average"/>
                <a:ea typeface="Average"/>
                <a:cs typeface="Average"/>
                <a:sym typeface="Average"/>
              </a:rPr>
              <a:t>HST</a:t>
            </a:r>
            <a:r>
              <a:rPr lang="en">
                <a:solidFill>
                  <a:schemeClr val="dk1"/>
                </a:solidFill>
                <a:latin typeface="Average"/>
                <a:ea typeface="Average"/>
                <a:cs typeface="Average"/>
                <a:sym typeface="Average"/>
              </a:rPr>
              <a:t> spectrum, the gold line is the shape of the missing stellar emission, the dashed blue and purple lines are absorption from two ISM clouds, and the red line is the final combined fit to the data.</a:t>
            </a:r>
          </a:p>
          <a:p>
            <a:pPr lvl="0">
              <a:spcBef>
                <a:spcPts val="0"/>
              </a:spcBef>
              <a:buNone/>
            </a:pPr>
            <a:endParaRPr>
              <a:solidFill>
                <a:schemeClr val="dk1"/>
              </a:solidFill>
              <a:latin typeface="Average"/>
              <a:ea typeface="Average"/>
              <a:cs typeface="Average"/>
              <a:sym typeface="Average"/>
            </a:endParaRPr>
          </a:p>
        </p:txBody>
      </p:sp>
      <p:pic>
        <p:nvPicPr>
          <p:cNvPr id="88" name="Shape 88" descr="carbon for presentation.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146300" y="1436500"/>
            <a:ext cx="2925351" cy="2108152"/>
          </a:xfrm>
          <a:prstGeom prst="rect">
            <a:avLst/>
          </a:prstGeom>
          <a:noFill/>
          <a:ln>
            <a:noFill/>
          </a:ln>
        </p:spPr>
      </p:pic>
      <p:pic>
        <p:nvPicPr>
          <p:cNvPr id="89" name="Shape 89" descr="carbon for presentation.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096450" y="1436500"/>
            <a:ext cx="3115786" cy="2108150"/>
          </a:xfrm>
          <a:prstGeom prst="rect">
            <a:avLst/>
          </a:prstGeom>
          <a:noFill/>
          <a:ln>
            <a:noFill/>
          </a:ln>
        </p:spPr>
      </p:pic>
      <p:pic>
        <p:nvPicPr>
          <p:cNvPr id="90" name="Shape 90" descr="Mg2803 for presentation 3.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5949" y="1429337"/>
            <a:ext cx="2925350" cy="2122470"/>
          </a:xfrm>
          <a:prstGeom prst="rect">
            <a:avLst/>
          </a:prstGeom>
          <a:noFill/>
          <a:ln>
            <a:noFill/>
          </a:ln>
        </p:spPr>
      </p:pic>
      <p:sp>
        <p:nvSpPr>
          <p:cNvPr id="91" name="Shape 9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Spectroscopic measurements of the ISM</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Conclusions</a:t>
            </a:r>
          </a:p>
        </p:txBody>
      </p:sp>
      <p:sp>
        <p:nvSpPr>
          <p:cNvPr id="97" name="Shape 9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19100" lvl="0" indent="-342900">
              <a:lnSpc>
                <a:spcPct val="100000"/>
              </a:lnSpc>
              <a:spcBef>
                <a:spcPts val="0"/>
              </a:spcBef>
              <a:spcAft>
                <a:spcPts val="1000"/>
              </a:spcAft>
              <a:buClr>
                <a:schemeClr val="dk1"/>
              </a:buClr>
              <a:buSzPct val="100000"/>
              <a:buFont typeface="Average"/>
              <a:buChar char="●"/>
            </a:pPr>
            <a:r>
              <a:rPr lang="en" sz="2000">
                <a:solidFill>
                  <a:schemeClr val="dk1"/>
                </a:solidFill>
              </a:rPr>
              <a:t>We have acquired high-resolution spectra along sight lines that canvass the same ISM that the </a:t>
            </a:r>
            <a:r>
              <a:rPr lang="en" sz="2000" i="1">
                <a:solidFill>
                  <a:schemeClr val="dk1"/>
                </a:solidFill>
              </a:rPr>
              <a:t>Voyager</a:t>
            </a:r>
            <a:r>
              <a:rPr lang="en" sz="2000">
                <a:solidFill>
                  <a:schemeClr val="dk1"/>
                </a:solidFill>
              </a:rPr>
              <a:t> spacecraft are currently measuring, connecting two of NASA’s highly successful and enduring missions.</a:t>
            </a:r>
          </a:p>
          <a:p>
            <a:pPr marL="419100" lvl="0" indent="-342900" rtl="0">
              <a:lnSpc>
                <a:spcPct val="100000"/>
              </a:lnSpc>
              <a:spcBef>
                <a:spcPts val="0"/>
              </a:spcBef>
              <a:spcAft>
                <a:spcPts val="1000"/>
              </a:spcAft>
              <a:buClr>
                <a:schemeClr val="dk1"/>
              </a:buClr>
              <a:buSzPct val="100000"/>
              <a:buFont typeface="Average"/>
              <a:buChar char="●"/>
            </a:pPr>
            <a:r>
              <a:rPr lang="en" sz="2000">
                <a:solidFill>
                  <a:schemeClr val="dk1"/>
                </a:solidFill>
              </a:rPr>
              <a:t>We demonstrate that the local ISM into which the </a:t>
            </a:r>
            <a:r>
              <a:rPr lang="en" sz="2000" i="1">
                <a:solidFill>
                  <a:schemeClr val="dk1"/>
                </a:solidFill>
              </a:rPr>
              <a:t>Voyager </a:t>
            </a:r>
            <a:r>
              <a:rPr lang="en" sz="2000">
                <a:solidFill>
                  <a:schemeClr val="dk1"/>
                </a:solidFill>
              </a:rPr>
              <a:t>are moving is a complex and rich environment. Though we observe the closest stars in those directions, we see multiple ISM cloud absorbers.</a:t>
            </a:r>
          </a:p>
          <a:p>
            <a:pPr marL="419100" lvl="0" indent="-342900">
              <a:lnSpc>
                <a:spcPct val="100000"/>
              </a:lnSpc>
              <a:spcBef>
                <a:spcPts val="0"/>
              </a:spcBef>
              <a:spcAft>
                <a:spcPts val="1000"/>
              </a:spcAft>
              <a:buClr>
                <a:schemeClr val="dk1"/>
              </a:buClr>
              <a:buSzPct val="100000"/>
              <a:buFont typeface="Average"/>
              <a:buChar char="●"/>
            </a:pPr>
            <a:r>
              <a:rPr lang="en" sz="2000">
                <a:solidFill>
                  <a:schemeClr val="dk1"/>
                </a:solidFill>
              </a:rPr>
              <a:t>Like </a:t>
            </a:r>
            <a:r>
              <a:rPr lang="en" sz="2000" i="1">
                <a:solidFill>
                  <a:schemeClr val="dk1"/>
                </a:solidFill>
              </a:rPr>
              <a:t>Voyager</a:t>
            </a:r>
            <a:r>
              <a:rPr lang="en" sz="2000">
                <a:solidFill>
                  <a:schemeClr val="dk1"/>
                </a:solidFill>
              </a:rPr>
              <a:t>, we too measure electron density and find that one of the absorbing clouds has a similar density, while the other cloud’s density is slightly higher.</a:t>
            </a:r>
          </a:p>
          <a:p>
            <a:pPr lvl="0">
              <a:spcBef>
                <a:spcPts val="0"/>
              </a:spcBef>
              <a:spcAft>
                <a:spcPts val="1000"/>
              </a:spcAft>
              <a:buNone/>
            </a:pPr>
            <a:endParaRPr sz="2000">
              <a:solidFill>
                <a:schemeClr val="dk1"/>
              </a:solidFill>
            </a:endParaRPr>
          </a:p>
        </p:txBody>
      </p:sp>
      <p:sp>
        <p:nvSpPr>
          <p:cNvPr id="98" name="Shape 98"/>
          <p:cNvSpPr txBox="1"/>
          <p:nvPr/>
        </p:nvSpPr>
        <p:spPr>
          <a:xfrm>
            <a:off x="239550" y="4568875"/>
            <a:ext cx="8664900" cy="825300"/>
          </a:xfrm>
          <a:prstGeom prst="rect">
            <a:avLst/>
          </a:prstGeom>
          <a:noFill/>
          <a:ln>
            <a:noFill/>
          </a:ln>
        </p:spPr>
        <p:txBody>
          <a:bodyPr lIns="91425" tIns="91425" rIns="91425" bIns="91425" anchor="ctr" anchorCtr="0">
            <a:noAutofit/>
          </a:bodyPr>
          <a:lstStyle/>
          <a:p>
            <a:pPr lvl="0" algn="ctr" rtl="0">
              <a:spcBef>
                <a:spcPts val="0"/>
              </a:spcBef>
              <a:buNone/>
            </a:pPr>
            <a:r>
              <a:rPr lang="en" sz="1800">
                <a:solidFill>
                  <a:schemeClr val="dk1"/>
                </a:solidFill>
                <a:latin typeface="Average"/>
                <a:ea typeface="Average"/>
                <a:cs typeface="Average"/>
                <a:sym typeface="Average"/>
              </a:rPr>
              <a:t>JZ contact info: </a:t>
            </a:r>
            <a:r>
              <a:rPr lang="en" sz="1800" u="sng">
                <a:solidFill>
                  <a:schemeClr val="accent5"/>
                </a:solidFill>
                <a:latin typeface="Average"/>
                <a:ea typeface="Average"/>
                <a:cs typeface="Average"/>
                <a:sym typeface="Average"/>
                <a:hlinkClick r:id="rId3"/>
              </a:rPr>
              <a:t>jzachary@wesleyan.edu</a:t>
            </a:r>
            <a:r>
              <a:rPr lang="en" sz="1800">
                <a:solidFill>
                  <a:schemeClr val="dk1"/>
                </a:solidFill>
                <a:latin typeface="Average"/>
                <a:ea typeface="Average"/>
                <a:cs typeface="Average"/>
                <a:sym typeface="Average"/>
              </a:rPr>
              <a:t>, SR contact info: </a:t>
            </a:r>
            <a:r>
              <a:rPr lang="en" sz="1800" u="sng">
                <a:solidFill>
                  <a:schemeClr val="accent5"/>
                </a:solidFill>
                <a:latin typeface="Average"/>
                <a:ea typeface="Average"/>
                <a:cs typeface="Average"/>
                <a:sym typeface="Average"/>
                <a:hlinkClick r:id="rId4"/>
              </a:rPr>
              <a:t>sredfield@wesleyan.edu</a:t>
            </a:r>
            <a:r>
              <a:rPr lang="en" sz="1800">
                <a:solidFill>
                  <a:schemeClr val="dk1"/>
                </a:solidFill>
                <a:latin typeface="Average"/>
                <a:ea typeface="Average"/>
                <a:cs typeface="Average"/>
                <a:sym typeface="Average"/>
              </a:rPr>
              <a:t> </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365</Words>
  <Application>Microsoft Macintosh PowerPoint</Application>
  <PresentationFormat>On-screen Show (16:9)</PresentationFormat>
  <Paragraphs>24</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slate</vt:lpstr>
      <vt:lpstr>Measuring the local ISM along the sight lines of the two Voyager  spacecraft with HST/STIS</vt:lpstr>
      <vt:lpstr>Background</vt:lpstr>
      <vt:lpstr>Big picture</vt:lpstr>
      <vt:lpstr>PowerPoint Presentation</vt:lpstr>
      <vt:lpstr>Spectroscopic measurements of the ISM</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the local ISM along the sight lines of the two Voyager  spacecraft with HST/STIS</dc:title>
  <cp:lastModifiedBy>Rick Fienberg</cp:lastModifiedBy>
  <cp:revision>2</cp:revision>
  <dcterms:modified xsi:type="dcterms:W3CDTF">2017-01-12T15:59:49Z</dcterms:modified>
</cp:coreProperties>
</file>