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media/image5.jpeg" ContentType="image/jpeg"/>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202729"/>
        </a:fontRef>
        <a:srgbClr val="20272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D"/>
          </a:solidFill>
        </a:fill>
      </a:tcStyle>
    </a:wholeTbl>
    <a:band2H>
      <a:tcTxStyle b="def" i="def"/>
      <a:tcStyle>
        <a:tcBdr/>
        <a:fill>
          <a:solidFill>
            <a:srgbClr val="E7E7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202729"/>
        </a:fontRef>
        <a:srgbClr val="20272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b="def" i="def"/>
      <a:tcStyle>
        <a:tcBdr/>
        <a:fill>
          <a:solidFill>
            <a:srgbClr val="EAEA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202729"/>
        </a:fontRef>
        <a:srgbClr val="20272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AD5"/>
          </a:solidFill>
        </a:fill>
      </a:tcStyle>
    </a:wholeTbl>
    <a:band2H>
      <a:tcTxStyle b="def" i="def"/>
      <a:tcStyle>
        <a:tcBdr/>
        <a:fill>
          <a:solidFill>
            <a:srgbClr val="FFFC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202729"/>
        </a:fontRef>
        <a:srgbClr val="2027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02729"/>
        </a:fontRef>
        <a:srgbClr val="202729"/>
      </a:tcTxStyle>
      <a:tcStyle>
        <a:tcBdr>
          <a:left>
            <a:ln w="12700" cap="flat">
              <a:noFill/>
              <a:miter lim="400000"/>
            </a:ln>
          </a:left>
          <a:right>
            <a:ln w="12700" cap="flat">
              <a:noFill/>
              <a:miter lim="400000"/>
            </a:ln>
          </a:right>
          <a:top>
            <a:ln w="50800" cap="flat">
              <a:solidFill>
                <a:srgbClr val="202729"/>
              </a:solidFill>
              <a:prstDash val="solid"/>
              <a:round/>
            </a:ln>
          </a:top>
          <a:bottom>
            <a:ln w="25400" cap="flat">
              <a:solidFill>
                <a:srgbClr val="20272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202729"/>
              </a:solidFill>
              <a:prstDash val="solid"/>
              <a:round/>
            </a:ln>
          </a:top>
          <a:bottom>
            <a:ln w="25400" cap="flat">
              <a:solidFill>
                <a:srgbClr val="20272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02729"/>
        </a:fontRef>
        <a:srgbClr val="20272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b="def" i="def"/>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2729"/>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2729"/>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2729"/>
          </a:solidFill>
        </a:fill>
      </a:tcStyle>
    </a:firstRow>
  </a:tblStyle>
  <a:tblStyle styleId="{2708684C-4D16-4618-839F-0558EEFCDFE6}" styleName="">
    <a:tblBg/>
    <a:wholeTbl>
      <a:tcTxStyle b="off"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202729">
              <a:alpha val="20000"/>
            </a:srgbClr>
          </a:solidFill>
        </a:fill>
      </a:tcStyle>
    </a:wholeTbl>
    <a:band2H>
      <a:tcTxStyle b="def" i="def"/>
      <a:tcStyle>
        <a:tcBdr/>
        <a:fill>
          <a:solidFill>
            <a:srgbClr val="FFFFFF"/>
          </a:solidFill>
        </a:fill>
      </a:tcStyle>
    </a:band2H>
    <a:firstCol>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202729">
              <a:alpha val="20000"/>
            </a:srgbClr>
          </a:solidFill>
        </a:fill>
      </a:tcStyle>
    </a:firstCol>
    <a:la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508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noFill/>
        </a:fill>
      </a:tcStyle>
    </a:lastRow>
    <a:fir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254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defRPr b="1"/>
            </a:pPr>
          </a:p>
          <a:p>
            <a:pPr>
              <a:defRPr b="1"/>
            </a:pPr>
          </a:p>
          <a:p>
            <a:pPr>
              <a:defRPr b="1"/>
            </a:pPr>
            <a:r>
              <a:t>Hi everyone my name is Amalya Johnson and today I will be talking about our discovery of a ricocheting jet from a black hole in the radio galaxy Cygnus A and the hole that this jet has punched through a cloud of energetic particles. </a:t>
            </a:r>
          </a:p>
          <a:p>
            <a:pPr>
              <a:defRPr b="1"/>
            </a:pPr>
          </a:p>
          <a:p>
            <a:pPr>
              <a:defRPr b="1"/>
            </a:pPr>
            <a:r>
              <a:t>So here we have an image of Cygnus A using X-ray data from Chandra, and zoomed in here is where we found the jet to be ricocheting off the surrounding gas, and the region of the galaxy that we focused on for this research.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defRPr b="1"/>
            </a:pPr>
            <a:r>
              <a:t>So a brief overview of Cygnus A: </a:t>
            </a:r>
          </a:p>
          <a:p>
            <a:pPr>
              <a:defRPr b="1"/>
            </a:pPr>
          </a:p>
          <a:p>
            <a:pPr>
              <a:defRPr b="1"/>
            </a:pPr>
            <a:r>
              <a:t>Cygnus A is a radio galaxy about 600 million lightyears away from Earth. While this may seem far, it is actually exceptionally close when comparing it to galaxies of similar luminosity and jet power which are found at much higher distances.  </a:t>
            </a:r>
          </a:p>
          <a:p>
            <a:pPr>
              <a:defRPr b="1"/>
            </a:pPr>
          </a:p>
          <a:p>
            <a:pPr>
              <a:defRPr b="1"/>
            </a:pPr>
            <a:r>
              <a:t>At the center of the galaxy there is a supermassive black hole that when matter accretes onto it, a pair of jets are created that flow outward from the center and carry vasts amount of power into the surrounding environment. These jets produce lobes that emit electromagnetic radiation that we can see in the radio, which is why it is called a radio galaxy, and also in the x-ray, which is why we can study it using Chandra.</a:t>
            </a:r>
          </a:p>
          <a:p>
            <a:pPr>
              <a:defRPr b="1"/>
            </a:pPr>
          </a:p>
          <a:p>
            <a:pPr>
              <a:defRPr b="1"/>
            </a:pPr>
            <a:r>
              <a:t>At the edge of the lobes, when the jets ultimately strike the surrounding gas, we see hotspots on the east and west sides of the system that are the location of the jet striking with the intergalactic gas and depositing large amounts of energy there and exciting particles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defRPr b="1"/>
            </a:pPr>
            <a:r>
              <a:t>This work began with focusing on hotspot E, the smaller hotspot on the eastern side of the system, and investigating the dim region that appears to envelope the hotspot. </a:t>
            </a:r>
          </a:p>
          <a:p>
            <a:pPr>
              <a:defRPr b="1"/>
            </a:pPr>
          </a:p>
          <a:p>
            <a:pPr>
              <a:defRPr b="1"/>
            </a:pPr>
            <a:r>
              <a:t>Due to the extensive Chandra observations of this galaxy, which was over 23 days, astronomers were able to notice that their seemed to be a region lacking any x-ray emission around this hotspot. </a:t>
            </a:r>
          </a:p>
          <a:p>
            <a:pPr>
              <a:defRPr b="1"/>
            </a:pPr>
          </a:p>
          <a:p>
            <a:pPr>
              <a:defRPr b="1"/>
            </a:pPr>
            <a:r>
              <a:t>This feature was of interest because it had not been seen before in galaxies like Cygnus A and it is not seen around any other hotspots in Cygnus 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defRPr b="1"/>
            </a:pPr>
            <a:r>
              <a:t>To investigate this region and see if it was actually lacking any x-ray emission, we measured and compared the emission from the dim region and from parts of the galaxy close to it.</a:t>
            </a:r>
          </a:p>
          <a:p>
            <a:pPr>
              <a:defRPr b="1"/>
            </a:pPr>
          </a:p>
          <a:p>
            <a:pPr>
              <a:defRPr b="1"/>
            </a:pPr>
            <a:r>
              <a:t>We used surface brightness profiles to measure emission, these are just plots of brightness as a function of radial distance. </a:t>
            </a:r>
          </a:p>
          <a:p>
            <a:pPr>
              <a:defRPr b="1"/>
            </a:pPr>
          </a:p>
          <a:p>
            <a:pPr>
              <a:defRPr b="1"/>
            </a:pPr>
            <a:r>
              <a:t>This plot is centered at Hotspot E and shows brightness as a function of distance from the hotspot. </a:t>
            </a:r>
          </a:p>
          <a:p>
            <a:pPr>
              <a:defRPr b="1"/>
            </a:pPr>
          </a:p>
          <a:p>
            <a:pPr>
              <a:defRPr b="1"/>
            </a:pPr>
            <a:r>
              <a:t>Here we see the region of semi-constant emission that is the nearby lobe, and the hole that lacks significant emission.</a:t>
            </a:r>
          </a:p>
          <a:p>
            <a:pPr>
              <a:defRPr b="1"/>
            </a:pPr>
          </a:p>
          <a:p>
            <a:pPr>
              <a:defRPr b="1"/>
            </a:pPr>
            <a:r>
              <a:t>The image on the left shows the regions that correspond with each point on the plot. </a:t>
            </a:r>
          </a:p>
          <a:p>
            <a:pPr>
              <a:defRPr b="1"/>
            </a:pPr>
          </a:p>
          <a:p>
            <a:pPr>
              <a:defRPr b="1"/>
            </a:pPr>
            <a:r>
              <a:t>For the analysis we assumed the hole was a sphere, but after comparing our measurements with nearby regions, we found that it is actually deeper than it is wide.</a:t>
            </a:r>
          </a:p>
          <a:p>
            <a:pPr>
              <a:defRPr b="1"/>
            </a:pPr>
          </a:p>
          <a:p>
            <a:pPr>
              <a:defRPr b="1"/>
            </a:pPr>
            <a:r>
              <a:t>This discovery, that the whole is deeper than it is wide, is what lead us to believe that hotspot E is the primary hotspot where the jet is first hitting the surrounding gas. And it is being deflected in such a way that we are looking down the line of sight of the jet moving away from us.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defRPr b="1"/>
            </a:pPr>
            <a:r>
              <a:t>Discovering that the hole is deeper than it is wide leads to a more elaborate understanding of the movement of the jet at hotspot E. </a:t>
            </a:r>
          </a:p>
          <a:p>
            <a:pPr>
              <a:defRPr b="1"/>
            </a:pPr>
          </a:p>
          <a:p>
            <a:pPr>
              <a:defRPr b="1"/>
            </a:pPr>
            <a:r>
              <a:t>At this location, the jet collides with the intergalactic gas, and excites particles there. </a:t>
            </a:r>
          </a:p>
          <a:p>
            <a:pPr>
              <a:defRPr b="1"/>
            </a:pPr>
          </a:p>
          <a:p>
            <a:pPr>
              <a:defRPr b="1"/>
            </a:pPr>
            <a:r>
              <a:t>It is then deflected away from us, and continues towards hotspot D where it ultimately deposits the rest of its energy. And that’s why this location is brighter. </a:t>
            </a:r>
          </a:p>
          <a:p>
            <a:pPr>
              <a:defRPr b="1"/>
            </a:pPr>
          </a:p>
          <a:p>
            <a:pPr>
              <a:defRPr b="1"/>
            </a:pPr>
            <a:r>
              <a:t>The deflected jet creates a hole as it goes through the energetic particles, and thats why we interpret it as a spherical cavity when looking at it from Chandra. </a:t>
            </a:r>
          </a:p>
          <a:p>
            <a:pPr>
              <a:defRPr b="1"/>
            </a:pPr>
          </a:p>
          <a:p>
            <a:pPr>
              <a:defRPr b="1"/>
            </a:pPr>
            <a:r>
              <a:t>The same process could be occurring on the western side but it is moving at a closer angle to our line of sight so we see a brightness rather than a dimness — it could be moving more across our viewpoint rather than away from us.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defRPr b="1"/>
            </a:pPr>
            <a:r>
              <a:t>This image is an interpretation of what this movement would look like from above, to clarify the type of deflection that we believe to be occurring at hotspots E and B. </a:t>
            </a:r>
          </a:p>
          <a:p>
            <a:pPr/>
          </a:p>
          <a:p>
            <a:pPr>
              <a:defRPr b="1"/>
            </a:pPr>
            <a:r>
              <a:t>This work is important because it confirms that hotspots E and B are the primary hotspots where the jet first hits the surrounding gas. </a:t>
            </a:r>
          </a:p>
          <a:p>
            <a:pPr>
              <a:defRPr b="1"/>
            </a:pPr>
          </a:p>
          <a:p>
            <a:pPr>
              <a:defRPr b="1"/>
            </a:pPr>
            <a:r>
              <a:t>Since jets play such a significant role in galaxy formation, a greater understanding of how they work is important in understanding how massive galaxies evolve. </a:t>
            </a:r>
          </a:p>
          <a:p>
            <a:pPr>
              <a:defRPr b="1"/>
            </a:pPr>
          </a:p>
          <a:p>
            <a:pPr>
              <a:defRPr b="1"/>
            </a:pPr>
            <a:r>
              <a:t>It gives insight into how jets and black holes interact with their surroundings. </a:t>
            </a:r>
          </a:p>
          <a:p>
            <a:pPr>
              <a:defRPr b="1"/>
            </a:pPr>
          </a:p>
          <a:p>
            <a:pPr>
              <a:defRPr b="1"/>
            </a:pPr>
            <a:r>
              <a:t>And detailed analysis of Cygnus A is always significant because it gives us information about galaxies similar to it that are harder to study because they are further away.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defRPr b="1"/>
            </a:pPr>
            <a:r>
              <a:t>In conclusion, the hole is the result of the jet colliding with the surrounding gas. </a:t>
            </a:r>
          </a:p>
          <a:p>
            <a:pPr>
              <a:defRPr b="1"/>
            </a:pPr>
          </a:p>
          <a:p>
            <a:pPr>
              <a:defRPr b="1"/>
            </a:pPr>
            <a:r>
              <a:t>It is not spherically symmetric but is deeper than it is wide. </a:t>
            </a:r>
          </a:p>
          <a:p>
            <a:pPr>
              <a:defRPr b="1"/>
            </a:pPr>
          </a:p>
          <a:p>
            <a:pPr>
              <a:defRPr b="1"/>
            </a:pPr>
            <a:r>
              <a:t>And its apparent dimness suggests the jet is deflected away along our line of sight, supporting the idea that hotspot E is the primary hotspot where the jet first hits the surrounding gas.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solidFill>
          <a:srgbClr val="202729"/>
        </a:solidFill>
      </p:bgPr>
    </p:bg>
    <p:spTree>
      <p:nvGrpSpPr>
        <p:cNvPr id="1" name=""/>
        <p:cNvGrpSpPr/>
        <p:nvPr/>
      </p:nvGrpSpPr>
      <p:grpSpPr>
        <a:xfrm>
          <a:off x="0" y="0"/>
          <a:ext cx="0" cy="0"/>
          <a:chOff x="0" y="0"/>
          <a:chExt cx="0" cy="0"/>
        </a:xfrm>
      </p:grpSpPr>
      <p:sp>
        <p:nvSpPr>
          <p:cNvPr id="12" name="Google Shape;10;p2"/>
          <p:cNvSpPr/>
          <p:nvPr/>
        </p:nvSpPr>
        <p:spPr>
          <a:xfrm>
            <a:off x="0" y="2998149"/>
            <a:ext cx="9144000" cy="1"/>
          </a:xfrm>
          <a:prstGeom prst="line">
            <a:avLst/>
          </a:prstGeom>
          <a:ln w="19050">
            <a:solidFill>
              <a:srgbClr val="63D297"/>
            </a:solidFill>
          </a:ln>
        </p:spPr>
        <p:txBody>
          <a:bodyPr lIns="0" tIns="0" rIns="0" bIns="0"/>
          <a:lstStyle/>
          <a:p>
            <a:pPr/>
          </a:p>
        </p:txBody>
      </p:sp>
      <p:sp>
        <p:nvSpPr>
          <p:cNvPr id="13" name="Title Text"/>
          <p:cNvSpPr txBox="1"/>
          <p:nvPr>
            <p:ph type="title"/>
          </p:nvPr>
        </p:nvSpPr>
        <p:spPr>
          <a:xfrm>
            <a:off x="510449" y="1257300"/>
            <a:ext cx="8123102" cy="1588501"/>
          </a:xfrm>
          <a:prstGeom prst="rect">
            <a:avLst/>
          </a:prstGeom>
        </p:spPr>
        <p:txBody>
          <a:bodyPr anchor="b"/>
          <a:lstStyle>
            <a:lvl1pPr>
              <a:defRPr sz="4800">
                <a:solidFill>
                  <a:srgbClr val="FFFFFF"/>
                </a:solidFill>
              </a:defRPr>
            </a:lvl1pPr>
          </a:lstStyle>
          <a:p>
            <a:pPr/>
            <a:r>
              <a:t>Title Text</a:t>
            </a:r>
          </a:p>
        </p:txBody>
      </p:sp>
      <p:sp>
        <p:nvSpPr>
          <p:cNvPr id="14" name="Body Level One…"/>
          <p:cNvSpPr txBox="1"/>
          <p:nvPr>
            <p:ph type="body" sz="quarter" idx="1"/>
          </p:nvPr>
        </p:nvSpPr>
        <p:spPr>
          <a:xfrm>
            <a:off x="510449" y="3182312"/>
            <a:ext cx="8123102" cy="630001"/>
          </a:xfrm>
          <a:prstGeom prst="rect">
            <a:avLst/>
          </a:prstGeom>
        </p:spPr>
        <p:txBody>
          <a:bodyPr/>
          <a:lstStyle>
            <a:lvl1pPr marL="342900" indent="-228600">
              <a:lnSpc>
                <a:spcPct val="100000"/>
              </a:lnSpc>
              <a:buClrTx/>
              <a:buSzTx/>
              <a:buFontTx/>
              <a:buNone/>
              <a:defRPr sz="2400">
                <a:solidFill>
                  <a:srgbClr val="FFFFFF"/>
                </a:solidFill>
              </a:defRPr>
            </a:lvl1pPr>
            <a:lvl2pPr marL="342900" indent="254000">
              <a:lnSpc>
                <a:spcPct val="100000"/>
              </a:lnSpc>
              <a:buClrTx/>
              <a:buSzTx/>
              <a:buFontTx/>
              <a:buNone/>
              <a:defRPr sz="2400">
                <a:solidFill>
                  <a:srgbClr val="FFFFFF"/>
                </a:solidFill>
              </a:defRPr>
            </a:lvl2pPr>
            <a:lvl3pPr marL="342900" indent="711200">
              <a:lnSpc>
                <a:spcPct val="100000"/>
              </a:lnSpc>
              <a:buClrTx/>
              <a:buSzTx/>
              <a:buFontTx/>
              <a:buNone/>
              <a:defRPr sz="2400">
                <a:solidFill>
                  <a:srgbClr val="FFFFFF"/>
                </a:solidFill>
              </a:defRPr>
            </a:lvl3pPr>
            <a:lvl4pPr marL="342900" indent="1168400">
              <a:lnSpc>
                <a:spcPct val="100000"/>
              </a:lnSpc>
              <a:buClrTx/>
              <a:buSzTx/>
              <a:buFontTx/>
              <a:buNone/>
              <a:defRPr sz="2400">
                <a:solidFill>
                  <a:srgbClr val="FFFFFF"/>
                </a:solidFill>
              </a:defRPr>
            </a:lvl4pPr>
            <a:lvl5pPr marL="342900" indent="1625600">
              <a:lnSpc>
                <a:spcPct val="100000"/>
              </a:lnSpc>
              <a:buClrTx/>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5" name="Title Text"/>
          <p:cNvSpPr txBox="1"/>
          <p:nvPr>
            <p:ph type="title"/>
          </p:nvPr>
        </p:nvSpPr>
        <p:spPr>
          <a:xfrm>
            <a:off x="311699" y="991475"/>
            <a:ext cx="8520602" cy="1917901"/>
          </a:xfrm>
          <a:prstGeom prst="rect">
            <a:avLst/>
          </a:prstGeom>
        </p:spPr>
        <p:txBody>
          <a:bodyPr anchor="ctr"/>
          <a:lstStyle>
            <a:lvl1pPr algn="ctr">
              <a:defRPr b="1" sz="14000"/>
            </a:lvl1pPr>
          </a:lstStyle>
          <a:p>
            <a:pPr/>
            <a:r>
              <a:t>Title Text</a:t>
            </a:r>
          </a:p>
        </p:txBody>
      </p:sp>
      <p:sp>
        <p:nvSpPr>
          <p:cNvPr id="96" name="Body Level One…"/>
          <p:cNvSpPr txBox="1"/>
          <p:nvPr>
            <p:ph type="body" sz="quarter" idx="1"/>
          </p:nvPr>
        </p:nvSpPr>
        <p:spPr>
          <a:xfrm>
            <a:off x="311699" y="3071299"/>
            <a:ext cx="8520602" cy="901801"/>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2">
    <p:bg>
      <p:bgPr>
        <a:solidFill>
          <a:srgbClr val="63D297"/>
        </a:solidFill>
      </p:bgPr>
    </p:bg>
    <p:spTree>
      <p:nvGrpSpPr>
        <p:cNvPr id="1" name=""/>
        <p:cNvGrpSpPr/>
        <p:nvPr/>
      </p:nvGrpSpPr>
      <p:grpSpPr>
        <a:xfrm>
          <a:off x="0" y="0"/>
          <a:ext cx="0" cy="0"/>
          <a:chOff x="0" y="0"/>
          <a:chExt cx="0" cy="0"/>
        </a:xfrm>
      </p:grpSpPr>
      <p:sp>
        <p:nvSpPr>
          <p:cNvPr id="111" name="Google Shape;56;p13"/>
          <p:cNvSpPr/>
          <p:nvPr/>
        </p:nvSpPr>
        <p:spPr>
          <a:xfrm>
            <a:off x="0" y="-1"/>
            <a:ext cx="9144000" cy="487802"/>
          </a:xfrm>
          <a:prstGeom prst="rect">
            <a:avLst/>
          </a:prstGeom>
          <a:solidFill>
            <a:srgbClr val="FFFFFF"/>
          </a:solidFill>
          <a:ln w="12700">
            <a:miter lim="400000"/>
          </a:ln>
        </p:spPr>
        <p:txBody>
          <a:bodyPr lIns="0" tIns="0" rIns="0" bIns="0" anchor="ctr"/>
          <a:lstStyle/>
          <a:p>
            <a:pPr>
              <a:defRPr>
                <a:solidFill>
                  <a:srgbClr val="000000"/>
                </a:solidFill>
              </a:defRPr>
            </a:pPr>
          </a:p>
        </p:txBody>
      </p:sp>
      <p:grpSp>
        <p:nvGrpSpPr>
          <p:cNvPr id="114" name="Google Shape;57;p13"/>
          <p:cNvGrpSpPr/>
          <p:nvPr/>
        </p:nvGrpSpPr>
        <p:grpSpPr>
          <a:xfrm>
            <a:off x="830392" y="1191255"/>
            <a:ext cx="745763" cy="45827"/>
            <a:chOff x="0" y="0"/>
            <a:chExt cx="745762" cy="45826"/>
          </a:xfrm>
        </p:grpSpPr>
        <p:sp>
          <p:nvSpPr>
            <p:cNvPr id="112" name="Google Shape;58;p13"/>
            <p:cNvSpPr/>
            <p:nvPr/>
          </p:nvSpPr>
          <p:spPr>
            <a:xfrm rot="16200000">
              <a:off x="536420" y="-163517"/>
              <a:ext cx="45827" cy="372860"/>
            </a:xfrm>
            <a:prstGeom prst="rect">
              <a:avLst/>
            </a:pr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13" name="Google Shape;59;p13"/>
            <p:cNvSpPr/>
            <p:nvPr/>
          </p:nvSpPr>
          <p:spPr>
            <a:xfrm rot="16200000">
              <a:off x="165092" y="-165093"/>
              <a:ext cx="45827" cy="376012"/>
            </a:xfrm>
            <a:prstGeom prst="rect">
              <a:avLst/>
            </a:prstGeom>
            <a:solidFill>
              <a:srgbClr val="202729"/>
            </a:solidFill>
            <a:ln w="12700" cap="flat">
              <a:noFill/>
              <a:miter lim="400000"/>
            </a:ln>
            <a:effectLst/>
          </p:spPr>
          <p:txBody>
            <a:bodyPr wrap="square" lIns="0" tIns="0" rIns="0" bIns="0" numCol="1" anchor="ctr">
              <a:noAutofit/>
            </a:bodyPr>
            <a:lstStyle/>
            <a:p>
              <a:pPr>
                <a:defRPr>
                  <a:solidFill>
                    <a:srgbClr val="000000"/>
                  </a:solidFill>
                </a:defRPr>
              </a:pPr>
            </a:p>
          </p:txBody>
        </p:sp>
      </p:grpSp>
      <p:sp>
        <p:nvSpPr>
          <p:cNvPr id="115" name="Title Text"/>
          <p:cNvSpPr txBox="1"/>
          <p:nvPr>
            <p:ph type="title"/>
          </p:nvPr>
        </p:nvSpPr>
        <p:spPr>
          <a:xfrm>
            <a:off x="729450" y="1322449"/>
            <a:ext cx="7688100" cy="1664701"/>
          </a:xfrm>
          <a:prstGeom prst="rect">
            <a:avLst/>
          </a:prstGeom>
        </p:spPr>
        <p:txBody>
          <a:bodyPr/>
          <a:lstStyle>
            <a:lvl1pPr>
              <a:defRPr sz="4200">
                <a:solidFill>
                  <a:srgbClr val="4BA173"/>
                </a:solidFill>
              </a:defRPr>
            </a:lvl1pPr>
          </a:lstStyle>
          <a:p>
            <a:pPr/>
            <a:r>
              <a:t>Title Text</a:t>
            </a:r>
          </a:p>
        </p:txBody>
      </p:sp>
      <p:sp>
        <p:nvSpPr>
          <p:cNvPr id="116" name="Body Level One…"/>
          <p:cNvSpPr txBox="1"/>
          <p:nvPr>
            <p:ph type="body" sz="quarter" idx="1"/>
          </p:nvPr>
        </p:nvSpPr>
        <p:spPr>
          <a:xfrm>
            <a:off x="729626" y="3172899"/>
            <a:ext cx="7688101" cy="541201"/>
          </a:xfrm>
          <a:prstGeom prst="rect">
            <a:avLst/>
          </a:prstGeom>
        </p:spPr>
        <p:txBody>
          <a:bodyPr/>
          <a:lstStyle>
            <a:lvl1pPr marL="342900" indent="-228600">
              <a:lnSpc>
                <a:spcPct val="100000"/>
              </a:lnSpc>
              <a:buClrTx/>
              <a:buSzTx/>
              <a:buFontTx/>
              <a:buNone/>
              <a:defRPr sz="1600"/>
            </a:lvl1pPr>
            <a:lvl2pPr marL="342900" indent="254000">
              <a:lnSpc>
                <a:spcPct val="100000"/>
              </a:lnSpc>
              <a:buClrTx/>
              <a:buSzTx/>
              <a:buFontTx/>
              <a:buNone/>
              <a:defRPr sz="1600"/>
            </a:lvl2pPr>
            <a:lvl3pPr marL="342900" indent="711200">
              <a:lnSpc>
                <a:spcPct val="100000"/>
              </a:lnSpc>
              <a:buClrTx/>
              <a:buSzTx/>
              <a:buFontTx/>
              <a:buNone/>
              <a:defRPr sz="1600"/>
            </a:lvl3pPr>
            <a:lvl4pPr marL="342900" indent="1168400">
              <a:lnSpc>
                <a:spcPct val="100000"/>
              </a:lnSpc>
              <a:buClrTx/>
              <a:buSzTx/>
              <a:buFontTx/>
              <a:buNone/>
              <a:defRPr sz="1600"/>
            </a:lvl4pPr>
            <a:lvl5pPr marL="342900" indent="1625600">
              <a:lnSpc>
                <a:spcPct val="100000"/>
              </a:lnSpc>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xfrm>
            <a:off x="8748189" y="4779026"/>
            <a:ext cx="336814" cy="33525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bg>
      <p:bgPr>
        <a:solidFill>
          <a:srgbClr val="202729"/>
        </a:solidFill>
      </p:bgPr>
    </p:bg>
    <p:spTree>
      <p:nvGrpSpPr>
        <p:cNvPr id="1" name=""/>
        <p:cNvGrpSpPr/>
        <p:nvPr/>
      </p:nvGrpSpPr>
      <p:grpSpPr>
        <a:xfrm>
          <a:off x="0" y="0"/>
          <a:ext cx="0" cy="0"/>
          <a:chOff x="0" y="0"/>
          <a:chExt cx="0" cy="0"/>
        </a:xfrm>
      </p:grpSpPr>
      <p:sp>
        <p:nvSpPr>
          <p:cNvPr id="22" name="Google Shape;15;p3"/>
          <p:cNvSpPr/>
          <p:nvPr/>
        </p:nvSpPr>
        <p:spPr>
          <a:xfrm>
            <a:off x="0" y="2998149"/>
            <a:ext cx="9144000" cy="1"/>
          </a:xfrm>
          <a:prstGeom prst="line">
            <a:avLst/>
          </a:prstGeom>
          <a:ln w="19050">
            <a:solidFill>
              <a:srgbClr val="63D297"/>
            </a:solidFill>
          </a:ln>
        </p:spPr>
        <p:txBody>
          <a:bodyPr lIns="0" tIns="0" rIns="0" bIns="0"/>
          <a:lstStyle/>
          <a:p>
            <a:pPr/>
          </a:p>
        </p:txBody>
      </p:sp>
      <p:sp>
        <p:nvSpPr>
          <p:cNvPr id="23" name="Title Text"/>
          <p:cNvSpPr txBox="1"/>
          <p:nvPr>
            <p:ph type="title"/>
          </p:nvPr>
        </p:nvSpPr>
        <p:spPr>
          <a:xfrm>
            <a:off x="510449" y="2057400"/>
            <a:ext cx="8123102" cy="778800"/>
          </a:xfrm>
          <a:prstGeom prst="rect">
            <a:avLst/>
          </a:prstGeom>
        </p:spPr>
        <p:txBody>
          <a:bodyPr anchor="b"/>
          <a:lstStyle>
            <a:lvl1pPr>
              <a:defRPr sz="3600">
                <a:solidFill>
                  <a:srgbClr val="FFFFFF"/>
                </a:solidFill>
              </a:defRPr>
            </a:lvl1pPr>
          </a:lstStyle>
          <a:p>
            <a:pPr/>
            <a:r>
              <a:t>Title Text</a:t>
            </a:r>
          </a:p>
        </p:txBody>
      </p:sp>
      <p:sp>
        <p:nvSpPr>
          <p:cNvPr id="2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
    <p:spTree>
      <p:nvGrpSpPr>
        <p:cNvPr id="1" name=""/>
        <p:cNvGrpSpPr/>
        <p:nvPr/>
      </p:nvGrpSpPr>
      <p:grpSpPr>
        <a:xfrm>
          <a:off x="0" y="0"/>
          <a:ext cx="0" cy="0"/>
          <a:chOff x="0" y="0"/>
          <a:chExt cx="0" cy="0"/>
        </a:xfrm>
      </p:grpSpPr>
      <p:sp>
        <p:nvSpPr>
          <p:cNvPr id="40" name="Title Text"/>
          <p:cNvSpPr txBox="1"/>
          <p:nvPr>
            <p:ph type="title"/>
          </p:nvPr>
        </p:nvSpPr>
        <p:spPr>
          <a:prstGeom prst="rect">
            <a:avLst/>
          </a:prstGeom>
        </p:spPr>
        <p:txBody>
          <a:bodyPr/>
          <a:lstStyle/>
          <a:p>
            <a:pPr/>
            <a:r>
              <a:t>Title Text</a:t>
            </a:r>
          </a:p>
        </p:txBody>
      </p:sp>
      <p:sp>
        <p:nvSpPr>
          <p:cNvPr id="41"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42" name="Google Shape;26;p5"/>
          <p:cNvSpPr txBox="1"/>
          <p:nvPr>
            <p:ph type="body" sz="half" idx="13"/>
          </p:nvPr>
        </p:nvSpPr>
        <p:spPr>
          <a:xfrm>
            <a:off x="4832399" y="1152475"/>
            <a:ext cx="3999902" cy="3416400"/>
          </a:xfrm>
          <a:prstGeom prst="rect">
            <a:avLst/>
          </a:prstGeom>
        </p:spPr>
        <p:txBody>
          <a:bodyPr/>
          <a:lstStyle/>
          <a:p>
            <a:pPr indent="-317500">
              <a:buSzPts val="1400"/>
              <a:defRPr sz="1400"/>
            </a:pP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_COLUMN_TEXT">
    <p:spTree>
      <p:nvGrpSpPr>
        <p:cNvPr id="1" name=""/>
        <p:cNvGrpSpPr/>
        <p:nvPr/>
      </p:nvGrpSpPr>
      <p:grpSpPr>
        <a:xfrm>
          <a:off x="0" y="0"/>
          <a:ext cx="0" cy="0"/>
          <a:chOff x="0" y="0"/>
          <a:chExt cx="0" cy="0"/>
        </a:xfrm>
      </p:grpSpPr>
      <p:sp>
        <p:nvSpPr>
          <p:cNvPr id="58"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9"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MAIN_POINT">
    <p:bg>
      <p:bgPr>
        <a:solidFill>
          <a:srgbClr val="63D297"/>
        </a:solidFill>
      </p:bgPr>
    </p:bg>
    <p:spTree>
      <p:nvGrpSpPr>
        <p:cNvPr id="1" name=""/>
        <p:cNvGrpSpPr/>
        <p:nvPr/>
      </p:nvGrpSpPr>
      <p:grpSpPr>
        <a:xfrm>
          <a:off x="0" y="0"/>
          <a:ext cx="0" cy="0"/>
          <a:chOff x="0" y="0"/>
          <a:chExt cx="0" cy="0"/>
        </a:xfrm>
      </p:grpSpPr>
      <p:sp>
        <p:nvSpPr>
          <p:cNvPr id="67" name="Title Text"/>
          <p:cNvSpPr txBox="1"/>
          <p:nvPr>
            <p:ph type="title"/>
          </p:nvPr>
        </p:nvSpPr>
        <p:spPr>
          <a:xfrm>
            <a:off x="490250" y="526349"/>
            <a:ext cx="5797501" cy="4090801"/>
          </a:xfrm>
          <a:prstGeom prst="rect">
            <a:avLst/>
          </a:prstGeom>
        </p:spPr>
        <p:txBody>
          <a:bodyPr anchor="ctr"/>
          <a:lstStyle>
            <a:lvl1pPr>
              <a:defRPr sz="4800"/>
            </a:lvl1pPr>
          </a:lstStyle>
          <a:p>
            <a:pPr/>
            <a:r>
              <a:t>Title Text</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TITLE_AND_DESCRIPTION">
    <p:spTree>
      <p:nvGrpSpPr>
        <p:cNvPr id="1" name=""/>
        <p:cNvGrpSpPr/>
        <p:nvPr/>
      </p:nvGrpSpPr>
      <p:grpSpPr>
        <a:xfrm>
          <a:off x="0" y="0"/>
          <a:ext cx="0" cy="0"/>
          <a:chOff x="0" y="0"/>
          <a:chExt cx="0" cy="0"/>
        </a:xfrm>
      </p:grpSpPr>
      <p:sp>
        <p:nvSpPr>
          <p:cNvPr id="75" name="Google Shape;39;p9"/>
          <p:cNvSpPr/>
          <p:nvPr/>
        </p:nvSpPr>
        <p:spPr>
          <a:xfrm>
            <a:off x="4572000" y="74"/>
            <a:ext cx="4572000" cy="5143501"/>
          </a:xfrm>
          <a:prstGeom prst="rect">
            <a:avLst/>
          </a:prstGeom>
          <a:solidFill>
            <a:srgbClr val="202729"/>
          </a:solidFill>
          <a:ln w="12700">
            <a:miter lim="400000"/>
          </a:ln>
        </p:spPr>
        <p:txBody>
          <a:bodyPr lIns="0" tIns="0" rIns="0" bIns="0" anchor="ctr"/>
          <a:lstStyle/>
          <a:p>
            <a:pPr>
              <a:defRPr>
                <a:solidFill>
                  <a:srgbClr val="000000"/>
                </a:solidFill>
              </a:defRPr>
            </a:pPr>
          </a:p>
        </p:txBody>
      </p:sp>
      <p:sp>
        <p:nvSpPr>
          <p:cNvPr id="76" name="Google Shape;40;p9"/>
          <p:cNvSpPr/>
          <p:nvPr/>
        </p:nvSpPr>
        <p:spPr>
          <a:xfrm>
            <a:off x="5029675" y="4495500"/>
            <a:ext cx="468301" cy="1"/>
          </a:xfrm>
          <a:prstGeom prst="line">
            <a:avLst/>
          </a:prstGeom>
          <a:ln w="19050">
            <a:solidFill>
              <a:srgbClr val="63D297"/>
            </a:solidFill>
          </a:ln>
        </p:spPr>
        <p:txBody>
          <a:bodyPr lIns="0" tIns="0" rIns="0" bIns="0"/>
          <a:lstStyle/>
          <a:p>
            <a:pPr/>
          </a:p>
        </p:txBody>
      </p:sp>
      <p:sp>
        <p:nvSpPr>
          <p:cNvPr id="77" name="Title Text"/>
          <p:cNvSpPr txBox="1"/>
          <p:nvPr>
            <p:ph type="title"/>
          </p:nvPr>
        </p:nvSpPr>
        <p:spPr>
          <a:xfrm>
            <a:off x="265500" y="1205825"/>
            <a:ext cx="4045200" cy="1509601"/>
          </a:xfrm>
          <a:prstGeom prst="rect">
            <a:avLst/>
          </a:prstGeom>
        </p:spPr>
        <p:txBody>
          <a:bodyPr anchor="b"/>
          <a:lstStyle>
            <a:lvl1pPr algn="ctr">
              <a:defRPr sz="4200"/>
            </a:lvl1pPr>
          </a:lstStyle>
          <a:p>
            <a:pPr/>
            <a:r>
              <a:t>Title Text</a:t>
            </a:r>
          </a:p>
        </p:txBody>
      </p:sp>
      <p:sp>
        <p:nvSpPr>
          <p:cNvPr id="78" name="Body Level One…"/>
          <p:cNvSpPr txBox="1"/>
          <p:nvPr>
            <p:ph type="body" sz="quarter" idx="1"/>
          </p:nvPr>
        </p:nvSpPr>
        <p:spPr>
          <a:xfrm>
            <a:off x="265500" y="2769000"/>
            <a:ext cx="4045200" cy="13455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9" name="Google Shape;43;p9"/>
          <p:cNvSpPr txBox="1"/>
          <p:nvPr>
            <p:ph type="body" sz="half" idx="13"/>
          </p:nvPr>
        </p:nvSpPr>
        <p:spPr>
          <a:xfrm>
            <a:off x="4939500" y="724199"/>
            <a:ext cx="3837000" cy="3695102"/>
          </a:xfrm>
          <a:prstGeom prst="rect">
            <a:avLst/>
          </a:prstGeom>
        </p:spPr>
        <p:txBody>
          <a:bodyPr anchor="ctr"/>
          <a:lstStyle/>
          <a:p>
            <a:pPr>
              <a:buClr>
                <a:srgbClr val="FFFFFF"/>
              </a:buClr>
              <a:defRPr>
                <a:solidFill>
                  <a:srgbClr val="FFFFFF"/>
                </a:solidFill>
              </a:defRPr>
            </a:pPr>
          </a:p>
        </p:txBody>
      </p:sp>
      <p:sp>
        <p:nvSpPr>
          <p:cNvPr id="80"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APTION_ONLY">
    <p:spTree>
      <p:nvGrpSpPr>
        <p:cNvPr id="1" name=""/>
        <p:cNvGrpSpPr/>
        <p:nvPr/>
      </p:nvGrpSpPr>
      <p:grpSpPr>
        <a:xfrm>
          <a:off x="0" y="0"/>
          <a:ext cx="0" cy="0"/>
          <a:chOff x="0" y="0"/>
          <a:chExt cx="0" cy="0"/>
        </a:xfrm>
      </p:grpSpPr>
      <p:sp>
        <p:nvSpPr>
          <p:cNvPr id="87" name="Body Level One…"/>
          <p:cNvSpPr txBox="1"/>
          <p:nvPr>
            <p:ph type="body" sz="quarter" idx="1"/>
          </p:nvPr>
        </p:nvSpPr>
        <p:spPr>
          <a:xfrm>
            <a:off x="311699" y="4236825"/>
            <a:ext cx="5998802" cy="598801"/>
          </a:xfrm>
          <a:prstGeom prst="rect">
            <a:avLst/>
          </a:prstGeom>
        </p:spPr>
        <p:txBody>
          <a:bodyPr anchor="ctr"/>
          <a:lstStyle>
            <a:lvl1pPr marL="228600" indent="0">
              <a:lnSpc>
                <a:spcPct val="100000"/>
              </a:lnSpc>
              <a:buClrTx/>
              <a:buSzTx/>
              <a:buFontTx/>
              <a:buNone/>
              <a:defRPr sz="2100"/>
            </a:lvl1pPr>
            <a:lvl2pPr marL="1073150" indent="-476250">
              <a:lnSpc>
                <a:spcPct val="100000"/>
              </a:lnSpc>
              <a:buClrTx/>
              <a:buSzPts val="2100"/>
              <a:buFontTx/>
              <a:defRPr sz="2100"/>
            </a:lvl2pPr>
            <a:lvl3pPr marL="1530350" indent="-476250">
              <a:lnSpc>
                <a:spcPct val="100000"/>
              </a:lnSpc>
              <a:buClrTx/>
              <a:buSzPts val="2100"/>
              <a:buFontTx/>
              <a:defRPr sz="2100"/>
            </a:lvl3pPr>
            <a:lvl4pPr marL="1987550" indent="-476250">
              <a:lnSpc>
                <a:spcPct val="100000"/>
              </a:lnSpc>
              <a:buClrTx/>
              <a:buSzPts val="2100"/>
              <a:buFontTx/>
              <a:defRPr sz="2100"/>
            </a:lvl4pPr>
            <a:lvl5pPr marL="2444750" indent="-476250">
              <a:lnSpc>
                <a:spcPct val="100000"/>
              </a:lnSpc>
              <a:buClrTx/>
              <a:buSzPts val="2100"/>
              <a:buFontTx/>
              <a:defRPr sz="21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Google Shape;19;p4"/>
          <p:cNvSpPr/>
          <p:nvPr/>
        </p:nvSpPr>
        <p:spPr>
          <a:xfrm>
            <a:off x="0" y="5045700"/>
            <a:ext cx="9144000" cy="97801"/>
          </a:xfrm>
          <a:prstGeom prst="rect">
            <a:avLst/>
          </a:prstGeom>
          <a:solidFill>
            <a:srgbClr val="63D297"/>
          </a:solidFill>
          <a:ln w="12700">
            <a:miter lim="400000"/>
          </a:ln>
        </p:spPr>
        <p:txBody>
          <a:bodyPr lIns="0" tIns="0" rIns="0" bIns="0" anchor="ctr"/>
          <a:lstStyle/>
          <a:p>
            <a:pPr>
              <a:defRPr>
                <a:solidFill>
                  <a:srgbClr val="000000"/>
                </a:solidFill>
              </a:defRPr>
            </a:pPr>
          </a:p>
        </p:txBody>
      </p:sp>
      <p:sp>
        <p:nvSpPr>
          <p:cNvPr id="3"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4"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684345" y="4692391"/>
            <a:ext cx="336813" cy="335251"/>
          </a:xfrm>
          <a:prstGeom prst="rect">
            <a:avLst/>
          </a:prstGeom>
          <a:ln w="12700">
            <a:miter lim="400000"/>
          </a:ln>
        </p:spPr>
        <p:txBody>
          <a:bodyPr wrap="none" lIns="91424" tIns="91424" rIns="91424" bIns="91424" anchor="ctr">
            <a:spAutoFit/>
          </a:bodyPr>
          <a:lstStyle>
            <a:lvl1pPr algn="r">
              <a:defRPr sz="1000">
                <a:latin typeface="Proxima Nova"/>
                <a:ea typeface="Proxima Nova"/>
                <a:cs typeface="Proxima Nova"/>
                <a:sym typeface="Proxima Nov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rgbClr val="202729"/>
          </a:solidFill>
          <a:uFillTx/>
          <a:latin typeface="Proxima Nova"/>
          <a:ea typeface="Proxima Nova"/>
          <a:cs typeface="Proxima Nova"/>
          <a:sym typeface="Proxima Nova"/>
        </a:defRPr>
      </a:lvl9pPr>
    </p:titleStyle>
    <p:bodyStyle>
      <a:lvl1pPr marL="457200" marR="0" indent="-342900"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1pPr>
      <a:lvl2pPr marL="10051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2pPr>
      <a:lvl3pPr marL="14623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3pPr>
      <a:lvl4pPr marL="19195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4pPr>
      <a:lvl5pPr marL="23767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5pPr>
      <a:lvl6pPr marL="28339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6pPr>
      <a:lvl7pPr marL="32911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7pPr>
      <a:lvl8pPr marL="37483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8pPr>
      <a:lvl9pPr marL="42055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ln>
            <a:noFill/>
          </a:ln>
          <a:solidFill>
            <a:schemeClr val="accent3"/>
          </a:solidFill>
          <a:uFillTx/>
          <a:latin typeface="Proxima Nova"/>
          <a:ea typeface="Proxima Nova"/>
          <a:cs typeface="Proxima Nova"/>
          <a:sym typeface="Proxima Nov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roxima Nov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jpeg"/><Relationship Id="rId5"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6" name="Google Shape;67;p14"/>
          <p:cNvSpPr txBox="1"/>
          <p:nvPr>
            <p:ph type="title" idx="4294967295"/>
          </p:nvPr>
        </p:nvSpPr>
        <p:spPr>
          <a:xfrm>
            <a:off x="1108956" y="72329"/>
            <a:ext cx="7109011" cy="805177"/>
          </a:xfrm>
          <a:prstGeom prst="rect">
            <a:avLst/>
          </a:prstGeom>
        </p:spPr>
        <p:txBody>
          <a:bodyPr/>
          <a:lstStyle/>
          <a:p>
            <a:pPr marL="18626" indent="-91969" algn="ctr" defTabSz="178815">
              <a:defRPr sz="2387">
                <a:solidFill>
                  <a:srgbClr val="FFFFFF"/>
                </a:solidFill>
              </a:defRPr>
            </a:pPr>
            <a:r>
              <a:t>Ricocheting Black Hole Jet Discovered By </a:t>
            </a:r>
            <a:r>
              <a:rPr i="1"/>
              <a:t>Chandra</a:t>
            </a:r>
          </a:p>
        </p:txBody>
      </p:sp>
      <p:pic>
        <p:nvPicPr>
          <p:cNvPr id="127" name="Google Shape;73;p14" descr="Google Shape;73;p14"/>
          <p:cNvPicPr>
            <a:picLocks noChangeAspect="1"/>
          </p:cNvPicPr>
          <p:nvPr/>
        </p:nvPicPr>
        <p:blipFill>
          <a:blip r:embed="rId3">
            <a:extLst/>
          </a:blip>
          <a:stretch>
            <a:fillRect/>
          </a:stretch>
        </p:blipFill>
        <p:spPr>
          <a:xfrm>
            <a:off x="149944" y="4275648"/>
            <a:ext cx="913543" cy="805177"/>
          </a:xfrm>
          <a:prstGeom prst="rect">
            <a:avLst/>
          </a:prstGeom>
          <a:ln w="12700">
            <a:miter lim="400000"/>
          </a:ln>
        </p:spPr>
      </p:pic>
      <p:sp>
        <p:nvSpPr>
          <p:cNvPr id="128" name="Amalya Johnson, Paul Nulsen, Bradford Snios"/>
          <p:cNvSpPr txBox="1"/>
          <p:nvPr/>
        </p:nvSpPr>
        <p:spPr>
          <a:xfrm>
            <a:off x="2448204" y="4807670"/>
            <a:ext cx="3976455"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a:solidFill>
                  <a:srgbClr val="FFFFFF"/>
                </a:solidFill>
              </a:defRPr>
            </a:pPr>
            <a:r>
              <a:rPr b="1" sz="1600"/>
              <a:t>Amalya Johnson</a:t>
            </a:r>
            <a:r>
              <a:t>, Paul Nulsen, Bradford Snios</a:t>
            </a:r>
          </a:p>
        </p:txBody>
      </p:sp>
      <p:sp>
        <p:nvSpPr>
          <p:cNvPr id="129" name="Google Shape;67;p14"/>
          <p:cNvSpPr txBox="1"/>
          <p:nvPr/>
        </p:nvSpPr>
        <p:spPr>
          <a:xfrm>
            <a:off x="1684178" y="4164915"/>
            <a:ext cx="5775644" cy="65175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marL="15240" indent="-75247" algn="ctr" defTabSz="146304">
              <a:defRPr sz="1512">
                <a:solidFill>
                  <a:srgbClr val="FFFFFF"/>
                </a:solidFill>
                <a:latin typeface="Proxima Nova"/>
                <a:ea typeface="Proxima Nova"/>
                <a:cs typeface="Proxima Nova"/>
                <a:sym typeface="Proxima Nova"/>
              </a:defRPr>
            </a:lvl1pPr>
          </a:lstStyle>
          <a:p>
            <a:pPr/>
            <a:r>
              <a:t>The X-ray Cavity Around Hotspot E in Cygnus A: A Bubble Inflated by the Outgoing Jet (243.16)</a:t>
            </a:r>
          </a:p>
        </p:txBody>
      </p:sp>
      <p:pic>
        <p:nvPicPr>
          <p:cNvPr id="130" name="1200x964_screen_resolution.jpg" descr="1200x964_screen_resolution.jpg"/>
          <p:cNvPicPr>
            <a:picLocks noChangeAspect="1"/>
          </p:cNvPicPr>
          <p:nvPr/>
        </p:nvPicPr>
        <p:blipFill>
          <a:blip r:embed="rId4">
            <a:extLst/>
          </a:blip>
          <a:stretch>
            <a:fillRect/>
          </a:stretch>
        </p:blipFill>
        <p:spPr>
          <a:xfrm>
            <a:off x="2349659" y="619407"/>
            <a:ext cx="4444682" cy="3570562"/>
          </a:xfrm>
          <a:prstGeom prst="rect">
            <a:avLst/>
          </a:prstGeom>
          <a:ln w="12700">
            <a:miter lim="400000"/>
          </a:ln>
        </p:spPr>
      </p:pic>
      <p:pic>
        <p:nvPicPr>
          <p:cNvPr id="131" name="Image" descr="Image"/>
          <p:cNvPicPr>
            <a:picLocks noChangeAspect="1"/>
          </p:cNvPicPr>
          <p:nvPr/>
        </p:nvPicPr>
        <p:blipFill>
          <a:blip r:embed="rId5">
            <a:extLst/>
          </a:blip>
          <a:stretch>
            <a:fillRect/>
          </a:stretch>
        </p:blipFill>
        <p:spPr>
          <a:xfrm>
            <a:off x="7522400" y="4352359"/>
            <a:ext cx="1514076" cy="65175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35" name="Google Shape;87;p16"/>
          <p:cNvSpPr txBox="1"/>
          <p:nvPr>
            <p:ph type="title"/>
          </p:nvPr>
        </p:nvSpPr>
        <p:spPr>
          <a:xfrm>
            <a:off x="114899" y="156183"/>
            <a:ext cx="7934823" cy="716744"/>
          </a:xfrm>
          <a:prstGeom prst="rect">
            <a:avLst/>
          </a:prstGeom>
        </p:spPr>
        <p:txBody>
          <a:bodyPr/>
          <a:lstStyle>
            <a:lvl1pPr defTabSz="694944">
              <a:defRPr sz="3268">
                <a:solidFill>
                  <a:srgbClr val="FFFFFF"/>
                </a:solidFill>
              </a:defRPr>
            </a:lvl1pPr>
          </a:lstStyle>
          <a:p>
            <a:pPr/>
            <a:r>
              <a:t>Cygnus A: A powerful nearby radio galaxy </a:t>
            </a:r>
          </a:p>
        </p:txBody>
      </p:sp>
      <p:sp>
        <p:nvSpPr>
          <p:cNvPr id="136" name="Google Shape;88;p16"/>
          <p:cNvSpPr txBox="1"/>
          <p:nvPr>
            <p:ph type="body" sz="quarter" idx="1"/>
          </p:nvPr>
        </p:nvSpPr>
        <p:spPr>
          <a:xfrm>
            <a:off x="311699" y="2486474"/>
            <a:ext cx="3135602" cy="2082601"/>
          </a:xfrm>
          <a:prstGeom prst="rect">
            <a:avLst/>
          </a:prstGeom>
        </p:spPr>
        <p:txBody>
          <a:bodyPr/>
          <a:lstStyle>
            <a:lvl1pPr marL="0" indent="0">
              <a:lnSpc>
                <a:spcPct val="100000"/>
              </a:lnSpc>
              <a:buSzTx/>
              <a:buNone/>
              <a:defRPr sz="2400">
                <a:solidFill>
                  <a:srgbClr val="FFFFFF"/>
                </a:solidFill>
              </a:defRPr>
            </a:lvl1pPr>
          </a:lstStyle>
          <a:p>
            <a:pPr/>
            <a:r>
              <a:t> </a:t>
            </a:r>
          </a:p>
        </p:txBody>
      </p:sp>
      <p:pic>
        <p:nvPicPr>
          <p:cNvPr id="137" name="Google Shape;130;p19" descr="Google Shape;130;p19"/>
          <p:cNvPicPr>
            <a:picLocks noChangeAspect="1"/>
          </p:cNvPicPr>
          <p:nvPr/>
        </p:nvPicPr>
        <p:blipFill>
          <a:blip r:embed="rId3">
            <a:extLst/>
          </a:blip>
          <a:stretch>
            <a:fillRect/>
          </a:stretch>
        </p:blipFill>
        <p:spPr>
          <a:xfrm>
            <a:off x="183286" y="1040320"/>
            <a:ext cx="5668884" cy="3800071"/>
          </a:xfrm>
          <a:prstGeom prst="rect">
            <a:avLst/>
          </a:prstGeom>
          <a:ln w="12700">
            <a:miter lim="400000"/>
          </a:ln>
        </p:spPr>
      </p:pic>
      <p:sp>
        <p:nvSpPr>
          <p:cNvPr id="138" name="Google Shape;95;p17"/>
          <p:cNvSpPr txBox="1"/>
          <p:nvPr/>
        </p:nvSpPr>
        <p:spPr>
          <a:xfrm>
            <a:off x="5827440" y="1010052"/>
            <a:ext cx="3265043" cy="326684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marL="279734" indent="-279734" defTabSz="850391">
              <a:lnSpc>
                <a:spcPct val="120000"/>
              </a:lnSpc>
              <a:buSzPct val="100000"/>
              <a:buChar char="•"/>
              <a:defRPr sz="2139">
                <a:solidFill>
                  <a:srgbClr val="FFFFFF"/>
                </a:solidFill>
                <a:latin typeface="Proxima Nova"/>
                <a:ea typeface="Proxima Nova"/>
                <a:cs typeface="Proxima Nova"/>
                <a:sym typeface="Proxima Nova"/>
              </a:defRPr>
            </a:pPr>
            <a:r>
              <a:t>Distinct hotspots, radio jets, and lobes</a:t>
            </a:r>
          </a:p>
          <a:p>
            <a:pPr lvl="1" marL="634064" indent="-279734" defTabSz="850391">
              <a:lnSpc>
                <a:spcPct val="120000"/>
              </a:lnSpc>
              <a:buSzPct val="100000"/>
              <a:buChar char="•"/>
              <a:defRPr sz="2139">
                <a:solidFill>
                  <a:srgbClr val="FFFFFF"/>
                </a:solidFill>
                <a:latin typeface="Proxima Nova"/>
                <a:ea typeface="Proxima Nova"/>
                <a:cs typeface="Proxima Nova"/>
                <a:sym typeface="Proxima Nova"/>
              </a:defRPr>
            </a:pPr>
            <a:r>
              <a:t>Black hole creates jets that interact with surrounding gas </a:t>
            </a:r>
          </a:p>
          <a:p>
            <a:pPr marL="279734" indent="-279734" defTabSz="850391">
              <a:lnSpc>
                <a:spcPct val="120000"/>
              </a:lnSpc>
              <a:buSzPct val="100000"/>
              <a:buChar char="•"/>
              <a:defRPr sz="2139">
                <a:solidFill>
                  <a:srgbClr val="FFFFFF"/>
                </a:solidFill>
                <a:latin typeface="Proxima Nova"/>
                <a:ea typeface="Proxima Nova"/>
                <a:cs typeface="Proxima Nova"/>
                <a:sym typeface="Proxima Nova"/>
              </a:defRPr>
            </a:pPr>
            <a:r>
              <a:t>600 million light years away (close!)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42" name="sidebyside_v3.jpg" descr="sidebyside_v3.jpg"/>
          <p:cNvPicPr>
            <a:picLocks noChangeAspect="1"/>
          </p:cNvPicPr>
          <p:nvPr/>
        </p:nvPicPr>
        <p:blipFill>
          <a:blip r:embed="rId3">
            <a:extLst/>
          </a:blip>
          <a:srcRect l="50621" t="749" r="749" b="7973"/>
          <a:stretch>
            <a:fillRect/>
          </a:stretch>
        </p:blipFill>
        <p:spPr>
          <a:xfrm>
            <a:off x="674223" y="923311"/>
            <a:ext cx="4435238" cy="4162546"/>
          </a:xfrm>
          <a:prstGeom prst="rect">
            <a:avLst/>
          </a:prstGeom>
          <a:ln w="12700">
            <a:miter lim="400000"/>
          </a:ln>
        </p:spPr>
      </p:pic>
      <p:sp>
        <p:nvSpPr>
          <p:cNvPr id="143" name="Google Shape;78;p15"/>
          <p:cNvSpPr txBox="1"/>
          <p:nvPr>
            <p:ph type="title"/>
          </p:nvPr>
        </p:nvSpPr>
        <p:spPr>
          <a:xfrm>
            <a:off x="114899" y="186321"/>
            <a:ext cx="8914202" cy="676801"/>
          </a:xfrm>
          <a:prstGeom prst="rect">
            <a:avLst/>
          </a:prstGeom>
        </p:spPr>
        <p:txBody>
          <a:bodyPr anchor="b"/>
          <a:lstStyle>
            <a:lvl1pPr>
              <a:defRPr sz="3200">
                <a:solidFill>
                  <a:srgbClr val="FFFFFF"/>
                </a:solidFill>
              </a:defRPr>
            </a:lvl1pPr>
          </a:lstStyle>
          <a:p>
            <a:pPr/>
            <a:r>
              <a:t>Investigating Hotspot E…</a:t>
            </a:r>
          </a:p>
        </p:txBody>
      </p:sp>
      <p:sp>
        <p:nvSpPr>
          <p:cNvPr id="144" name="Google Shape;95;p17"/>
          <p:cNvSpPr txBox="1"/>
          <p:nvPr/>
        </p:nvSpPr>
        <p:spPr>
          <a:xfrm>
            <a:off x="5402691" y="1055524"/>
            <a:ext cx="3938366" cy="338207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marL="264694" indent="-264694" defTabSz="804672">
              <a:buSzPct val="100000"/>
              <a:buChar char="•"/>
              <a:defRPr sz="2640">
                <a:solidFill>
                  <a:srgbClr val="FFFFFF"/>
                </a:solidFill>
                <a:latin typeface="Proxima Nova"/>
                <a:ea typeface="Proxima Nova"/>
                <a:cs typeface="Proxima Nova"/>
                <a:sym typeface="Proxima Nova"/>
              </a:defRPr>
            </a:pPr>
            <a:r>
              <a:t>Smaller hotspot</a:t>
            </a:r>
          </a:p>
          <a:p>
            <a:pPr marL="264694" indent="-264694" defTabSz="804672">
              <a:buSzPct val="100000"/>
              <a:buChar char="•"/>
              <a:defRPr sz="2640">
                <a:solidFill>
                  <a:srgbClr val="FFFFFF"/>
                </a:solidFill>
                <a:latin typeface="Proxima Nova"/>
                <a:ea typeface="Proxima Nova"/>
                <a:cs typeface="Proxima Nova"/>
                <a:sym typeface="Proxima Nova"/>
              </a:defRPr>
            </a:pPr>
            <a:r>
              <a:t>Apparent dim region surrounding the hotspot </a:t>
            </a:r>
          </a:p>
          <a:p>
            <a:pPr marL="264694" indent="-264694" defTabSz="804672">
              <a:buSzPct val="100000"/>
              <a:buChar char="•"/>
              <a:defRPr sz="2640">
                <a:solidFill>
                  <a:srgbClr val="FFFFFF"/>
                </a:solidFill>
                <a:latin typeface="Proxima Nova"/>
                <a:ea typeface="Proxima Nova"/>
                <a:cs typeface="Proxima Nova"/>
                <a:sym typeface="Proxima Nova"/>
              </a:defRPr>
            </a:pPr>
            <a:r>
              <a:t>A hole within the radio lobe?</a:t>
            </a:r>
          </a:p>
          <a:p>
            <a:pPr marL="264694" indent="-264694" defTabSz="804672">
              <a:buSzPct val="100000"/>
              <a:buChar char="•"/>
              <a:defRPr sz="2640">
                <a:solidFill>
                  <a:srgbClr val="FFFFFF"/>
                </a:solidFill>
                <a:latin typeface="Proxima Nova"/>
                <a:ea typeface="Proxima Nova"/>
                <a:cs typeface="Proxima Nova"/>
                <a:sym typeface="Proxima Nova"/>
              </a:defRPr>
            </a:pPr>
            <a:r>
              <a:t>Empty of X-ray emission?  </a:t>
            </a:r>
          </a:p>
        </p:txBody>
      </p:sp>
      <p:sp>
        <p:nvSpPr>
          <p:cNvPr id="145" name="Line"/>
          <p:cNvSpPr/>
          <p:nvPr/>
        </p:nvSpPr>
        <p:spPr>
          <a:xfrm flipV="1">
            <a:off x="2343504" y="3933330"/>
            <a:ext cx="448575" cy="925719"/>
          </a:xfrm>
          <a:prstGeom prst="line">
            <a:avLst/>
          </a:prstGeom>
          <a:ln w="88900">
            <a:solidFill>
              <a:srgbClr val="FFFFFF"/>
            </a:solidFill>
            <a:tailEnd type="triangle"/>
          </a:ln>
        </p:spPr>
        <p:txBody>
          <a:bodyPr lIns="0" tIns="0" rIns="0" bIns="0"/>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49" name="Google Shape;190;p26"/>
          <p:cNvSpPr txBox="1"/>
          <p:nvPr>
            <p:ph type="title"/>
          </p:nvPr>
        </p:nvSpPr>
        <p:spPr>
          <a:xfrm>
            <a:off x="237075" y="103199"/>
            <a:ext cx="6704559" cy="676802"/>
          </a:xfrm>
          <a:prstGeom prst="rect">
            <a:avLst/>
          </a:prstGeom>
        </p:spPr>
        <p:txBody>
          <a:bodyPr/>
          <a:lstStyle>
            <a:lvl1pPr>
              <a:defRPr sz="3200">
                <a:solidFill>
                  <a:srgbClr val="FFFFFF"/>
                </a:solidFill>
              </a:defRPr>
            </a:lvl1pPr>
          </a:lstStyle>
          <a:p>
            <a:pPr/>
            <a:r>
              <a:t>Analysis: Surface Brightness Profile</a:t>
            </a:r>
          </a:p>
        </p:txBody>
      </p:sp>
      <p:pic>
        <p:nvPicPr>
          <p:cNvPr id="150" name="Google Shape;192;p26" descr="Google Shape;192;p26"/>
          <p:cNvPicPr>
            <a:picLocks noChangeAspect="1"/>
          </p:cNvPicPr>
          <p:nvPr/>
        </p:nvPicPr>
        <p:blipFill>
          <a:blip r:embed="rId3">
            <a:extLst/>
          </a:blip>
          <a:srcRect l="24987" t="0" r="0" b="9591"/>
          <a:stretch>
            <a:fillRect/>
          </a:stretch>
        </p:blipFill>
        <p:spPr>
          <a:xfrm>
            <a:off x="61388" y="1706522"/>
            <a:ext cx="3127919" cy="2697251"/>
          </a:xfrm>
          <a:prstGeom prst="rect">
            <a:avLst/>
          </a:prstGeom>
          <a:ln w="12700">
            <a:miter lim="400000"/>
          </a:ln>
        </p:spPr>
      </p:pic>
      <p:pic>
        <p:nvPicPr>
          <p:cNvPr id="151" name="Google Shape;209;p28" descr="Google Shape;209;p28"/>
          <p:cNvPicPr>
            <a:picLocks noChangeAspect="1"/>
          </p:cNvPicPr>
          <p:nvPr/>
        </p:nvPicPr>
        <p:blipFill>
          <a:blip r:embed="rId4">
            <a:extLst/>
          </a:blip>
          <a:stretch>
            <a:fillRect/>
          </a:stretch>
        </p:blipFill>
        <p:spPr>
          <a:xfrm>
            <a:off x="3344112" y="1227900"/>
            <a:ext cx="5679087" cy="3786067"/>
          </a:xfrm>
          <a:prstGeom prst="rect">
            <a:avLst/>
          </a:prstGeom>
          <a:ln>
            <a:solidFill>
              <a:srgbClr val="FFFFFF"/>
            </a:solidFill>
          </a:ln>
        </p:spPr>
      </p:pic>
      <p:grpSp>
        <p:nvGrpSpPr>
          <p:cNvPr id="154" name="Google Shape;211;p28"/>
          <p:cNvGrpSpPr/>
          <p:nvPr/>
        </p:nvGrpSpPr>
        <p:grpSpPr>
          <a:xfrm>
            <a:off x="3968444" y="1382978"/>
            <a:ext cx="803701" cy="380234"/>
            <a:chOff x="0" y="0"/>
            <a:chExt cx="803700" cy="380233"/>
          </a:xfrm>
        </p:grpSpPr>
        <p:sp>
          <p:nvSpPr>
            <p:cNvPr id="152" name="Rectangle"/>
            <p:cNvSpPr/>
            <p:nvPr/>
          </p:nvSpPr>
          <p:spPr>
            <a:xfrm>
              <a:off x="0" y="0"/>
              <a:ext cx="803701" cy="291301"/>
            </a:xfrm>
            <a:prstGeom prst="rect">
              <a:avLst/>
            </a:prstGeom>
            <a:solidFill>
              <a:srgbClr val="FFFFFF"/>
            </a:solidFill>
            <a:ln w="12700" cap="flat">
              <a:noFill/>
              <a:miter lim="400000"/>
            </a:ln>
            <a:effectLst/>
          </p:spPr>
          <p:txBody>
            <a:bodyPr wrap="square" lIns="0" tIns="0" rIns="0" bIns="0" numCol="1" anchor="t">
              <a:noAutofit/>
            </a:bodyPr>
            <a:lstStyle/>
            <a:p>
              <a:pPr>
                <a:defRPr baseline="30000">
                  <a:solidFill>
                    <a:srgbClr val="000000"/>
                  </a:solidFill>
                </a:defRPr>
              </a:pPr>
            </a:p>
          </p:txBody>
        </p:sp>
        <p:sp>
          <p:nvSpPr>
            <p:cNvPr id="153" name="1 x 10-7"/>
            <p:cNvSpPr txBox="1"/>
            <p:nvPr/>
          </p:nvSpPr>
          <p:spPr>
            <a:xfrm>
              <a:off x="0" y="0"/>
              <a:ext cx="803701" cy="3802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a:solidFill>
                    <a:srgbClr val="000000"/>
                  </a:solidFill>
                </a:defRPr>
              </a:pPr>
              <a:r>
                <a:t>1 x 10</a:t>
              </a:r>
              <a:r>
                <a:rPr baseline="30000"/>
                <a:t>-7</a:t>
              </a:r>
            </a:p>
          </p:txBody>
        </p:sp>
      </p:grpSp>
      <p:sp>
        <p:nvSpPr>
          <p:cNvPr id="155" name="Google Shape;185;p25"/>
          <p:cNvSpPr txBox="1"/>
          <p:nvPr/>
        </p:nvSpPr>
        <p:spPr>
          <a:xfrm>
            <a:off x="56726" y="864723"/>
            <a:ext cx="3368297" cy="75707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defTabSz="621791">
              <a:defRPr sz="2040">
                <a:solidFill>
                  <a:srgbClr val="FFFFFF"/>
                </a:solidFill>
                <a:latin typeface="Proxima Nova"/>
                <a:ea typeface="Proxima Nova"/>
                <a:cs typeface="Proxima Nova"/>
                <a:sym typeface="Proxima Nova"/>
              </a:defRPr>
            </a:lvl1pPr>
          </a:lstStyle>
          <a:p>
            <a:pPr/>
            <a:r>
              <a:t>Hotspot E &amp; Spherical Hole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59" name="Google Shape;390;p40"/>
          <p:cNvSpPr txBox="1"/>
          <p:nvPr>
            <p:ph type="title"/>
          </p:nvPr>
        </p:nvSpPr>
        <p:spPr>
          <a:xfrm>
            <a:off x="283050" y="0"/>
            <a:ext cx="8577900" cy="950400"/>
          </a:xfrm>
          <a:prstGeom prst="rect">
            <a:avLst/>
          </a:prstGeom>
        </p:spPr>
        <p:txBody>
          <a:bodyPr/>
          <a:lstStyle>
            <a:lvl1pPr>
              <a:defRPr sz="3200">
                <a:solidFill>
                  <a:srgbClr val="FFFFFF"/>
                </a:solidFill>
              </a:defRPr>
            </a:lvl1pPr>
          </a:lstStyle>
          <a:p>
            <a:pPr/>
            <a:r>
              <a:t>East vs. West: Relative Brightness</a:t>
            </a:r>
          </a:p>
        </p:txBody>
      </p:sp>
      <p:sp>
        <p:nvSpPr>
          <p:cNvPr id="160" name="Google Shape;395;p40"/>
          <p:cNvSpPr txBox="1"/>
          <p:nvPr/>
        </p:nvSpPr>
        <p:spPr>
          <a:xfrm>
            <a:off x="6237671" y="1130615"/>
            <a:ext cx="2755501" cy="352491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defTabSz="484631">
              <a:defRPr sz="1749">
                <a:solidFill>
                  <a:srgbClr val="FFFFFF"/>
                </a:solidFill>
                <a:latin typeface="Proxima Nova"/>
                <a:ea typeface="Proxima Nova"/>
                <a:cs typeface="Proxima Nova"/>
                <a:sym typeface="Proxima Nova"/>
              </a:defRPr>
            </a:pPr>
            <a:r>
              <a:t>J</a:t>
            </a:r>
            <a:r>
              <a:t>et collides with the intergalactic gas at hotspot E and deflects towards hotspot D</a:t>
            </a:r>
          </a:p>
          <a:p>
            <a:pPr defTabSz="484631">
              <a:defRPr sz="1749">
                <a:solidFill>
                  <a:srgbClr val="FFFFFF"/>
                </a:solidFill>
                <a:latin typeface="Proxima Nova"/>
                <a:ea typeface="Proxima Nova"/>
                <a:cs typeface="Proxima Nova"/>
                <a:sym typeface="Proxima Nova"/>
              </a:defRPr>
            </a:pPr>
          </a:p>
          <a:p>
            <a:pPr defTabSz="484631">
              <a:defRPr sz="1749">
                <a:solidFill>
                  <a:srgbClr val="FFFFFF"/>
                </a:solidFill>
                <a:latin typeface="Proxima Nova"/>
                <a:ea typeface="Proxima Nova"/>
                <a:cs typeface="Proxima Nova"/>
                <a:sym typeface="Proxima Nova"/>
              </a:defRPr>
            </a:pPr>
            <a:r>
              <a:t>The deflected jet punches a hole through the cloud of energetic particles </a:t>
            </a:r>
          </a:p>
          <a:p>
            <a:pPr defTabSz="484631">
              <a:defRPr sz="1749">
                <a:solidFill>
                  <a:srgbClr val="FFFFFF"/>
                </a:solidFill>
                <a:latin typeface="Proxima Nova"/>
                <a:ea typeface="Proxima Nova"/>
                <a:cs typeface="Proxima Nova"/>
                <a:sym typeface="Proxima Nova"/>
              </a:defRPr>
            </a:pPr>
          </a:p>
          <a:p>
            <a:pPr defTabSz="484631">
              <a:defRPr sz="1749">
                <a:solidFill>
                  <a:srgbClr val="FFFFFF"/>
                </a:solidFill>
                <a:latin typeface="Proxima Nova"/>
                <a:ea typeface="Proxima Nova"/>
                <a:cs typeface="Proxima Nova"/>
                <a:sym typeface="Proxima Nova"/>
              </a:defRPr>
            </a:pPr>
            <a:r>
              <a:t>Same thing could be occurring in the west but the jet is deflected at a closer angle towards us</a:t>
            </a:r>
          </a:p>
        </p:txBody>
      </p:sp>
      <p:pic>
        <p:nvPicPr>
          <p:cNvPr id="161" name="h-859-cyga_2018_Schem2C.jpg" descr="h-859-cyga_2018_Schem2C.jpg"/>
          <p:cNvPicPr>
            <a:picLocks noChangeAspect="1"/>
          </p:cNvPicPr>
          <p:nvPr/>
        </p:nvPicPr>
        <p:blipFill>
          <a:blip r:embed="rId3">
            <a:extLst/>
          </a:blip>
          <a:stretch>
            <a:fillRect/>
          </a:stretch>
        </p:blipFill>
        <p:spPr>
          <a:xfrm>
            <a:off x="302211" y="1012767"/>
            <a:ext cx="5803410" cy="3760609"/>
          </a:xfrm>
          <a:prstGeom prst="rect">
            <a:avLst/>
          </a:prstGeom>
          <a:ln w="12700">
            <a:miter lim="400000"/>
          </a:ln>
        </p:spPr>
      </p:pic>
      <p:sp>
        <p:nvSpPr>
          <p:cNvPr id="162" name="Hotspot E"/>
          <p:cNvSpPr txBox="1"/>
          <p:nvPr/>
        </p:nvSpPr>
        <p:spPr>
          <a:xfrm>
            <a:off x="1363604" y="3440244"/>
            <a:ext cx="793441" cy="1973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Hotspot E</a:t>
            </a:r>
          </a:p>
        </p:txBody>
      </p:sp>
      <p:sp>
        <p:nvSpPr>
          <p:cNvPr id="163" name="Hotspot D"/>
          <p:cNvSpPr txBox="1"/>
          <p:nvPr/>
        </p:nvSpPr>
        <p:spPr>
          <a:xfrm>
            <a:off x="458484" y="2473058"/>
            <a:ext cx="803251" cy="1973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Hotspot D</a:t>
            </a:r>
          </a:p>
        </p:txBody>
      </p:sp>
      <p:sp>
        <p:nvSpPr>
          <p:cNvPr id="164" name="Line"/>
          <p:cNvSpPr/>
          <p:nvPr/>
        </p:nvSpPr>
        <p:spPr>
          <a:xfrm flipV="1">
            <a:off x="1517717" y="3091568"/>
            <a:ext cx="1" cy="266946"/>
          </a:xfrm>
          <a:prstGeom prst="line">
            <a:avLst/>
          </a:prstGeom>
          <a:ln w="25400">
            <a:solidFill>
              <a:srgbClr val="FFFFFF"/>
            </a:solidFill>
            <a:tailEnd type="triangle"/>
          </a:ln>
          <a:effectLst>
            <a:outerShdw sx="100000" sy="100000" kx="0" ky="0" algn="b" rotWithShape="0" blurRad="38100" dist="20000" dir="5400000">
              <a:srgbClr val="000000">
                <a:alpha val="38000"/>
              </a:srgbClr>
            </a:outerShdw>
          </a:effectLst>
        </p:spPr>
        <p:txBody>
          <a:bodyPr lIns="0" tIns="0" rIns="0" bIns="0"/>
          <a:lstStyle/>
          <a:p>
            <a:pPr/>
          </a:p>
        </p:txBody>
      </p:sp>
      <p:sp>
        <p:nvSpPr>
          <p:cNvPr id="165" name="Line"/>
          <p:cNvSpPr/>
          <p:nvPr/>
        </p:nvSpPr>
        <p:spPr>
          <a:xfrm>
            <a:off x="925343" y="2727169"/>
            <a:ext cx="345346" cy="177660"/>
          </a:xfrm>
          <a:prstGeom prst="line">
            <a:avLst/>
          </a:prstGeom>
          <a:ln w="25400">
            <a:solidFill>
              <a:srgbClr val="FFFFFF"/>
            </a:solidFill>
            <a:tailEnd type="triangle"/>
          </a:ln>
          <a:effectLst>
            <a:outerShdw sx="100000" sy="100000" kx="0" ky="0" algn="b" rotWithShape="0" blurRad="38100" dist="20000" dir="5400000">
              <a:srgbClr val="000000">
                <a:alpha val="38000"/>
              </a:srgbClr>
            </a:outerShdw>
          </a:effectLst>
        </p:spPr>
        <p:txBody>
          <a:bodyPr lIns="0" tIns="0" rIns="0" bIns="0"/>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69" name="h-859-cyga_2018_SchemC.jpg" descr="h-859-cyga_2018_SchemC.jpg"/>
          <p:cNvPicPr>
            <a:picLocks noChangeAspect="1"/>
          </p:cNvPicPr>
          <p:nvPr/>
        </p:nvPicPr>
        <p:blipFill>
          <a:blip r:embed="rId3">
            <a:extLst/>
          </a:blip>
          <a:stretch>
            <a:fillRect/>
          </a:stretch>
        </p:blipFill>
        <p:spPr>
          <a:xfrm>
            <a:off x="3352669" y="1200657"/>
            <a:ext cx="5456116" cy="3530427"/>
          </a:xfrm>
          <a:prstGeom prst="rect">
            <a:avLst/>
          </a:prstGeom>
          <a:ln w="12700">
            <a:miter lim="400000"/>
          </a:ln>
        </p:spPr>
      </p:pic>
      <p:sp>
        <p:nvSpPr>
          <p:cNvPr id="170" name="VIEW FROM ABOVE"/>
          <p:cNvSpPr txBox="1"/>
          <p:nvPr/>
        </p:nvSpPr>
        <p:spPr>
          <a:xfrm>
            <a:off x="5174664" y="1289969"/>
            <a:ext cx="1812126" cy="209669"/>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500">
                <a:solidFill>
                  <a:srgbClr val="FFFFFF"/>
                </a:solidFill>
              </a:defRPr>
            </a:lvl1pPr>
          </a:lstStyle>
          <a:p>
            <a:pPr/>
            <a:r>
              <a:t>VIEW FROM ABOVE</a:t>
            </a:r>
          </a:p>
        </p:txBody>
      </p:sp>
      <p:sp>
        <p:nvSpPr>
          <p:cNvPr id="171" name="Implications"/>
          <p:cNvSpPr txBox="1"/>
          <p:nvPr>
            <p:ph type="title" idx="4294967295"/>
          </p:nvPr>
        </p:nvSpPr>
        <p:spPr>
          <a:xfrm>
            <a:off x="223793" y="95227"/>
            <a:ext cx="2663783" cy="772214"/>
          </a:xfrm>
          <a:prstGeom prst="rect">
            <a:avLst/>
          </a:prstGeom>
        </p:spPr>
        <p:txBody>
          <a:bodyPr anchor="b"/>
          <a:lstStyle>
            <a:lvl1pPr>
              <a:defRPr sz="3200">
                <a:solidFill>
                  <a:srgbClr val="FFFFFF"/>
                </a:solidFill>
              </a:defRPr>
            </a:lvl1pPr>
          </a:lstStyle>
          <a:p>
            <a:pPr/>
            <a:r>
              <a:t>Implications</a:t>
            </a:r>
          </a:p>
        </p:txBody>
      </p:sp>
      <p:sp>
        <p:nvSpPr>
          <p:cNvPr id="172" name="Google Shape;395;p40"/>
          <p:cNvSpPr txBox="1"/>
          <p:nvPr/>
        </p:nvSpPr>
        <p:spPr>
          <a:xfrm>
            <a:off x="211318" y="863420"/>
            <a:ext cx="3033124" cy="365799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defTabSz="429768">
              <a:defRPr sz="1692">
                <a:solidFill>
                  <a:srgbClr val="FFFFFF"/>
                </a:solidFill>
                <a:latin typeface="Proxima Nova"/>
                <a:ea typeface="Proxima Nova"/>
                <a:cs typeface="Proxima Nova"/>
                <a:sym typeface="Proxima Nova"/>
              </a:defRPr>
            </a:pPr>
            <a:r>
              <a:t>Jets play a significant role in the limitation of star formation of massive galaxies</a:t>
            </a:r>
          </a:p>
          <a:p>
            <a:pPr defTabSz="429768">
              <a:defRPr sz="1692">
                <a:solidFill>
                  <a:srgbClr val="FFFFFF"/>
                </a:solidFill>
                <a:latin typeface="Proxima Nova"/>
                <a:ea typeface="Proxima Nova"/>
                <a:cs typeface="Proxima Nova"/>
                <a:sym typeface="Proxima Nova"/>
              </a:defRPr>
            </a:pPr>
          </a:p>
          <a:p>
            <a:pPr defTabSz="429768">
              <a:defRPr sz="1692">
                <a:solidFill>
                  <a:srgbClr val="FFFFFF"/>
                </a:solidFill>
                <a:latin typeface="Proxima Nova"/>
                <a:ea typeface="Proxima Nova"/>
                <a:cs typeface="Proxima Nova"/>
                <a:sym typeface="Proxima Nova"/>
              </a:defRPr>
            </a:pPr>
            <a:r>
              <a:t>Insight into how jets and black holes interact with their surroundings</a:t>
            </a:r>
          </a:p>
          <a:p>
            <a:pPr defTabSz="429768">
              <a:defRPr sz="1692">
                <a:solidFill>
                  <a:srgbClr val="FFFFFF"/>
                </a:solidFill>
                <a:latin typeface="Proxima Nova"/>
                <a:ea typeface="Proxima Nova"/>
                <a:cs typeface="Proxima Nova"/>
                <a:sym typeface="Proxima Nova"/>
              </a:defRPr>
            </a:pPr>
          </a:p>
          <a:p>
            <a:pPr defTabSz="429768">
              <a:defRPr sz="1692">
                <a:solidFill>
                  <a:srgbClr val="FFFFFF"/>
                </a:solidFill>
                <a:latin typeface="Proxima Nova"/>
                <a:ea typeface="Proxima Nova"/>
                <a:cs typeface="Proxima Nova"/>
                <a:sym typeface="Proxima Nova"/>
              </a:defRPr>
            </a:pPr>
            <a:r>
              <a:t>Close measurements on the impacts of this jet can be used in models to understand specific properties of jets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76" name="sidebyside_v3.jpg" descr="sidebyside_v3.jpg"/>
          <p:cNvPicPr>
            <a:picLocks noChangeAspect="1"/>
          </p:cNvPicPr>
          <p:nvPr/>
        </p:nvPicPr>
        <p:blipFill>
          <a:blip r:embed="rId3">
            <a:extLst/>
          </a:blip>
          <a:srcRect l="0" t="0" r="49612" b="0"/>
          <a:stretch>
            <a:fillRect/>
          </a:stretch>
        </p:blipFill>
        <p:spPr>
          <a:xfrm>
            <a:off x="4826816" y="968290"/>
            <a:ext cx="3858640" cy="3828963"/>
          </a:xfrm>
          <a:prstGeom prst="rect">
            <a:avLst/>
          </a:prstGeom>
          <a:ln w="12700">
            <a:miter lim="400000"/>
          </a:ln>
        </p:spPr>
      </p:pic>
      <p:sp>
        <p:nvSpPr>
          <p:cNvPr id="177" name="Google Shape;401;p41"/>
          <p:cNvSpPr txBox="1"/>
          <p:nvPr>
            <p:ph type="title"/>
          </p:nvPr>
        </p:nvSpPr>
        <p:spPr>
          <a:xfrm>
            <a:off x="296339" y="-67236"/>
            <a:ext cx="3604602" cy="907555"/>
          </a:xfrm>
          <a:prstGeom prst="rect">
            <a:avLst/>
          </a:prstGeom>
        </p:spPr>
        <p:txBody>
          <a:bodyPr/>
          <a:lstStyle>
            <a:lvl1pPr>
              <a:defRPr sz="3600">
                <a:solidFill>
                  <a:srgbClr val="FFFFFF"/>
                </a:solidFill>
              </a:defRPr>
            </a:lvl1pPr>
          </a:lstStyle>
          <a:p>
            <a:pPr/>
            <a:r>
              <a:t>Conclusions</a:t>
            </a:r>
          </a:p>
        </p:txBody>
      </p:sp>
      <p:sp>
        <p:nvSpPr>
          <p:cNvPr id="178" name="Google Shape;402;p41"/>
          <p:cNvSpPr txBox="1"/>
          <p:nvPr/>
        </p:nvSpPr>
        <p:spPr>
          <a:xfrm>
            <a:off x="297412" y="831632"/>
            <a:ext cx="4474851" cy="371425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marL="443484" indent="-332613" defTabSz="886968">
              <a:buClr>
                <a:srgbClr val="FFFFFF"/>
              </a:buClr>
              <a:buSzPts val="2500"/>
              <a:buAutoNum type="arabicPeriod" startAt="1"/>
              <a:defRPr sz="2522">
                <a:solidFill>
                  <a:srgbClr val="FFFFFF"/>
                </a:solidFill>
                <a:latin typeface="Proxima Nova"/>
                <a:ea typeface="Proxima Nova"/>
                <a:cs typeface="Proxima Nova"/>
                <a:sym typeface="Proxima Nova"/>
              </a:defRPr>
            </a:pPr>
            <a:r>
              <a:t>The hole is the result of the jet colliding with the intergalactic gas</a:t>
            </a:r>
          </a:p>
          <a:p>
            <a:pPr marL="443484" indent="-332613" defTabSz="886968">
              <a:buClr>
                <a:srgbClr val="FFFFFF"/>
              </a:buClr>
              <a:buSzPts val="2500"/>
              <a:buAutoNum type="arabicPeriod" startAt="1"/>
              <a:defRPr sz="2522">
                <a:solidFill>
                  <a:srgbClr val="FFFFFF"/>
                </a:solidFill>
                <a:latin typeface="Proxima Nova"/>
                <a:ea typeface="Proxima Nova"/>
                <a:cs typeface="Proxima Nova"/>
                <a:sym typeface="Proxima Nova"/>
              </a:defRPr>
            </a:pPr>
            <a:r>
              <a:t>The hole is not spherically symmetric</a:t>
            </a:r>
          </a:p>
          <a:p>
            <a:pPr marL="443484" indent="-332613" defTabSz="886968">
              <a:buClr>
                <a:srgbClr val="FFFFFF"/>
              </a:buClr>
              <a:buSzPts val="2500"/>
              <a:buAutoNum type="arabicPeriod" startAt="1"/>
              <a:defRPr sz="2522">
                <a:solidFill>
                  <a:srgbClr val="FFFFFF"/>
                </a:solidFill>
                <a:latin typeface="Proxima Nova"/>
                <a:ea typeface="Proxima Nova"/>
                <a:cs typeface="Proxima Nova"/>
                <a:sym typeface="Proxima Nova"/>
              </a:defRPr>
            </a:pPr>
            <a:r>
              <a:t>Its apparent dimness suggests the jet is deflected away along our line of sight</a:t>
            </a:r>
          </a:p>
        </p:txBody>
      </p:sp>
      <p:sp>
        <p:nvSpPr>
          <p:cNvPr id="179" name="Line"/>
          <p:cNvSpPr/>
          <p:nvPr/>
        </p:nvSpPr>
        <p:spPr>
          <a:xfrm flipV="1">
            <a:off x="6188591" y="3475915"/>
            <a:ext cx="536374" cy="1135421"/>
          </a:xfrm>
          <a:prstGeom prst="line">
            <a:avLst/>
          </a:prstGeom>
          <a:ln w="88900">
            <a:solidFill>
              <a:srgbClr val="FFFFFF"/>
            </a:solidFill>
            <a:tailEnd type="triangle"/>
          </a:ln>
        </p:spPr>
        <p:txBody>
          <a:bodyPr lIns="0" tIns="0" rIns="0" bIns="0"/>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202729"/>
      </a:lt1>
      <a:dk2>
        <a:srgbClr val="A7A7A7"/>
      </a:dk2>
      <a:lt2>
        <a:srgbClr val="535353"/>
      </a:lt2>
      <a:accent1>
        <a:srgbClr val="353744"/>
      </a:accent1>
      <a:accent2>
        <a:srgbClr val="424242"/>
      </a:accent2>
      <a:accent3>
        <a:srgbClr val="616161"/>
      </a:accent3>
      <a:accent4>
        <a:srgbClr val="999999"/>
      </a:accent4>
      <a:accent5>
        <a:srgbClr val="FF5252"/>
      </a:accent5>
      <a:accent6>
        <a:srgbClr val="FFF176"/>
      </a:accent6>
      <a:hlink>
        <a:srgbClr val="0000FF"/>
      </a:hlink>
      <a:folHlink>
        <a:srgbClr val="FF00FF"/>
      </a:folHlink>
    </a:clrScheme>
    <a:fontScheme name="Spearmint">
      <a:majorFont>
        <a:latin typeface="Arial"/>
        <a:ea typeface="Arial"/>
        <a:cs typeface="Arial"/>
      </a:majorFont>
      <a:minorFont>
        <a:latin typeface="Helvetica"/>
        <a:ea typeface="Helvetica"/>
        <a:cs typeface="Helvetica"/>
      </a:minorFont>
    </a:fontScheme>
    <a:fmtScheme name="Spearm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pearmint">
  <a:themeElements>
    <a:clrScheme name="Spearmint">
      <a:dk1>
        <a:srgbClr val="000000"/>
      </a:dk1>
      <a:lt1>
        <a:srgbClr val="FFFFFF"/>
      </a:lt1>
      <a:dk2>
        <a:srgbClr val="A7A7A7"/>
      </a:dk2>
      <a:lt2>
        <a:srgbClr val="535353"/>
      </a:lt2>
      <a:accent1>
        <a:srgbClr val="353744"/>
      </a:accent1>
      <a:accent2>
        <a:srgbClr val="424242"/>
      </a:accent2>
      <a:accent3>
        <a:srgbClr val="616161"/>
      </a:accent3>
      <a:accent4>
        <a:srgbClr val="999999"/>
      </a:accent4>
      <a:accent5>
        <a:srgbClr val="FF5252"/>
      </a:accent5>
      <a:accent6>
        <a:srgbClr val="FFF176"/>
      </a:accent6>
      <a:hlink>
        <a:srgbClr val="0000FF"/>
      </a:hlink>
      <a:folHlink>
        <a:srgbClr val="FF00FF"/>
      </a:folHlink>
    </a:clrScheme>
    <a:fontScheme name="Spearmint">
      <a:majorFont>
        <a:latin typeface="Arial"/>
        <a:ea typeface="Arial"/>
        <a:cs typeface="Arial"/>
      </a:majorFont>
      <a:minorFont>
        <a:latin typeface="Helvetica"/>
        <a:ea typeface="Helvetica"/>
        <a:cs typeface="Helvetica"/>
      </a:minorFont>
    </a:fontScheme>
    <a:fmtScheme name="Spearm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202729"/>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