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11"/>
  </p:notesMasterIdLst>
  <p:sldIdLst>
    <p:sldId id="294" r:id="rId2"/>
    <p:sldId id="300" r:id="rId3"/>
    <p:sldId id="301" r:id="rId4"/>
    <p:sldId id="302" r:id="rId5"/>
    <p:sldId id="304" r:id="rId6"/>
    <p:sldId id="305" r:id="rId7"/>
    <p:sldId id="306" r:id="rId8"/>
    <p:sldId id="307" r:id="rId9"/>
    <p:sldId id="308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EE4EA"/>
    <a:srgbClr val="2EF6FF"/>
    <a:srgbClr val="65FF47"/>
    <a:srgbClr val="3DC5FA"/>
    <a:srgbClr val="C92FFF"/>
    <a:srgbClr val="302FFF"/>
    <a:srgbClr val="4C1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/>
    <p:restoredTop sz="80851" autoAdjust="0"/>
  </p:normalViewPr>
  <p:slideViewPr>
    <p:cSldViewPr snapToGrid="0" snapToObjects="1">
      <p:cViewPr>
        <p:scale>
          <a:sx n="83" d="100"/>
          <a:sy n="83" d="100"/>
        </p:scale>
        <p:origin x="-1632" y="-5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85CF0-8D4F-DB4A-BC4A-7A03ABDD4BF9}" type="datetimeFigureOut">
              <a:rPr lang="en-US" smtClean="0"/>
              <a:pPr/>
              <a:t>1/12/17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82195-D9D2-3E45-8AD0-F9107F461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17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fact, this conclusion is further complicated studies that have shown that there is considerable degeneracy in these mass-radius relations (e.g., Dorn et al., 2015), with multiple compositions, core mass fractions, and mantle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mineralogies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producing planets of similar density. Fortunately, the degeneracy in these models is greatly reduced when the composition of the host star is assumed to be a proxy for that of the exoplanet, acting as a powerful third constraint.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82195-D9D2-3E45-8AD0-F9107F4619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09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
Flowchart representing the concept of whole planet coupling. Climate influences tectonics through the role of surface temperature in a planet's tectonic regime (i.e., stagnant lid versus plate tectonics), while the tectonic regime in turn affects climate through volatile cycling between the surface and interior. The tectonic regime also influences whether a magnetic field can be generated by dictating the core cooling rate. Finally, the strength of the magnetic field influences atmospheric escape, and therefore long‐term climate evolution.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82195-D9D2-3E45-8AD0-F9107F4619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87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
Flowchart representing the concept of whole planet coupling. Climate influences tectonics through the role of surface temperature in a planet's tectonic regime (i.e., stagnant lid versus plate tectonics), while the tectonic regime in turn affects climate through volatile cycling between the surface and interior. The tectonic regime also influences whether a magnetic field can be generated by dictating the core cooling rate. Finally, the strength of the magnetic field influences atmospheric escape, and therefore long‐term climate evolution.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82195-D9D2-3E45-8AD0-F9107F4619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87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Planet is Kepler-22b </a:t>
            </a:r>
          </a:p>
          <a:p>
            <a:r>
              <a:rPr lang="en-US" dirty="0" smtClean="0"/>
              <a:t>Orbits</a:t>
            </a:r>
            <a:r>
              <a:rPr lang="en-US" baseline="0" dirty="0" smtClean="0"/>
              <a:t> G5 star</a:t>
            </a:r>
          </a:p>
          <a:p>
            <a:r>
              <a:rPr lang="en-US" dirty="0" smtClean="0"/>
              <a:t>Less metals than sun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82195-D9D2-3E45-8AD0-F9107F4619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85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Olivine less stiff than garnet -- helps plate tectonics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82195-D9D2-3E45-8AD0-F9107F4619D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87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Mg/Si for Kepler-102 = 1.23,</a:t>
            </a:r>
            <a:r>
              <a:rPr lang="en-US" baseline="0" dirty="0" smtClean="0"/>
              <a:t> Mg/Si for Kepler-407 = 0.78</a:t>
            </a:r>
            <a:endParaRPr lang="en-US" dirty="0" smtClean="0"/>
          </a:p>
          <a:p>
            <a:r>
              <a:rPr lang="en-US" dirty="0" smtClean="0"/>
              <a:t>Mg/Si</a:t>
            </a:r>
            <a:r>
              <a:rPr lang="en-US" baseline="0" dirty="0" smtClean="0"/>
              <a:t> for Sun = 1.04</a:t>
            </a:r>
            <a:endParaRPr lang="en-US" dirty="0" smtClean="0"/>
          </a:p>
          <a:p>
            <a:r>
              <a:rPr lang="en-US" dirty="0" err="1" smtClean="0"/>
              <a:t>cpx</a:t>
            </a:r>
            <a:r>
              <a:rPr lang="en-US" dirty="0" smtClean="0"/>
              <a:t> - </a:t>
            </a:r>
            <a:r>
              <a:rPr lang="en-US" dirty="0" err="1" smtClean="0"/>
              <a:t>clinopyroxene</a:t>
            </a:r>
            <a:r>
              <a:rPr lang="en-US" dirty="0" smtClean="0"/>
              <a:t> (commonly </a:t>
            </a:r>
            <a:r>
              <a:rPr lang="en-US" dirty="0" err="1" smtClean="0"/>
              <a:t>augite</a:t>
            </a:r>
            <a:r>
              <a:rPr lang="en-US" dirty="0" smtClean="0"/>
              <a:t>/</a:t>
            </a:r>
            <a:r>
              <a:rPr lang="en-US" dirty="0" err="1" smtClean="0"/>
              <a:t>diopside</a:t>
            </a:r>
            <a:r>
              <a:rPr lang="en-US" dirty="0" smtClean="0"/>
              <a:t>): </a:t>
            </a:r>
            <a:r>
              <a:rPr lang="en-US" dirty="0" err="1" smtClean="0"/>
              <a:t>Ca</a:t>
            </a:r>
            <a:r>
              <a:rPr lang="en-US" dirty="0" smtClean="0"/>
              <a:t>(</a:t>
            </a:r>
            <a:r>
              <a:rPr lang="en-US" dirty="0" err="1" smtClean="0"/>
              <a:t>Mg,Fe</a:t>
            </a:r>
            <a:r>
              <a:rPr lang="en-US" dirty="0" smtClean="0"/>
              <a:t>)Si2O6 - bright </a:t>
            </a:r>
            <a:r>
              <a:rPr lang="en-US" dirty="0" err="1" smtClean="0"/>
              <a:t>green.opx</a:t>
            </a:r>
            <a:r>
              <a:rPr lang="en-US" dirty="0" smtClean="0"/>
              <a:t> - </a:t>
            </a:r>
            <a:r>
              <a:rPr lang="en-US" dirty="0" err="1" smtClean="0"/>
              <a:t>orthopyroxene</a:t>
            </a:r>
            <a:r>
              <a:rPr lang="en-US" dirty="0" smtClean="0"/>
              <a:t> (commonly </a:t>
            </a:r>
            <a:r>
              <a:rPr lang="en-US" dirty="0" err="1" smtClean="0"/>
              <a:t>enstatite</a:t>
            </a:r>
            <a:r>
              <a:rPr lang="en-US" dirty="0" smtClean="0"/>
              <a:t>): (</a:t>
            </a:r>
            <a:r>
              <a:rPr lang="en-US" dirty="0" err="1" smtClean="0"/>
              <a:t>Mg,Fe</a:t>
            </a:r>
            <a:r>
              <a:rPr lang="en-US" dirty="0" smtClean="0"/>
              <a:t>)SiO3 - dark green/brown</a:t>
            </a:r>
          </a:p>
          <a:p>
            <a:r>
              <a:rPr lang="en-US" dirty="0" err="1" smtClean="0"/>
              <a:t>ol</a:t>
            </a:r>
            <a:r>
              <a:rPr lang="en-US" dirty="0" smtClean="0"/>
              <a:t> - olivine, with three phases that vary by pressure, alpha (just olivine - olive green), beta (also called </a:t>
            </a:r>
            <a:r>
              <a:rPr lang="en-US" dirty="0" err="1" smtClean="0"/>
              <a:t>wadsleyite</a:t>
            </a:r>
            <a:r>
              <a:rPr lang="en-US" dirty="0" smtClean="0"/>
              <a:t>- blue green), gamma (also called </a:t>
            </a:r>
            <a:r>
              <a:rPr lang="en-US" dirty="0" err="1" smtClean="0"/>
              <a:t>ringwoodite</a:t>
            </a:r>
            <a:r>
              <a:rPr lang="en-US" dirty="0" smtClean="0"/>
              <a:t> - brilliant blue).</a:t>
            </a:r>
          </a:p>
          <a:p>
            <a:r>
              <a:rPr lang="en-US" dirty="0" err="1" smtClean="0"/>
              <a:t>gt</a:t>
            </a:r>
            <a:r>
              <a:rPr lang="en-US" dirty="0" smtClean="0"/>
              <a:t> - garnet  here, composition is (</a:t>
            </a:r>
            <a:r>
              <a:rPr lang="en-US" dirty="0" err="1" smtClean="0"/>
              <a:t>Mg,Fe</a:t>
            </a:r>
            <a:r>
              <a:rPr lang="en-US" dirty="0" smtClean="0"/>
              <a:t>)3Al2Si4O12 (</a:t>
            </a:r>
            <a:r>
              <a:rPr lang="en-US" dirty="0" err="1" smtClean="0"/>
              <a:t>pyrope</a:t>
            </a:r>
            <a:r>
              <a:rPr lang="en-US" dirty="0" smtClean="0"/>
              <a:t>, deep red/red wine)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82195-D9D2-3E45-8AD0-F9107F4619D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56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9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24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58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5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81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65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6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7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54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4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41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A0C47-018D-4460-B945-BFF7981B6CA6}" type="datetimeFigureOut">
              <a:rPr lang="en-US" smtClean="0"/>
              <a:pPr/>
              <a:t>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271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-304383" y="-106170"/>
            <a:ext cx="9799914" cy="53952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51004" y="82529"/>
            <a:ext cx="1645920" cy="6299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755" y="1077526"/>
            <a:ext cx="8853165" cy="769660"/>
          </a:xfrm>
          <a:noFill/>
          <a:ln w="38100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lnSpc>
                <a:spcPts val="2380"/>
              </a:lnSpc>
            </a:pPr>
            <a:r>
              <a:rPr lang="en-US" dirty="0" smtClean="0">
                <a:ln w="6350" cmpd="sng">
                  <a:noFill/>
                </a:ln>
                <a:solidFill>
                  <a:schemeClr val="tx1"/>
                </a:solidFill>
              </a:rPr>
              <a:t>Presenter: Johanna Teske</a:t>
            </a:r>
          </a:p>
          <a:p>
            <a:pPr>
              <a:lnSpc>
                <a:spcPts val="2380"/>
              </a:lnSpc>
            </a:pPr>
            <a:r>
              <a:rPr lang="en-US" dirty="0" smtClean="0">
                <a:ln w="6350" cmpd="sng">
                  <a:noFill/>
                </a:ln>
                <a:solidFill>
                  <a:schemeClr val="tx1"/>
                </a:solidFill>
              </a:rPr>
              <a:t>Carnegie Institution for Science</a:t>
            </a:r>
          </a:p>
          <a:p>
            <a:pPr>
              <a:lnSpc>
                <a:spcPts val="2380"/>
              </a:lnSpc>
            </a:pPr>
            <a:endParaRPr lang="en-US" dirty="0" smtClean="0">
              <a:ln w="6350" cmpd="sng">
                <a:noFill/>
              </a:ln>
              <a:solidFill>
                <a:schemeClr val="tx1"/>
              </a:solidFill>
            </a:endParaRPr>
          </a:p>
          <a:p>
            <a:pPr>
              <a:lnSpc>
                <a:spcPts val="2380"/>
              </a:lnSpc>
            </a:pPr>
            <a:endParaRPr lang="en-US" dirty="0" smtClean="0">
              <a:ln w="6350" cmpd="sng">
                <a:noFill/>
              </a:ln>
              <a:solidFill>
                <a:schemeClr val="tx1"/>
              </a:solidFill>
            </a:endParaRPr>
          </a:p>
          <a:p>
            <a:pPr>
              <a:lnSpc>
                <a:spcPts val="2380"/>
              </a:lnSpc>
            </a:pPr>
            <a:endParaRPr lang="en-US" dirty="0" smtClean="0">
              <a:ln w="6350" cmpd="sng">
                <a:noFill/>
              </a:ln>
              <a:solidFill>
                <a:schemeClr val="tx1"/>
              </a:solidFill>
            </a:endParaRPr>
          </a:p>
          <a:p>
            <a:pPr>
              <a:lnSpc>
                <a:spcPts val="2380"/>
              </a:lnSpc>
            </a:pPr>
            <a:endParaRPr lang="en-US" dirty="0">
              <a:ln w="6350" cmpd="sng">
                <a:noFill/>
              </a:ln>
              <a:solidFill>
                <a:schemeClr val="tx1"/>
              </a:solidFill>
            </a:endParaRPr>
          </a:p>
          <a:p>
            <a:pPr>
              <a:lnSpc>
                <a:spcPts val="2380"/>
              </a:lnSpc>
            </a:pPr>
            <a:endParaRPr lang="en-US" dirty="0">
              <a:ln w="6350" cmpd="sng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7679"/>
            <a:ext cx="9196924" cy="1172308"/>
          </a:xfrm>
        </p:spPr>
        <p:txBody>
          <a:bodyPr>
            <a:noAutofit/>
          </a:bodyPr>
          <a:lstStyle/>
          <a:p>
            <a:pPr>
              <a:lnSpc>
                <a:spcPts val="4480"/>
              </a:lnSpc>
            </a:pPr>
            <a:r>
              <a:rPr lang="en-US" sz="3800" dirty="0">
                <a:latin typeface=""/>
              </a:rPr>
              <a:t>Between a Rock and a Hard Place: </a:t>
            </a:r>
            <a:r>
              <a:rPr lang="en-US" sz="3800" dirty="0" smtClean="0">
                <a:latin typeface=""/>
              </a:rPr>
              <a:t/>
            </a:r>
            <a:br>
              <a:rPr lang="en-US" sz="3800" dirty="0" smtClean="0">
                <a:latin typeface=""/>
              </a:rPr>
            </a:br>
            <a:r>
              <a:rPr lang="en-US" sz="3800" dirty="0" smtClean="0">
                <a:latin typeface=""/>
              </a:rPr>
              <a:t>Can </a:t>
            </a:r>
            <a:r>
              <a:rPr lang="en-US" sz="3800" dirty="0">
                <a:latin typeface=""/>
              </a:rPr>
              <a:t>Garnet Planets Be Habitable?</a:t>
            </a:r>
          </a:p>
        </p:txBody>
      </p:sp>
      <p:pic>
        <p:nvPicPr>
          <p:cNvPr id="5" name="Picture 4" descr="HeadShotPanero2010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021" y="3101199"/>
            <a:ext cx="1780323" cy="20438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7045" y="3101199"/>
            <a:ext cx="1516955" cy="2068644"/>
          </a:xfrm>
          <a:prstGeom prst="rect">
            <a:avLst/>
          </a:prstGeom>
        </p:spPr>
      </p:pic>
      <p:pic>
        <p:nvPicPr>
          <p:cNvPr id="8" name="Picture 7" descr="CaymanUnterborn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3142" y="3101199"/>
            <a:ext cx="1576249" cy="2068644"/>
          </a:xfrm>
          <a:prstGeom prst="rect">
            <a:avLst/>
          </a:prstGeom>
        </p:spPr>
      </p:pic>
      <p:pic>
        <p:nvPicPr>
          <p:cNvPr id="11" name="Picture 10" descr="jennifer_iceland3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0066" y="3158925"/>
            <a:ext cx="1904766" cy="1967970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-21987" y="4830079"/>
            <a:ext cx="9517518" cy="530673"/>
          </a:xfrm>
          <a:prstGeom prst="rect">
            <a:avLst/>
          </a:prstGeom>
          <a:solidFill>
            <a:schemeClr val="bg1">
              <a:alpha val="45000"/>
            </a:schemeClr>
          </a:solidFill>
          <a:ln w="38100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380"/>
              </a:lnSpc>
            </a:pPr>
            <a:r>
              <a:rPr lang="en-US" dirty="0" smtClean="0">
                <a:ln w="6350" cmpd="sng">
                  <a:noFill/>
                </a:ln>
                <a:solidFill>
                  <a:schemeClr val="tx1"/>
                </a:solidFill>
              </a:rPr>
              <a:t>Wendy </a:t>
            </a:r>
            <a:r>
              <a:rPr lang="en-US" dirty="0" err="1" smtClean="0">
                <a:ln w="6350" cmpd="sng">
                  <a:noFill/>
                </a:ln>
                <a:solidFill>
                  <a:schemeClr val="tx1"/>
                </a:solidFill>
              </a:rPr>
              <a:t>Panero</a:t>
            </a:r>
            <a:r>
              <a:rPr lang="en-US" dirty="0" smtClean="0">
                <a:ln w="6350" cmpd="sng">
                  <a:noFill/>
                </a:ln>
                <a:solidFill>
                  <a:schemeClr val="tx1"/>
                </a:solidFill>
              </a:rPr>
              <a:t>        Jennifer Johnson     Cayman </a:t>
            </a:r>
            <a:r>
              <a:rPr lang="en-US" dirty="0" err="1" smtClean="0">
                <a:ln w="6350" cmpd="sng">
                  <a:noFill/>
                </a:ln>
                <a:solidFill>
                  <a:schemeClr val="tx1"/>
                </a:solidFill>
              </a:rPr>
              <a:t>Unterborn</a:t>
            </a:r>
            <a:r>
              <a:rPr lang="en-US" dirty="0" smtClean="0">
                <a:ln w="6350" cmpd="sng">
                  <a:noFill/>
                </a:ln>
                <a:solidFill>
                  <a:schemeClr val="tx1"/>
                </a:solidFill>
              </a:rPr>
              <a:t>          Scott Hull</a:t>
            </a:r>
            <a:endParaRPr lang="en-US" dirty="0">
              <a:ln w="6350" cmpd="sng">
                <a:noFill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383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94" y="1191849"/>
            <a:ext cx="2364343" cy="2124804"/>
          </a:xfrm>
          <a:prstGeom prst="rect">
            <a:avLst/>
          </a:prstGeom>
        </p:spPr>
      </p:pic>
      <p:sp>
        <p:nvSpPr>
          <p:cNvPr id="9" name="Subtitle 3"/>
          <p:cNvSpPr>
            <a:spLocks noGrp="1"/>
          </p:cNvSpPr>
          <p:nvPr>
            <p:ph type="subTitle" idx="1"/>
          </p:nvPr>
        </p:nvSpPr>
        <p:spPr>
          <a:xfrm>
            <a:off x="97694" y="0"/>
            <a:ext cx="9046306" cy="1103926"/>
          </a:xfrm>
        </p:spPr>
        <p:txBody>
          <a:bodyPr>
            <a:noAutofit/>
          </a:bodyPr>
          <a:lstStyle/>
          <a:p>
            <a:pPr>
              <a:lnSpc>
                <a:spcPts val="3680"/>
              </a:lnSpc>
              <a:spcBef>
                <a:spcPts val="0"/>
              </a:spcBef>
            </a:pPr>
            <a:r>
              <a:rPr lang="en-US" sz="4100" dirty="0" smtClean="0">
                <a:solidFill>
                  <a:srgbClr val="FFFFFF"/>
                </a:solidFill>
              </a:rPr>
              <a:t>How do we determine exoplanet compositions?</a:t>
            </a:r>
            <a:endParaRPr lang="en-US" sz="4100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306" y="1671943"/>
            <a:ext cx="1668387" cy="807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780"/>
              </a:lnSpc>
            </a:pPr>
            <a:r>
              <a:rPr lang="en-US" sz="2400" dirty="0" smtClean="0">
                <a:latin typeface="Calibri"/>
              </a:rPr>
              <a:t>Planet mass and radius</a:t>
            </a:r>
          </a:p>
        </p:txBody>
      </p:sp>
      <p:sp>
        <p:nvSpPr>
          <p:cNvPr id="10" name="Down Arrow 9"/>
          <p:cNvSpPr/>
          <p:nvPr/>
        </p:nvSpPr>
        <p:spPr>
          <a:xfrm>
            <a:off x="1025769" y="3345960"/>
            <a:ext cx="517769" cy="66900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3895276"/>
            <a:ext cx="239365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/>
              </a:rPr>
              <a:t>Degenerate; multiple possible compositions</a:t>
            </a:r>
            <a:endParaRPr lang="en-US" sz="2400" dirty="0">
              <a:latin typeface="Calibri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4405921" y="3316653"/>
            <a:ext cx="517769" cy="66900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58" idx="2"/>
          </p:cNvCxnSpPr>
          <p:nvPr/>
        </p:nvCxnSpPr>
        <p:spPr>
          <a:xfrm flipH="1">
            <a:off x="3871348" y="3284089"/>
            <a:ext cx="549228" cy="568243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570747" y="3895276"/>
            <a:ext cx="220784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/>
              </a:rPr>
              <a:t>Possible only for a small # of planets</a:t>
            </a:r>
            <a:endParaRPr lang="en-US" sz="2400" dirty="0">
              <a:latin typeface="Calibri"/>
            </a:endParaRPr>
          </a:p>
        </p:txBody>
      </p:sp>
      <p:sp>
        <p:nvSpPr>
          <p:cNvPr id="54" name="Down Arrow 53"/>
          <p:cNvSpPr/>
          <p:nvPr/>
        </p:nvSpPr>
        <p:spPr>
          <a:xfrm>
            <a:off x="7366000" y="3316653"/>
            <a:ext cx="517769" cy="66900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6037384" y="3943172"/>
            <a:ext cx="299915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/>
              </a:rPr>
              <a:t>Initial planet-forming ingredients help place constraints</a:t>
            </a:r>
            <a:endParaRPr lang="en-US" sz="2400" dirty="0">
              <a:latin typeface="Calibri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8404" y="1159285"/>
            <a:ext cx="2364343" cy="212480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308048" y="1282789"/>
            <a:ext cx="2188307" cy="152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780"/>
              </a:lnSpc>
            </a:pPr>
            <a:r>
              <a:rPr lang="en-US" sz="2400" dirty="0" smtClean="0">
                <a:latin typeface="Calibri"/>
              </a:rPr>
              <a:t>Atmosphere spectroscopy,</a:t>
            </a:r>
          </a:p>
          <a:p>
            <a:pPr algn="ctr">
              <a:lnSpc>
                <a:spcPts val="2780"/>
              </a:lnSpc>
            </a:pPr>
            <a:r>
              <a:rPr lang="en-US" sz="2400" dirty="0">
                <a:latin typeface="Calibri"/>
              </a:rPr>
              <a:t>d</a:t>
            </a:r>
            <a:r>
              <a:rPr lang="en-US" sz="2400" dirty="0" smtClean="0">
                <a:latin typeface="Calibri"/>
              </a:rPr>
              <a:t>irect </a:t>
            </a:r>
          </a:p>
          <a:p>
            <a:pPr algn="ctr">
              <a:lnSpc>
                <a:spcPts val="2780"/>
              </a:lnSpc>
            </a:pPr>
            <a:r>
              <a:rPr lang="en-US" sz="2400" dirty="0" smtClean="0">
                <a:latin typeface="Calibri"/>
              </a:rPr>
              <a:t>imaging</a:t>
            </a:r>
            <a:endParaRPr lang="en-US" sz="2400" dirty="0">
              <a:latin typeface="Calibri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2325077" y="1159285"/>
            <a:ext cx="1367694" cy="1644006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4539" y="2774460"/>
            <a:ext cx="1616808" cy="1077872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675925" y="1159286"/>
            <a:ext cx="3989566" cy="2157368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5496355" y="1966974"/>
            <a:ext cx="1869645" cy="807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780"/>
              </a:lnSpc>
            </a:pPr>
            <a:r>
              <a:rPr lang="en-US" sz="2400" dirty="0" smtClean="0">
                <a:latin typeface="Calibri"/>
              </a:rPr>
              <a:t>Host star </a:t>
            </a:r>
          </a:p>
          <a:p>
            <a:pPr algn="r">
              <a:lnSpc>
                <a:spcPts val="2780"/>
              </a:lnSpc>
            </a:pPr>
            <a:r>
              <a:rPr lang="en-US" sz="2400" dirty="0">
                <a:latin typeface="Calibri"/>
              </a:rPr>
              <a:t>c</a:t>
            </a:r>
            <a:r>
              <a:rPr lang="en-US" sz="2400" dirty="0" smtClean="0">
                <a:latin typeface="Calibri"/>
              </a:rPr>
              <a:t>omposition </a:t>
            </a:r>
          </a:p>
        </p:txBody>
      </p:sp>
    </p:spTree>
    <p:extLst>
      <p:ext uri="{BB962C8B-B14F-4D97-AF65-F5344CB8AC3E}">
        <p14:creationId xmlns:p14="http://schemas.microsoft.com/office/powerpoint/2010/main" val="38380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3"/>
          <p:cNvSpPr>
            <a:spLocks noGrp="1"/>
          </p:cNvSpPr>
          <p:nvPr>
            <p:ph type="subTitle" idx="1"/>
          </p:nvPr>
        </p:nvSpPr>
        <p:spPr>
          <a:xfrm>
            <a:off x="97694" y="0"/>
            <a:ext cx="9046306" cy="1103926"/>
          </a:xfrm>
        </p:spPr>
        <p:txBody>
          <a:bodyPr>
            <a:noAutofit/>
          </a:bodyPr>
          <a:lstStyle/>
          <a:p>
            <a:pPr>
              <a:lnSpc>
                <a:spcPts val="3680"/>
              </a:lnSpc>
              <a:spcBef>
                <a:spcPts val="0"/>
              </a:spcBef>
            </a:pPr>
            <a:r>
              <a:rPr lang="en-US" sz="4100" dirty="0" smtClean="0">
                <a:solidFill>
                  <a:srgbClr val="FFFFFF"/>
                </a:solidFill>
                <a:latin typeface="Calibri"/>
              </a:rPr>
              <a:t>How is exoplanet composition related to habitability?</a:t>
            </a:r>
            <a:endParaRPr lang="en-US" sz="4100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6291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3"/>
          <p:cNvSpPr>
            <a:spLocks noGrp="1"/>
          </p:cNvSpPr>
          <p:nvPr>
            <p:ph type="subTitle" idx="1"/>
          </p:nvPr>
        </p:nvSpPr>
        <p:spPr>
          <a:xfrm>
            <a:off x="97694" y="0"/>
            <a:ext cx="9046306" cy="1103926"/>
          </a:xfrm>
        </p:spPr>
        <p:txBody>
          <a:bodyPr>
            <a:noAutofit/>
          </a:bodyPr>
          <a:lstStyle/>
          <a:p>
            <a:pPr>
              <a:lnSpc>
                <a:spcPts val="3680"/>
              </a:lnSpc>
              <a:spcBef>
                <a:spcPts val="0"/>
              </a:spcBef>
            </a:pPr>
            <a:r>
              <a:rPr lang="en-US" sz="4100" dirty="0" smtClean="0">
                <a:solidFill>
                  <a:srgbClr val="FFFFFF"/>
                </a:solidFill>
                <a:latin typeface="Calibri"/>
              </a:rPr>
              <a:t>How is exoplanet composition related to habitability?</a:t>
            </a:r>
          </a:p>
          <a:p>
            <a:pPr>
              <a:lnSpc>
                <a:spcPts val="3680"/>
              </a:lnSpc>
              <a:spcBef>
                <a:spcPts val="0"/>
              </a:spcBef>
            </a:pPr>
            <a:r>
              <a:rPr lang="en-US" sz="4100" dirty="0" smtClean="0">
                <a:solidFill>
                  <a:srgbClr val="FFFFFF"/>
                </a:solidFill>
                <a:latin typeface="Calibri"/>
              </a:rPr>
              <a:t>Earth-likeness?</a:t>
            </a:r>
            <a:endParaRPr lang="en-US" sz="41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25143" y="2119923"/>
            <a:ext cx="2087013" cy="947615"/>
          </a:xfrm>
          <a:prstGeom prst="ellipse">
            <a:avLst/>
          </a:prstGeom>
          <a:solidFill>
            <a:srgbClr val="3DC5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111631" y="3565769"/>
            <a:ext cx="2093976" cy="950975"/>
          </a:xfrm>
          <a:prstGeom prst="ellipse">
            <a:avLst/>
          </a:prstGeom>
          <a:solidFill>
            <a:srgbClr val="65FF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40154" y="3565769"/>
            <a:ext cx="2093976" cy="950975"/>
          </a:xfrm>
          <a:prstGeom prst="ellipse">
            <a:avLst/>
          </a:prstGeom>
          <a:solidFill>
            <a:srgbClr val="C92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497386" y="2153808"/>
            <a:ext cx="1807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alibri"/>
              </a:rPr>
              <a:t>Atmosphere &amp; Climate</a:t>
            </a:r>
            <a:endParaRPr lang="en-US" sz="24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3017" y="3596359"/>
            <a:ext cx="1807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alibri"/>
              </a:rPr>
              <a:t>Magnetic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Calibri"/>
              </a:rPr>
              <a:t>Field</a:t>
            </a:r>
            <a:endParaRPr lang="en-US" sz="24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67940" y="3798520"/>
            <a:ext cx="1807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alibri"/>
              </a:rPr>
              <a:t>Tectonics</a:t>
            </a:r>
            <a:endParaRPr lang="en-US" sz="2400" dirty="0">
              <a:solidFill>
                <a:schemeClr val="bg1"/>
              </a:solidFill>
              <a:latin typeface="Calibri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304693" y="2935958"/>
            <a:ext cx="855784" cy="812128"/>
          </a:xfrm>
          <a:prstGeom prst="line">
            <a:avLst/>
          </a:prstGeom>
          <a:ln w="38100" cmpd="sng">
            <a:solidFill>
              <a:srgbClr val="3DC5FA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4965700" y="3065985"/>
            <a:ext cx="983762" cy="910092"/>
          </a:xfrm>
          <a:prstGeom prst="line">
            <a:avLst/>
          </a:prstGeom>
          <a:ln w="38100" cmpd="sng">
            <a:solidFill>
              <a:srgbClr val="65FF47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522416" y="2862385"/>
            <a:ext cx="802727" cy="703385"/>
          </a:xfrm>
          <a:prstGeom prst="line">
            <a:avLst/>
          </a:prstGeom>
          <a:ln w="38100" cmpd="sng">
            <a:solidFill>
              <a:srgbClr val="C92FF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039565" y="4296508"/>
            <a:ext cx="2975708" cy="0"/>
          </a:xfrm>
          <a:prstGeom prst="line">
            <a:avLst/>
          </a:prstGeom>
          <a:ln w="38100" cmpd="sng">
            <a:solidFill>
              <a:srgbClr val="65FF47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766779" y="2744372"/>
            <a:ext cx="2123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</a:rPr>
              <a:t>s</a:t>
            </a:r>
            <a:r>
              <a:rPr lang="en-US" dirty="0" smtClean="0">
                <a:latin typeface="Calibri"/>
              </a:rPr>
              <a:t>urface temperature</a:t>
            </a:r>
          </a:p>
          <a:p>
            <a:r>
              <a:rPr lang="en-US" dirty="0" smtClean="0">
                <a:latin typeface="Calibri"/>
              </a:rPr>
              <a:t>rock weathering</a:t>
            </a:r>
            <a:endParaRPr lang="en-US" dirty="0">
              <a:latin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05925" y="3242604"/>
            <a:ext cx="2012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</a:rPr>
              <a:t>v</a:t>
            </a:r>
            <a:r>
              <a:rPr lang="en-US" dirty="0" smtClean="0">
                <a:latin typeface="Calibri"/>
              </a:rPr>
              <a:t>olatile </a:t>
            </a:r>
          </a:p>
          <a:p>
            <a:r>
              <a:rPr lang="en-US" dirty="0">
                <a:latin typeface="Calibri"/>
              </a:rPr>
              <a:t>r</a:t>
            </a:r>
            <a:r>
              <a:rPr lang="en-US" dirty="0" smtClean="0">
                <a:latin typeface="Calibri"/>
              </a:rPr>
              <a:t>ecycling</a:t>
            </a:r>
            <a:endParaRPr lang="en-US" dirty="0">
              <a:latin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67417" y="4314948"/>
            <a:ext cx="2581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/>
              </a:rPr>
              <a:t>c</a:t>
            </a:r>
            <a:r>
              <a:rPr lang="en-US" dirty="0" smtClean="0">
                <a:latin typeface="Calibri"/>
              </a:rPr>
              <a:t>ore cooling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292405" y="2704335"/>
            <a:ext cx="2012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</a:rPr>
              <a:t>atmospheric</a:t>
            </a:r>
          </a:p>
          <a:p>
            <a:pPr algn="ctr"/>
            <a:r>
              <a:rPr lang="en-US" dirty="0" smtClean="0">
                <a:latin typeface="Calibri"/>
              </a:rPr>
              <a:t>escape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4774168"/>
            <a:ext cx="380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Calibri"/>
              </a:rPr>
              <a:t>Based on Foley &amp; Driscoll 2016, Fig. 1</a:t>
            </a:r>
            <a:endParaRPr lang="en-US" i="1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28694" y="1103926"/>
            <a:ext cx="1514229" cy="1200328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alibri"/>
              </a:rPr>
              <a:t>Sustained surface liquid H</a:t>
            </a:r>
            <a:r>
              <a:rPr lang="en-US" sz="2400" baseline="-25000" dirty="0" smtClean="0">
                <a:solidFill>
                  <a:schemeClr val="bg1"/>
                </a:solidFill>
                <a:latin typeface="Calibri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Calibri"/>
              </a:rPr>
              <a:t>O</a:t>
            </a:r>
            <a:endParaRPr lang="en-US" sz="2400" dirty="0">
              <a:solidFill>
                <a:schemeClr val="bg1"/>
              </a:solidFill>
              <a:latin typeface="Calibri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256761" y="562042"/>
            <a:ext cx="2560817" cy="395343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490308" y="1768231"/>
            <a:ext cx="1211384" cy="536023"/>
          </a:xfrm>
          <a:prstGeom prst="straightConnector1">
            <a:avLst/>
          </a:prstGeom>
          <a:ln w="38100" cmpd="sng">
            <a:solidFill>
              <a:srgbClr val="6EE4E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211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779" y="174867"/>
            <a:ext cx="2076509" cy="2076509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>
            <a:off x="2437815" y="856248"/>
            <a:ext cx="4691691" cy="71374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7170" y="676097"/>
            <a:ext cx="1138053" cy="11431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7170" y="3387411"/>
            <a:ext cx="1243747" cy="10967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779" y="2946480"/>
            <a:ext cx="2076509" cy="2076509"/>
          </a:xfrm>
          <a:prstGeom prst="rect">
            <a:avLst/>
          </a:prstGeom>
        </p:spPr>
      </p:pic>
      <p:sp>
        <p:nvSpPr>
          <p:cNvPr id="27" name="Right Arrow 26"/>
          <p:cNvSpPr/>
          <p:nvPr/>
        </p:nvSpPr>
        <p:spPr>
          <a:xfrm>
            <a:off x="2437815" y="3622181"/>
            <a:ext cx="4691691" cy="71374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829976" y="4762326"/>
            <a:ext cx="4314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chemeClr val="tx2"/>
                </a:solidFill>
                <a:latin typeface="Calibri"/>
              </a:rPr>
              <a:t>Image credits: NASA/Ames/JPL-Caltech</a:t>
            </a:r>
            <a:endParaRPr lang="en-US" i="1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715" y="2038415"/>
            <a:ext cx="2556945" cy="1127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80"/>
              </a:lnSpc>
            </a:pPr>
            <a:r>
              <a:rPr lang="en-US" sz="2400" dirty="0" smtClean="0">
                <a:solidFill>
                  <a:srgbClr val="FF6600"/>
                </a:solidFill>
                <a:latin typeface="Calibri"/>
              </a:rPr>
              <a:t>Host star abundances from SDSS/APOGEE</a:t>
            </a:r>
            <a:endParaRPr lang="en-US" sz="2400" dirty="0">
              <a:solidFill>
                <a:srgbClr val="FF6600"/>
              </a:solidFill>
              <a:latin typeface="Calibri"/>
            </a:endParaRPr>
          </a:p>
        </p:txBody>
      </p:sp>
      <p:sp>
        <p:nvSpPr>
          <p:cNvPr id="32" name="Subtitle 3"/>
          <p:cNvSpPr>
            <a:spLocks noGrp="1"/>
          </p:cNvSpPr>
          <p:nvPr>
            <p:ph type="subTitle" idx="1"/>
          </p:nvPr>
        </p:nvSpPr>
        <p:spPr>
          <a:xfrm>
            <a:off x="97694" y="0"/>
            <a:ext cx="9046306" cy="1103926"/>
          </a:xfrm>
        </p:spPr>
        <p:txBody>
          <a:bodyPr>
            <a:noAutofit/>
          </a:bodyPr>
          <a:lstStyle/>
          <a:p>
            <a:pPr>
              <a:lnSpc>
                <a:spcPts val="3680"/>
              </a:lnSpc>
              <a:spcBef>
                <a:spcPts val="0"/>
              </a:spcBef>
            </a:pPr>
            <a:r>
              <a:rPr lang="en-US" sz="4100" dirty="0" smtClean="0">
                <a:solidFill>
                  <a:srgbClr val="FFFFFF"/>
                </a:solidFill>
              </a:rPr>
              <a:t>From Star to Planet</a:t>
            </a:r>
            <a:endParaRPr lang="en-US" sz="4100" dirty="0">
              <a:solidFill>
                <a:srgbClr val="FFFF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26660" y="1424865"/>
            <a:ext cx="4502846" cy="2502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80"/>
              </a:lnSpc>
            </a:pPr>
            <a:r>
              <a:rPr lang="en-US" sz="2400" dirty="0" smtClean="0">
                <a:latin typeface="Calibri"/>
              </a:rPr>
              <a:t>condensation </a:t>
            </a:r>
            <a:r>
              <a:rPr lang="en-US" sz="2400" dirty="0">
                <a:latin typeface="Calibri"/>
              </a:rPr>
              <a:t>of </a:t>
            </a:r>
            <a:r>
              <a:rPr lang="en-US" sz="2400" dirty="0" smtClean="0">
                <a:latin typeface="Calibri"/>
              </a:rPr>
              <a:t>elements from nebula</a:t>
            </a:r>
          </a:p>
          <a:p>
            <a:pPr algn="ctr">
              <a:lnSpc>
                <a:spcPts val="2580"/>
              </a:lnSpc>
            </a:pPr>
            <a:endParaRPr lang="en-US" sz="2400" dirty="0" smtClean="0">
              <a:latin typeface="Calibri"/>
            </a:endParaRPr>
          </a:p>
          <a:p>
            <a:pPr algn="ctr">
              <a:lnSpc>
                <a:spcPts val="2580"/>
              </a:lnSpc>
            </a:pPr>
            <a:r>
              <a:rPr lang="en-US" sz="2400" dirty="0" smtClean="0">
                <a:latin typeface="Calibri"/>
              </a:rPr>
              <a:t>differentiation into core, mantle, crust</a:t>
            </a:r>
          </a:p>
          <a:p>
            <a:pPr algn="ctr">
              <a:lnSpc>
                <a:spcPts val="2580"/>
              </a:lnSpc>
            </a:pPr>
            <a:endParaRPr lang="en-US" sz="2400" dirty="0" smtClean="0">
              <a:latin typeface="Calibri"/>
            </a:endParaRPr>
          </a:p>
          <a:p>
            <a:pPr algn="ctr">
              <a:lnSpc>
                <a:spcPts val="2580"/>
              </a:lnSpc>
            </a:pPr>
            <a:r>
              <a:rPr lang="en-US" sz="2400" dirty="0">
                <a:latin typeface="Calibri"/>
              </a:rPr>
              <a:t>e</a:t>
            </a:r>
            <a:r>
              <a:rPr lang="en-US" sz="2400" dirty="0" smtClean="0">
                <a:latin typeface="Calibri"/>
              </a:rPr>
              <a:t>volution over time</a:t>
            </a:r>
            <a:endParaRPr lang="en-US" sz="2400" dirty="0"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4788814"/>
            <a:ext cx="1406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Calibri"/>
              </a:rPr>
              <a:t>Not to scale</a:t>
            </a:r>
            <a:endParaRPr lang="en-US" i="1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56827" y="2105980"/>
            <a:ext cx="1691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alibri"/>
              </a:rPr>
              <a:t>How </a:t>
            </a:r>
          </a:p>
          <a:p>
            <a:pPr algn="ctr"/>
            <a:r>
              <a:rPr lang="en-US" sz="2400" dirty="0" smtClean="0">
                <a:solidFill>
                  <a:srgbClr val="3366FF"/>
                </a:solidFill>
                <a:latin typeface="Calibri"/>
              </a:rPr>
              <a:t>Earth-like?</a:t>
            </a:r>
            <a:endParaRPr lang="en-US" sz="2400" dirty="0">
              <a:solidFill>
                <a:srgbClr val="3366FF"/>
              </a:solidFill>
              <a:latin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9938" y="352931"/>
            <a:ext cx="1576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/>
              </a:rPr>
              <a:t>Solar composition</a:t>
            </a:r>
            <a:endParaRPr lang="en-US" b="1" dirty="0">
              <a:latin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9938" y="3156453"/>
            <a:ext cx="1576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/>
              </a:rPr>
              <a:t>Different composition</a:t>
            </a:r>
            <a:endParaRPr lang="en-US" b="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3586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16" y="715677"/>
            <a:ext cx="4007759" cy="3008491"/>
          </a:xfrm>
          <a:prstGeom prst="rect">
            <a:avLst/>
          </a:prstGeom>
        </p:spPr>
      </p:pic>
      <p:sp>
        <p:nvSpPr>
          <p:cNvPr id="7" name="Subtitle 3"/>
          <p:cNvSpPr>
            <a:spLocks noGrp="1"/>
          </p:cNvSpPr>
          <p:nvPr>
            <p:ph type="subTitle" idx="1"/>
          </p:nvPr>
        </p:nvSpPr>
        <p:spPr>
          <a:xfrm>
            <a:off x="-38478" y="151469"/>
            <a:ext cx="3569563" cy="733641"/>
          </a:xfrm>
        </p:spPr>
        <p:txBody>
          <a:bodyPr>
            <a:noAutofit/>
          </a:bodyPr>
          <a:lstStyle/>
          <a:p>
            <a:pPr>
              <a:lnSpc>
                <a:spcPts val="3680"/>
              </a:lnSpc>
              <a:spcBef>
                <a:spcPts val="0"/>
              </a:spcBef>
            </a:pPr>
            <a:r>
              <a:rPr lang="en-US" sz="4100" dirty="0" smtClean="0">
                <a:solidFill>
                  <a:srgbClr val="FFFFFF"/>
                </a:solidFill>
                <a:latin typeface="Calibri"/>
              </a:rPr>
              <a:t>Olivine</a:t>
            </a:r>
            <a:r>
              <a:rPr lang="en-US" sz="4100" b="1" dirty="0" smtClean="0">
                <a:solidFill>
                  <a:srgbClr val="FFFFFF"/>
                </a:solidFill>
                <a:latin typeface="Calibri"/>
              </a:rPr>
              <a:t>    	</a:t>
            </a:r>
            <a:endParaRPr lang="en-US" sz="4100" b="1" dirty="0">
              <a:solidFill>
                <a:srgbClr val="FFFFFF"/>
              </a:solidFill>
              <a:latin typeface="Calibri"/>
            </a:endParaRPr>
          </a:p>
          <a:p>
            <a:pPr>
              <a:lnSpc>
                <a:spcPts val="3680"/>
              </a:lnSpc>
              <a:spcBef>
                <a:spcPts val="0"/>
              </a:spcBef>
            </a:pPr>
            <a:endParaRPr lang="en-US" sz="4100" b="1" dirty="0" smtClean="0">
              <a:solidFill>
                <a:srgbClr val="FFFFFF"/>
              </a:solidFill>
              <a:latin typeface="Calibri"/>
            </a:endParaRPr>
          </a:p>
          <a:p>
            <a:pPr>
              <a:lnSpc>
                <a:spcPts val="3680"/>
              </a:lnSpc>
              <a:spcBef>
                <a:spcPts val="0"/>
              </a:spcBef>
            </a:pPr>
            <a:endParaRPr lang="en-US" sz="41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879" y="811886"/>
            <a:ext cx="2801976" cy="2801976"/>
          </a:xfrm>
          <a:prstGeom prst="rect">
            <a:avLst/>
          </a:prstGeom>
        </p:spPr>
      </p:pic>
      <p:sp>
        <p:nvSpPr>
          <p:cNvPr id="22" name="Subtitle 3"/>
          <p:cNvSpPr txBox="1">
            <a:spLocks/>
          </p:cNvSpPr>
          <p:nvPr/>
        </p:nvSpPr>
        <p:spPr>
          <a:xfrm>
            <a:off x="5580450" y="3843163"/>
            <a:ext cx="3465856" cy="12269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80"/>
              </a:lnSpc>
              <a:spcBef>
                <a:spcPts val="0"/>
              </a:spcBef>
            </a:pPr>
            <a:endParaRPr lang="en-US" sz="410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6132" y="3482849"/>
            <a:ext cx="36005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Calibri"/>
              </a:rPr>
              <a:t>X</a:t>
            </a:r>
            <a:r>
              <a:rPr lang="en-US" sz="2400" baseline="-25000" dirty="0" smtClean="0">
                <a:latin typeface="Calibri"/>
              </a:rPr>
              <a:t>3</a:t>
            </a:r>
            <a:r>
              <a:rPr lang="en-US" sz="2400" i="1" dirty="0" smtClean="0">
                <a:latin typeface="Calibri"/>
              </a:rPr>
              <a:t>Y</a:t>
            </a:r>
            <a:r>
              <a:rPr lang="en-US" sz="2400" baseline="-25000" dirty="0" smtClean="0">
                <a:latin typeface="Calibri"/>
              </a:rPr>
              <a:t>2</a:t>
            </a:r>
            <a:r>
              <a:rPr lang="en-US" sz="2400" dirty="0" smtClean="0">
                <a:latin typeface="Calibri"/>
              </a:rPr>
              <a:t>(SiO</a:t>
            </a:r>
            <a:r>
              <a:rPr lang="en-US" sz="2400" baseline="-25000" dirty="0" smtClean="0">
                <a:latin typeface="Calibri"/>
              </a:rPr>
              <a:t>4</a:t>
            </a:r>
            <a:r>
              <a:rPr lang="en-US" sz="2400" dirty="0" smtClean="0">
                <a:latin typeface="Calibri"/>
              </a:rPr>
              <a:t>)</a:t>
            </a:r>
            <a:r>
              <a:rPr lang="en-US" sz="2400" baseline="-25000" dirty="0" smtClean="0">
                <a:latin typeface="Calibri"/>
              </a:rPr>
              <a:t>3</a:t>
            </a:r>
          </a:p>
          <a:p>
            <a:pPr algn="ctr"/>
            <a:r>
              <a:rPr lang="en-US" sz="2400" i="1" dirty="0" smtClean="0">
                <a:latin typeface="Calibri"/>
              </a:rPr>
              <a:t>X</a:t>
            </a:r>
            <a:r>
              <a:rPr lang="en-US" sz="2400" dirty="0" smtClean="0">
                <a:latin typeface="Calibri"/>
              </a:rPr>
              <a:t>=</a:t>
            </a:r>
            <a:r>
              <a:rPr lang="en-US" sz="2400" dirty="0" err="1" smtClean="0">
                <a:latin typeface="Calibri"/>
              </a:rPr>
              <a:t>Ca</a:t>
            </a:r>
            <a:r>
              <a:rPr lang="en-US" sz="2400" dirty="0" smtClean="0">
                <a:latin typeface="Calibri"/>
              </a:rPr>
              <a:t>, Mg, Fe, or </a:t>
            </a:r>
            <a:r>
              <a:rPr lang="en-US" sz="2400" dirty="0" err="1" smtClean="0">
                <a:latin typeface="Calibri"/>
              </a:rPr>
              <a:t>Mn</a:t>
            </a:r>
            <a:endParaRPr lang="en-US" sz="2400" dirty="0" smtClean="0">
              <a:latin typeface="Calibri"/>
            </a:endParaRPr>
          </a:p>
          <a:p>
            <a:pPr algn="ctr"/>
            <a:r>
              <a:rPr lang="en-US" sz="2400" i="1" dirty="0" smtClean="0">
                <a:latin typeface="Calibri"/>
              </a:rPr>
              <a:t>Y</a:t>
            </a:r>
            <a:r>
              <a:rPr lang="en-US" sz="2400" dirty="0" smtClean="0">
                <a:latin typeface="Calibri"/>
              </a:rPr>
              <a:t>=Al, Fe, Cr</a:t>
            </a:r>
          </a:p>
          <a:p>
            <a:pPr algn="ctr"/>
            <a:r>
              <a:rPr lang="en-US" sz="2400" dirty="0" smtClean="0">
                <a:latin typeface="Calibri"/>
              </a:rPr>
              <a:t>Si-rich</a:t>
            </a:r>
          </a:p>
          <a:p>
            <a:pPr algn="ctr"/>
            <a:endParaRPr lang="en-US" sz="2400" dirty="0" smtClean="0">
              <a:latin typeface="Calibri"/>
            </a:endParaRPr>
          </a:p>
          <a:p>
            <a:pPr algn="ctr"/>
            <a:endParaRPr lang="en-US" sz="2400" dirty="0">
              <a:latin typeface="Calibri"/>
            </a:endParaRPr>
          </a:p>
        </p:txBody>
      </p:sp>
      <p:sp>
        <p:nvSpPr>
          <p:cNvPr id="24" name="Subtitle 3"/>
          <p:cNvSpPr txBox="1">
            <a:spLocks/>
          </p:cNvSpPr>
          <p:nvPr/>
        </p:nvSpPr>
        <p:spPr>
          <a:xfrm>
            <a:off x="5367234" y="151469"/>
            <a:ext cx="3569563" cy="733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80"/>
              </a:lnSpc>
              <a:spcBef>
                <a:spcPts val="0"/>
              </a:spcBef>
            </a:pPr>
            <a:r>
              <a:rPr lang="en-US" sz="4100" dirty="0" smtClean="0">
                <a:solidFill>
                  <a:srgbClr val="FFFFFF"/>
                </a:solidFill>
                <a:latin typeface="Calibri"/>
              </a:rPr>
              <a:t>	Garnet</a:t>
            </a:r>
          </a:p>
          <a:p>
            <a:pPr>
              <a:lnSpc>
                <a:spcPts val="3680"/>
              </a:lnSpc>
              <a:spcBef>
                <a:spcPts val="0"/>
              </a:spcBef>
            </a:pPr>
            <a:endParaRPr lang="en-US" sz="4100" dirty="0" smtClean="0">
              <a:solidFill>
                <a:srgbClr val="FFFFFF"/>
              </a:solidFill>
              <a:latin typeface="Calibri"/>
            </a:endParaRPr>
          </a:p>
          <a:p>
            <a:pPr>
              <a:lnSpc>
                <a:spcPts val="3680"/>
              </a:lnSpc>
              <a:spcBef>
                <a:spcPts val="0"/>
              </a:spcBef>
            </a:pPr>
            <a:endParaRPr lang="en-US" sz="41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6" name="Subtitle 3"/>
          <p:cNvSpPr txBox="1">
            <a:spLocks/>
          </p:cNvSpPr>
          <p:nvPr/>
        </p:nvSpPr>
        <p:spPr>
          <a:xfrm>
            <a:off x="3433324" y="132228"/>
            <a:ext cx="2002808" cy="417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80"/>
              </a:lnSpc>
              <a:spcBef>
                <a:spcPts val="0"/>
              </a:spcBef>
            </a:pPr>
            <a:r>
              <a:rPr lang="en-US" sz="4100" dirty="0">
                <a:solidFill>
                  <a:srgbClr val="FFFFFF"/>
                </a:solidFill>
                <a:latin typeface="Calibri"/>
              </a:rPr>
              <a:t>v</a:t>
            </a:r>
            <a:r>
              <a:rPr lang="en-US" sz="4100" dirty="0" smtClean="0">
                <a:solidFill>
                  <a:srgbClr val="FFFFFF"/>
                </a:solidFill>
                <a:latin typeface="Calibri"/>
              </a:rPr>
              <a:t>s.</a:t>
            </a:r>
          </a:p>
          <a:p>
            <a:pPr>
              <a:lnSpc>
                <a:spcPts val="3680"/>
              </a:lnSpc>
              <a:spcBef>
                <a:spcPts val="0"/>
              </a:spcBef>
            </a:pPr>
            <a:endParaRPr lang="en-US" sz="4100" dirty="0" smtClean="0">
              <a:solidFill>
                <a:srgbClr val="FFFFFF"/>
              </a:solidFill>
              <a:latin typeface="Calibri"/>
            </a:endParaRPr>
          </a:p>
          <a:p>
            <a:pPr>
              <a:lnSpc>
                <a:spcPts val="3680"/>
              </a:lnSpc>
              <a:spcBef>
                <a:spcPts val="0"/>
              </a:spcBef>
            </a:pPr>
            <a:endParaRPr lang="en-US" sz="4100" dirty="0" smtClean="0">
              <a:solidFill>
                <a:srgbClr val="FFFFFF"/>
              </a:solidFill>
              <a:latin typeface="Calibri"/>
            </a:endParaRPr>
          </a:p>
          <a:p>
            <a:pPr>
              <a:lnSpc>
                <a:spcPts val="3680"/>
              </a:lnSpc>
              <a:spcBef>
                <a:spcPts val="0"/>
              </a:spcBef>
            </a:pPr>
            <a:endParaRPr lang="en-US" sz="4100" dirty="0" smtClean="0">
              <a:solidFill>
                <a:srgbClr val="FFFFFF"/>
              </a:solidFill>
              <a:latin typeface="Calibri"/>
            </a:endParaRPr>
          </a:p>
          <a:p>
            <a:pPr>
              <a:lnSpc>
                <a:spcPts val="3680"/>
              </a:lnSpc>
              <a:spcBef>
                <a:spcPts val="0"/>
              </a:spcBef>
            </a:pPr>
            <a:endParaRPr lang="en-US" sz="4100" dirty="0" smtClean="0">
              <a:solidFill>
                <a:srgbClr val="FFFFFF"/>
              </a:solidFill>
              <a:latin typeface="Calibri"/>
            </a:endParaRPr>
          </a:p>
          <a:p>
            <a:pPr>
              <a:lnSpc>
                <a:spcPts val="3680"/>
              </a:lnSpc>
              <a:spcBef>
                <a:spcPts val="0"/>
              </a:spcBef>
            </a:pPr>
            <a:endParaRPr lang="en-US" sz="4100" dirty="0" smtClean="0">
              <a:solidFill>
                <a:srgbClr val="FFFFFF"/>
              </a:solidFill>
              <a:latin typeface="Calibri"/>
            </a:endParaRPr>
          </a:p>
          <a:p>
            <a:pPr>
              <a:lnSpc>
                <a:spcPts val="3680"/>
              </a:lnSpc>
              <a:spcBef>
                <a:spcPts val="0"/>
              </a:spcBef>
            </a:pPr>
            <a:endParaRPr lang="en-US" sz="4100" dirty="0" smtClean="0">
              <a:solidFill>
                <a:srgbClr val="FFFFFF"/>
              </a:solidFill>
              <a:latin typeface="Calibri"/>
            </a:endParaRPr>
          </a:p>
          <a:p>
            <a:pPr>
              <a:lnSpc>
                <a:spcPts val="3680"/>
              </a:lnSpc>
              <a:spcBef>
                <a:spcPts val="0"/>
              </a:spcBef>
            </a:pPr>
            <a:endParaRPr lang="en-US" sz="41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9022" y="3613862"/>
            <a:ext cx="360055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/>
              </a:rPr>
              <a:t>(</a:t>
            </a:r>
            <a:r>
              <a:rPr lang="en-US" sz="2400" dirty="0" err="1" smtClean="0">
                <a:latin typeface="Calibri"/>
              </a:rPr>
              <a:t>Mg,Fe</a:t>
            </a:r>
            <a:r>
              <a:rPr lang="en-US" sz="2400" dirty="0" smtClean="0">
                <a:latin typeface="Calibri"/>
              </a:rPr>
              <a:t>)</a:t>
            </a:r>
            <a:r>
              <a:rPr lang="en-US" sz="2400" baseline="-25000" dirty="0" smtClean="0">
                <a:latin typeface="Calibri"/>
              </a:rPr>
              <a:t>2</a:t>
            </a:r>
            <a:r>
              <a:rPr lang="en-US" sz="2400" dirty="0" smtClean="0">
                <a:latin typeface="Calibri"/>
              </a:rPr>
              <a:t>(SiO</a:t>
            </a:r>
            <a:r>
              <a:rPr lang="en-US" sz="2400" baseline="-25000" dirty="0" smtClean="0">
                <a:latin typeface="Calibri"/>
              </a:rPr>
              <a:t>4</a:t>
            </a:r>
            <a:r>
              <a:rPr lang="en-US" sz="2400" dirty="0" smtClean="0">
                <a:latin typeface="Calibri"/>
              </a:rPr>
              <a:t>)</a:t>
            </a:r>
            <a:endParaRPr lang="en-US" sz="2400" baseline="-25000" dirty="0" smtClean="0">
              <a:latin typeface="Calibri"/>
            </a:endParaRPr>
          </a:p>
          <a:p>
            <a:pPr algn="ctr"/>
            <a:r>
              <a:rPr lang="en-US" sz="2400" dirty="0" smtClean="0">
                <a:latin typeface="Calibri"/>
              </a:rPr>
              <a:t>Mg-rich</a:t>
            </a:r>
          </a:p>
          <a:p>
            <a:pPr algn="ctr"/>
            <a:endParaRPr lang="en-US" sz="2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0526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316" y="-435118"/>
            <a:ext cx="8441708" cy="50650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5507" y="4044657"/>
            <a:ext cx="6819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"/>
              </a:rPr>
              <a:t>Different abundance patterns result in drastically different planets.</a:t>
            </a:r>
            <a:endParaRPr lang="en-US" sz="3200" dirty="0"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28243" y="53104"/>
            <a:ext cx="168375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Calibri"/>
              </a:rPr>
              <a:t>Kepler</a:t>
            </a:r>
            <a:r>
              <a:rPr lang="en-US" dirty="0" smtClean="0">
                <a:latin typeface="Calibri"/>
              </a:rPr>
              <a:t> 102</a:t>
            </a:r>
          </a:p>
          <a:p>
            <a:pPr algn="ctr"/>
            <a:r>
              <a:rPr lang="en-US" dirty="0" smtClean="0">
                <a:latin typeface="Calibri"/>
              </a:rPr>
              <a:t>Olive</a:t>
            </a:r>
            <a:endParaRPr lang="en-US" dirty="0"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61321" y="53104"/>
            <a:ext cx="133625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Calibri"/>
              </a:rPr>
              <a:t>Kepler</a:t>
            </a:r>
            <a:r>
              <a:rPr lang="en-US" dirty="0" smtClean="0">
                <a:latin typeface="Calibri"/>
              </a:rPr>
              <a:t> 407</a:t>
            </a:r>
          </a:p>
          <a:p>
            <a:pPr algn="ctr"/>
            <a:r>
              <a:rPr lang="en-US" dirty="0" smtClean="0">
                <a:latin typeface="Calibri"/>
              </a:rPr>
              <a:t>Janet</a:t>
            </a:r>
            <a:endParaRPr lang="en-US" dirty="0"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29976" y="3774492"/>
            <a:ext cx="4314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chemeClr val="tx2"/>
                </a:solidFill>
                <a:latin typeface="Calibri"/>
              </a:rPr>
              <a:t>Image credit: Robin </a:t>
            </a:r>
            <a:r>
              <a:rPr lang="en-US" i="1" dirty="0" err="1" smtClean="0">
                <a:solidFill>
                  <a:schemeClr val="tx2"/>
                </a:solidFill>
                <a:latin typeface="Calibri"/>
              </a:rPr>
              <a:t>Dienel</a:t>
            </a:r>
            <a:r>
              <a:rPr lang="en-US" i="1" dirty="0" smtClean="0">
                <a:solidFill>
                  <a:schemeClr val="tx2"/>
                </a:solidFill>
                <a:latin typeface="Calibri"/>
              </a:rPr>
              <a:t>, Carnegie/DTM</a:t>
            </a:r>
            <a:endParaRPr lang="en-US" i="1" dirty="0">
              <a:solidFill>
                <a:schemeClr val="tx2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118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672" y="206935"/>
            <a:ext cx="4041016" cy="38558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880" y="206935"/>
            <a:ext cx="3855897" cy="38558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05507" y="4044657"/>
            <a:ext cx="6819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Different </a:t>
            </a:r>
            <a:r>
              <a:rPr lang="en-US" sz="3200" dirty="0" smtClean="0">
                <a:latin typeface="Calibri"/>
              </a:rPr>
              <a:t>abundance</a:t>
            </a:r>
            <a:r>
              <a:rPr lang="en-US" sz="3200" dirty="0" smtClean="0"/>
              <a:t> patterns result in drastically different planets.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63507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1760" y="4135120"/>
            <a:ext cx="8920480" cy="957580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rgbClr val="2EF6FF"/>
                </a:solidFill>
                <a:latin typeface="Calibri"/>
              </a:rPr>
              <a:t>@</a:t>
            </a:r>
            <a:r>
              <a:rPr lang="en-US" sz="1800" b="1" dirty="0" err="1" smtClean="0">
                <a:solidFill>
                  <a:srgbClr val="2EF6FF"/>
                </a:solidFill>
                <a:latin typeface="Calibri"/>
              </a:rPr>
              <a:t>johannateske</a:t>
            </a:r>
            <a:r>
              <a:rPr lang="en-US" sz="1800" b="1" dirty="0" smtClean="0">
                <a:solidFill>
                  <a:srgbClr val="2EF6FF"/>
                </a:solidFill>
                <a:latin typeface="Calibri"/>
              </a:rPr>
              <a:t>   </a:t>
            </a:r>
          </a:p>
          <a:p>
            <a:r>
              <a:rPr lang="en-US" sz="1800" b="1" dirty="0" smtClean="0">
                <a:latin typeface="Calibri"/>
              </a:rPr>
              <a:t>@</a:t>
            </a:r>
            <a:r>
              <a:rPr lang="en-US" sz="1800" b="1" dirty="0" err="1" smtClean="0">
                <a:latin typeface="Calibri"/>
              </a:rPr>
              <a:t>APOGEEsurvey</a:t>
            </a:r>
            <a:r>
              <a:rPr lang="en-US" sz="1800" b="1" dirty="0" smtClean="0">
                <a:latin typeface="Calibri"/>
              </a:rPr>
              <a:t>   @</a:t>
            </a:r>
            <a:r>
              <a:rPr lang="en-US" sz="1800" b="1" dirty="0" err="1" smtClean="0">
                <a:latin typeface="Calibri"/>
              </a:rPr>
              <a:t>sdsssurveys</a:t>
            </a:r>
            <a:r>
              <a:rPr lang="en-US" sz="1800" b="1" dirty="0" smtClean="0">
                <a:latin typeface="Calibri"/>
              </a:rPr>
              <a:t>   </a:t>
            </a:r>
          </a:p>
          <a:p>
            <a:r>
              <a:rPr lang="en-US" sz="1800" b="1" dirty="0" smtClean="0">
                <a:latin typeface="Calibri"/>
              </a:rPr>
              <a:t>@</a:t>
            </a:r>
            <a:r>
              <a:rPr lang="en-US" sz="1800" b="1" dirty="0" err="1" smtClean="0">
                <a:latin typeface="Calibri"/>
              </a:rPr>
              <a:t>CarnegiePlanets</a:t>
            </a:r>
            <a:r>
              <a:rPr lang="en-US" sz="1800" b="1" dirty="0" smtClean="0">
                <a:latin typeface="Calibri"/>
              </a:rPr>
              <a:t>   @</a:t>
            </a:r>
            <a:r>
              <a:rPr lang="en-US" sz="1800" b="1" dirty="0" err="1" smtClean="0">
                <a:latin typeface="Calibri"/>
              </a:rPr>
              <a:t>CarnegieAstro</a:t>
            </a:r>
            <a:r>
              <a:rPr lang="en-US" sz="1800" b="1" dirty="0" smtClean="0">
                <a:latin typeface="Calibri"/>
              </a:rPr>
              <a:t>   @</a:t>
            </a:r>
            <a:r>
              <a:rPr lang="en-US" sz="1800" b="1" dirty="0" err="1" smtClean="0">
                <a:latin typeface="Calibri"/>
              </a:rPr>
              <a:t>CarnegieScience</a:t>
            </a:r>
            <a:endParaRPr lang="en-US" sz="1800" b="1" dirty="0">
              <a:latin typeface="Calibri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27538" y="43798"/>
            <a:ext cx="8128000" cy="1172308"/>
          </a:xfrm>
        </p:spPr>
        <p:txBody>
          <a:bodyPr>
            <a:normAutofit fontScale="90000"/>
          </a:bodyPr>
          <a:lstStyle/>
          <a:p>
            <a:pPr>
              <a:lnSpc>
                <a:spcPts val="4480"/>
              </a:lnSpc>
            </a:pPr>
            <a:r>
              <a:rPr lang="en-US" sz="4400" b="1" dirty="0">
                <a:latin typeface="Calibri"/>
              </a:rPr>
              <a:t>Between a Rock and a Hard Place: </a:t>
            </a:r>
            <a:r>
              <a:rPr lang="en-US" sz="4400" b="1" dirty="0" smtClean="0">
                <a:latin typeface="Calibri"/>
              </a:rPr>
              <a:t/>
            </a:r>
            <a:br>
              <a:rPr lang="en-US" sz="4400" b="1" dirty="0" smtClean="0">
                <a:latin typeface="Calibri"/>
              </a:rPr>
            </a:br>
            <a:r>
              <a:rPr lang="en-US" sz="4400" b="1" dirty="0" smtClean="0">
                <a:latin typeface="Calibri"/>
              </a:rPr>
              <a:t>Can </a:t>
            </a:r>
            <a:r>
              <a:rPr lang="en-US" sz="4400" b="1" dirty="0">
                <a:latin typeface="Calibri"/>
              </a:rPr>
              <a:t>Garnet Planets Be Habitable?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27538" y="1252782"/>
            <a:ext cx="8324210" cy="2919014"/>
          </a:xfrm>
          <a:prstGeom prst="rect">
            <a:avLst/>
          </a:prstGeom>
          <a:noFill/>
          <a:ln w="38100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ln w="6350" cmpd="sng">
                  <a:noFill/>
                </a:ln>
                <a:solidFill>
                  <a:schemeClr val="tx1"/>
                </a:solidFill>
                <a:latin typeface="Calibri"/>
              </a:rPr>
              <a:t>The host star abundances from SDSS/APOGEE give us important constraints on exoplanet interior composition and structure. </a:t>
            </a:r>
            <a:endParaRPr lang="en-US" sz="2400" b="1" dirty="0">
              <a:ln w="6350" cmpd="sng">
                <a:noFill/>
              </a:ln>
              <a:solidFill>
                <a:schemeClr val="tx1"/>
              </a:solidFill>
              <a:latin typeface="Calibri"/>
            </a:endParaRPr>
          </a:p>
          <a:p>
            <a:endParaRPr lang="en-US" sz="2400" b="1" dirty="0" smtClean="0">
              <a:ln w="6350" cmpd="sng">
                <a:noFill/>
              </a:ln>
              <a:solidFill>
                <a:schemeClr val="tx1"/>
              </a:solidFill>
              <a:latin typeface="Calibri"/>
            </a:endParaRPr>
          </a:p>
          <a:p>
            <a:r>
              <a:rPr lang="en-US" sz="2400" b="1" dirty="0" smtClean="0">
                <a:ln w="6350" cmpd="sng">
                  <a:noFill/>
                </a:ln>
                <a:solidFill>
                  <a:schemeClr val="tx1"/>
                </a:solidFill>
                <a:latin typeface="Calibri"/>
              </a:rPr>
              <a:t>Our results point to a wide variety in known rocky planets.</a:t>
            </a:r>
          </a:p>
          <a:p>
            <a:endParaRPr lang="en-US" sz="2400" b="1" dirty="0" smtClean="0">
              <a:ln w="6350" cmpd="sng">
                <a:noFill/>
              </a:ln>
              <a:solidFill>
                <a:schemeClr val="tx1"/>
              </a:solidFill>
              <a:latin typeface="Calibri"/>
            </a:endParaRPr>
          </a:p>
          <a:p>
            <a:r>
              <a:rPr lang="en-US" sz="2400" b="1" dirty="0" smtClean="0">
                <a:ln w="6350" cmpd="sng">
                  <a:noFill/>
                </a:ln>
                <a:solidFill>
                  <a:schemeClr val="tx1"/>
                </a:solidFill>
                <a:latin typeface="Calibri"/>
              </a:rPr>
              <a:t>We can use this new information to assess how Earth-like exoplanets are.</a:t>
            </a:r>
          </a:p>
          <a:p>
            <a:endParaRPr lang="en-US" sz="2400" b="1" dirty="0" smtClean="0">
              <a:ln w="6350" cmpd="sng">
                <a:noFill/>
              </a:ln>
              <a:solidFill>
                <a:schemeClr val="tx1"/>
              </a:solidFill>
              <a:latin typeface="Calibri"/>
            </a:endParaRPr>
          </a:p>
          <a:p>
            <a:endParaRPr lang="en-US" sz="2400" b="1" dirty="0" smtClean="0">
              <a:ln w="6350" cmpd="sng">
                <a:noFill/>
              </a:ln>
              <a:solidFill>
                <a:schemeClr val="tx1"/>
              </a:solidFill>
              <a:latin typeface="Calibri"/>
            </a:endParaRPr>
          </a:p>
          <a:p>
            <a:endParaRPr lang="en-US" sz="2400" b="1" dirty="0">
              <a:ln w="6350" cmpd="sng">
                <a:noFill/>
              </a:ln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0643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Theme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903</TotalTime>
  <Words>525</Words>
  <Application>Microsoft Macintosh PowerPoint</Application>
  <PresentationFormat>On-screen Show (16:9)</PresentationFormat>
  <Paragraphs>95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BlackTheme</vt:lpstr>
      <vt:lpstr>Between a Rock and a Hard Place:  Can Garnet Planets Be Habitable?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Between a Rock and a Hard Place:  Can Garnet Planets Be Habitable?</vt:lpstr>
    </vt:vector>
  </TitlesOfParts>
  <Company>CIW/DTM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Between a Rock and a Hard Place:  Can Garnet Planets Be Habitable?</dc:title>
  <dc:creator>Johanna Teske</dc:creator>
  <cp:lastModifiedBy>Rick Fienberg</cp:lastModifiedBy>
  <cp:revision>75</cp:revision>
  <cp:lastPrinted>2016-12-31T22:15:58Z</cp:lastPrinted>
  <dcterms:created xsi:type="dcterms:W3CDTF">2017-01-05T20:04:00Z</dcterms:created>
  <dcterms:modified xsi:type="dcterms:W3CDTF">2017-01-12T16:35:11Z</dcterms:modified>
</cp:coreProperties>
</file>