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7" r:id="rId5"/>
    <p:sldId id="268" r:id="rId6"/>
    <p:sldId id="265" r:id="rId7"/>
    <p:sldId id="275" r:id="rId8"/>
    <p:sldId id="260" r:id="rId9"/>
    <p:sldId id="258" r:id="rId10"/>
    <p:sldId id="269" r:id="rId11"/>
    <p:sldId id="272" r:id="rId12"/>
    <p:sldId id="273" r:id="rId13"/>
    <p:sldId id="263" r:id="rId14"/>
    <p:sldId id="271" r:id="rId15"/>
    <p:sldId id="281" r:id="rId16"/>
    <p:sldId id="278" r:id="rId17"/>
    <p:sldId id="282" r:id="rId18"/>
    <p:sldId id="277" r:id="rId19"/>
    <p:sldId id="280" r:id="rId20"/>
    <p:sldId id="279" r:id="rId21"/>
    <p:sldId id="274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2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4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42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4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6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7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9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9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8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80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15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446" indent="0" algn="ctr">
              <a:buNone/>
              <a:defRPr/>
            </a:lvl2pPr>
            <a:lvl3pPr marL="910900" indent="0" algn="ctr">
              <a:buNone/>
              <a:defRPr/>
            </a:lvl3pPr>
            <a:lvl4pPr marL="1366352" indent="0" algn="ctr">
              <a:buNone/>
              <a:defRPr/>
            </a:lvl4pPr>
            <a:lvl5pPr marL="1821798" indent="0" algn="ctr">
              <a:buNone/>
              <a:defRPr/>
            </a:lvl5pPr>
            <a:lvl6pPr marL="2277251" indent="0" algn="ctr">
              <a:buNone/>
              <a:defRPr/>
            </a:lvl6pPr>
            <a:lvl7pPr marL="2732700" indent="0" algn="ctr">
              <a:buNone/>
              <a:defRPr/>
            </a:lvl7pPr>
            <a:lvl8pPr marL="3188138" indent="0" algn="ctr">
              <a:buNone/>
              <a:defRPr/>
            </a:lvl8pPr>
            <a:lvl9pPr marL="364359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04896-B2CF-431E-9B6C-183672FCD081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76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6E260-70E9-4C30-885B-E1D36AEC47DB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95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446" indent="0">
              <a:buNone/>
              <a:defRPr sz="1800"/>
            </a:lvl2pPr>
            <a:lvl3pPr marL="910900" indent="0">
              <a:buNone/>
              <a:defRPr sz="1600"/>
            </a:lvl3pPr>
            <a:lvl4pPr marL="1366352" indent="0">
              <a:buNone/>
              <a:defRPr sz="1400"/>
            </a:lvl4pPr>
            <a:lvl5pPr marL="1821798" indent="0">
              <a:buNone/>
              <a:defRPr sz="1400"/>
            </a:lvl5pPr>
            <a:lvl6pPr marL="2277251" indent="0">
              <a:buNone/>
              <a:defRPr sz="1400"/>
            </a:lvl6pPr>
            <a:lvl7pPr marL="2732700" indent="0">
              <a:buNone/>
              <a:defRPr sz="1400"/>
            </a:lvl7pPr>
            <a:lvl8pPr marL="3188138" indent="0">
              <a:buNone/>
              <a:defRPr sz="1400"/>
            </a:lvl8pPr>
            <a:lvl9pPr marL="364359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E0FDE-C9F5-4A60-AFDB-3C62000B08B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34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B8E6A-BEA8-43B0-B396-A62B550FC83D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5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46" indent="0">
              <a:buNone/>
              <a:defRPr sz="2000" b="1"/>
            </a:lvl2pPr>
            <a:lvl3pPr marL="910900" indent="0">
              <a:buNone/>
              <a:defRPr sz="1800" b="1"/>
            </a:lvl3pPr>
            <a:lvl4pPr marL="1366352" indent="0">
              <a:buNone/>
              <a:defRPr sz="1600" b="1"/>
            </a:lvl4pPr>
            <a:lvl5pPr marL="1821798" indent="0">
              <a:buNone/>
              <a:defRPr sz="1600" b="1"/>
            </a:lvl5pPr>
            <a:lvl6pPr marL="2277251" indent="0">
              <a:buNone/>
              <a:defRPr sz="1600" b="1"/>
            </a:lvl6pPr>
            <a:lvl7pPr marL="2732700" indent="0">
              <a:buNone/>
              <a:defRPr sz="1600" b="1"/>
            </a:lvl7pPr>
            <a:lvl8pPr marL="3188138" indent="0">
              <a:buNone/>
              <a:defRPr sz="1600" b="1"/>
            </a:lvl8pPr>
            <a:lvl9pPr marL="364359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46" indent="0">
              <a:buNone/>
              <a:defRPr sz="2000" b="1"/>
            </a:lvl2pPr>
            <a:lvl3pPr marL="910900" indent="0">
              <a:buNone/>
              <a:defRPr sz="1800" b="1"/>
            </a:lvl3pPr>
            <a:lvl4pPr marL="1366352" indent="0">
              <a:buNone/>
              <a:defRPr sz="1600" b="1"/>
            </a:lvl4pPr>
            <a:lvl5pPr marL="1821798" indent="0">
              <a:buNone/>
              <a:defRPr sz="1600" b="1"/>
            </a:lvl5pPr>
            <a:lvl6pPr marL="2277251" indent="0">
              <a:buNone/>
              <a:defRPr sz="1600" b="1"/>
            </a:lvl6pPr>
            <a:lvl7pPr marL="2732700" indent="0">
              <a:buNone/>
              <a:defRPr sz="1600" b="1"/>
            </a:lvl7pPr>
            <a:lvl8pPr marL="3188138" indent="0">
              <a:buNone/>
              <a:defRPr sz="1600" b="1"/>
            </a:lvl8pPr>
            <a:lvl9pPr marL="364359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99B4E-E05C-4852-A48F-C96A4FAD8DF3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1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BCCF4-0C50-4FB1-95A8-790746F5684D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4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6CB69-7728-4116-BB58-6822FAAC2240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5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40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446" indent="0">
              <a:buNone/>
              <a:defRPr sz="1200"/>
            </a:lvl2pPr>
            <a:lvl3pPr marL="910900" indent="0">
              <a:buNone/>
              <a:defRPr sz="1000"/>
            </a:lvl3pPr>
            <a:lvl4pPr marL="1366352" indent="0">
              <a:buNone/>
              <a:defRPr sz="900"/>
            </a:lvl4pPr>
            <a:lvl5pPr marL="1821798" indent="0">
              <a:buNone/>
              <a:defRPr sz="900"/>
            </a:lvl5pPr>
            <a:lvl6pPr marL="2277251" indent="0">
              <a:buNone/>
              <a:defRPr sz="900"/>
            </a:lvl6pPr>
            <a:lvl7pPr marL="2732700" indent="0">
              <a:buNone/>
              <a:defRPr sz="900"/>
            </a:lvl7pPr>
            <a:lvl8pPr marL="3188138" indent="0">
              <a:buNone/>
              <a:defRPr sz="900"/>
            </a:lvl8pPr>
            <a:lvl9pPr marL="36435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453C-F5CC-454E-A524-3DF49171511E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3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446" indent="0">
              <a:buNone/>
              <a:defRPr sz="2800"/>
            </a:lvl2pPr>
            <a:lvl3pPr marL="910900" indent="0">
              <a:buNone/>
              <a:defRPr sz="2400"/>
            </a:lvl3pPr>
            <a:lvl4pPr marL="1366352" indent="0">
              <a:buNone/>
              <a:defRPr sz="2000"/>
            </a:lvl4pPr>
            <a:lvl5pPr marL="1821798" indent="0">
              <a:buNone/>
              <a:defRPr sz="2000"/>
            </a:lvl5pPr>
            <a:lvl6pPr marL="2277251" indent="0">
              <a:buNone/>
              <a:defRPr sz="2000"/>
            </a:lvl6pPr>
            <a:lvl7pPr marL="2732700" indent="0">
              <a:buNone/>
              <a:defRPr sz="2000"/>
            </a:lvl7pPr>
            <a:lvl8pPr marL="3188138" indent="0">
              <a:buNone/>
              <a:defRPr sz="2000"/>
            </a:lvl8pPr>
            <a:lvl9pPr marL="364359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46" indent="0">
              <a:buNone/>
              <a:defRPr sz="1200"/>
            </a:lvl2pPr>
            <a:lvl3pPr marL="910900" indent="0">
              <a:buNone/>
              <a:defRPr sz="1000"/>
            </a:lvl3pPr>
            <a:lvl4pPr marL="1366352" indent="0">
              <a:buNone/>
              <a:defRPr sz="900"/>
            </a:lvl4pPr>
            <a:lvl5pPr marL="1821798" indent="0">
              <a:buNone/>
              <a:defRPr sz="900"/>
            </a:lvl5pPr>
            <a:lvl6pPr marL="2277251" indent="0">
              <a:buNone/>
              <a:defRPr sz="900"/>
            </a:lvl6pPr>
            <a:lvl7pPr marL="2732700" indent="0">
              <a:buNone/>
              <a:defRPr sz="900"/>
            </a:lvl7pPr>
            <a:lvl8pPr marL="3188138" indent="0">
              <a:buNone/>
              <a:defRPr sz="900"/>
            </a:lvl8pPr>
            <a:lvl9pPr marL="36435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BE281-E46F-4E83-8E58-3579B37C3DA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79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A3E70-B300-4474-97E0-3208C3035A03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0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6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4865-2001-4D46-9BC5-EB6213637231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0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4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4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8A39-A71E-4279-BE63-E94A2E4920A1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1C47-5DB0-4FFB-A407-26E155125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C9CF-882D-43B6-96F5-678BC99B7E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109F-22E3-4F74-844B-D72F027E36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8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6" tIns="45540" rIns="91076" bIns="45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6" tIns="45540" rIns="91076" bIns="45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6" tIns="45540" rIns="91076" bIns="4554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Gulim" pitchFamily="34" charset="-127"/>
              </a:defRPr>
            </a:lvl1pPr>
          </a:lstStyle>
          <a:p>
            <a:pPr defTabSz="910900" fontAlgn="base">
              <a:spcBef>
                <a:spcPct val="0"/>
              </a:spcBef>
              <a:spcAft>
                <a:spcPct val="0"/>
              </a:spcAft>
            </a:pPr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6" tIns="45540" rIns="91076" bIns="4554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Gulim" pitchFamily="34" charset="-127"/>
              </a:defRPr>
            </a:lvl1pPr>
          </a:lstStyle>
          <a:p>
            <a:pPr defTabSz="910900" fontAlgn="base">
              <a:spcBef>
                <a:spcPct val="0"/>
              </a:spcBef>
              <a:spcAft>
                <a:spcPct val="0"/>
              </a:spcAft>
            </a:pPr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76" tIns="45540" rIns="91076" bIns="4554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Gulim" pitchFamily="34" charset="-127"/>
              </a:defRPr>
            </a:lvl1pPr>
          </a:lstStyle>
          <a:p>
            <a:pPr defTabSz="910900" fontAlgn="base">
              <a:spcBef>
                <a:spcPct val="0"/>
              </a:spcBef>
              <a:spcAft>
                <a:spcPct val="0"/>
              </a:spcAft>
            </a:pPr>
            <a:fld id="{5AC34B58-6841-4815-B8C1-83D92FD0937B}" type="slidenum">
              <a:rPr lang="ko-KR" altLang="en-US" smtClean="0">
                <a:solidFill>
                  <a:srgbClr val="000000"/>
                </a:solidFill>
              </a:rPr>
              <a:pPr defTabSz="9109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0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54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663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17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585" indent="-34158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105" indent="-284662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628" indent="-22772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4060" indent="-22772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9523" indent="-22772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4972" indent="-22772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0423" indent="-22772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5872" indent="-22772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1325" indent="-22772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46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00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52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98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51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700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138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594" algn="l" defTabSz="9109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625" y="-242382"/>
            <a:ext cx="13817687" cy="9420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610" y="554554"/>
            <a:ext cx="10479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X-Ray, UV, &amp; optical Irradiances of Barnard’s Star Super-Earth Planet: ‘Can Life find a way’ on such a Cold Planet?  (AAS #467.11)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3186" y="4638132"/>
            <a:ext cx="50418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Edward </a:t>
            </a:r>
            <a:r>
              <a:rPr lang="en-US" sz="3200" dirty="0" err="1" smtClean="0">
                <a:solidFill>
                  <a:schemeClr val="bg1"/>
                </a:solidFill>
              </a:rPr>
              <a:t>Guinan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&amp; Scott Engle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Villanova University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Ignasi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Ribas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IEEC, ICE, </a:t>
            </a:r>
            <a:r>
              <a:rPr lang="en-US" sz="2400" dirty="0" err="1" smtClean="0">
                <a:solidFill>
                  <a:schemeClr val="bg1"/>
                </a:solidFill>
              </a:rPr>
              <a:t>Barcolona</a:t>
            </a:r>
            <a:r>
              <a:rPr lang="en-US" sz="2400" dirty="0" smtClean="0">
                <a:solidFill>
                  <a:schemeClr val="bg1"/>
                </a:solidFill>
              </a:rPr>
              <a:t>, Spain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[edward.guinan@villanova.edu]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AutoShape 2" descr="Image result for nasa logo"/>
          <p:cNvSpPr>
            <a:spLocks noChangeAspect="1" noChangeArrowheads="1"/>
          </p:cNvSpPr>
          <p:nvPr/>
        </p:nvSpPr>
        <p:spPr bwMode="auto">
          <a:xfrm>
            <a:off x="-1197225" y="3287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nasa logo"/>
          <p:cNvSpPr>
            <a:spLocks noChangeAspect="1" noChangeArrowheads="1"/>
          </p:cNvSpPr>
          <p:nvPr/>
        </p:nvSpPr>
        <p:spPr bwMode="auto">
          <a:xfrm>
            <a:off x="-1044825" y="4811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nasa log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974" y="607890"/>
            <a:ext cx="542654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0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Barnard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receives only 2% of radiation as the Earth and 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is cold (T = -168 C).</a:t>
            </a:r>
          </a:p>
          <a:p>
            <a:pPr algn="just"/>
            <a:endParaRPr lang="en-US" sz="9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 super-earth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&gt;3.3 </a:t>
            </a:r>
            <a:r>
              <a:rPr lang="en-US" sz="22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baseline="-250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it could possess a large, hot 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(liquid) iron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&amp; have 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geothermal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energy. </a:t>
            </a:r>
            <a:endParaRPr lang="en-US" sz="22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9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Geothermal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could heat the exterior of the planet via plumes and vents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is present, the planet would be ice-covered, but 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geothermal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 could have 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of subsurface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that 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provide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niches for life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(analogs: Europa and subsurface lakes of Antarctica)</a:t>
            </a:r>
          </a:p>
          <a:p>
            <a:pPr algn="just"/>
            <a:endParaRPr lang="en-US" sz="10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more massive, then the stronger gravity could retain an H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/He atmosphere and it would be Mini-Neptune (Dwarf Gas Giant)</a:t>
            </a:r>
            <a:endParaRPr lang="en-US" sz="22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6794" y="198785"/>
            <a:ext cx="10461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Can Barnard b be Habitable - Could life find a way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64" y="845116"/>
            <a:ext cx="4826836" cy="288217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59" y="4123547"/>
            <a:ext cx="2623092" cy="2491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459" y="4123547"/>
            <a:ext cx="3482672" cy="23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24" y="274638"/>
            <a:ext cx="11129176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Sub-surface geothermal-heated Lakes in Antarctica: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Possible Analog for liquid water on Barnard b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" y="1578237"/>
            <a:ext cx="3835179" cy="518643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90" y="2608029"/>
            <a:ext cx="4898186" cy="3668912"/>
          </a:xfrm>
        </p:spPr>
      </p:pic>
    </p:spTree>
    <p:extLst>
      <p:ext uri="{BB962C8B-B14F-4D97-AF65-F5344CB8AC3E}">
        <p14:creationId xmlns:p14="http://schemas.microsoft.com/office/powerpoint/2010/main" val="8014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176" y="889817"/>
            <a:ext cx="55215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faint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Lstar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3 x 10</a:t>
            </a:r>
            <a:r>
              <a:rPr lang="en-US" sz="26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H~+26 mag), 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Barnard b proximity &amp; relatively large ~220 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separation 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its host star, 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it an attractive target to 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image. It may be feasible to image Barnard b in Near-IR with </a:t>
            </a:r>
            <a:r>
              <a:rPr lang="en-US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JWST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AO systems on the </a:t>
            </a:r>
            <a:r>
              <a:rPr lang="en-US" sz="26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GMT, TMT, and ELT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If Barnard b is a Mini-Neptune (</a:t>
            </a:r>
            <a:r>
              <a:rPr lang="en-US" sz="2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4.5 R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then H ~+23.3 mag </a:t>
            </a:r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 potentially be detected by VLT-SPHERE. Barnard b is only one</a:t>
            </a:r>
          </a:p>
          <a:p>
            <a:pPr algn="just"/>
            <a:r>
              <a:rPr lang="en-US" sz="2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handful of Earth-size </a:t>
            </a:r>
            <a:r>
              <a:rPr lang="en-US" sz="26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exoplanets</a:t>
            </a:r>
            <a:r>
              <a:rPr lang="en-US" sz="2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be can be imaged. </a:t>
            </a:r>
            <a:endParaRPr lang="en-US" sz="2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0027" y="198785"/>
            <a:ext cx="6752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       Imaging Barnard b  </a:t>
            </a:r>
            <a:endParaRPr lang="en-US" sz="5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64" y="-314357"/>
            <a:ext cx="4252909" cy="3387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752" y="2813530"/>
            <a:ext cx="2961935" cy="1658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65" y="4669799"/>
            <a:ext cx="2961935" cy="2014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88" y="3346268"/>
            <a:ext cx="2983950" cy="223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852" y="1027412"/>
            <a:ext cx="1069001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Barnard Star/planet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age =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8.6+/-1.2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Gyr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 ~2x as old as the Sun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Barnard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 receives only 2% </a:t>
            </a:r>
            <a:r>
              <a:rPr lang="en-US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instellation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as Earth and is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cold. </a:t>
            </a:r>
          </a:p>
          <a:p>
            <a:endParaRPr lang="en-US" sz="1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unlike HZ red dwarfs, Barnard b receives Earth-like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X-UV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irradiances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Less danger of sterilization and loss of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water and atmosphere.</a:t>
            </a:r>
          </a:p>
          <a:p>
            <a:endParaRPr lang="en-US" sz="1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If Barnard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 has water and is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geothermally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-active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this super-Earth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could harbor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sub-surface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liquid water where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primitive life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“could find a </a:t>
            </a:r>
            <a:r>
              <a:rPr lang="en-US" sz="3200">
                <a:solidFill>
                  <a:schemeClr val="accent4">
                    <a:lumMod val="40000"/>
                    <a:lumOff val="60000"/>
                  </a:schemeClr>
                </a:solidFill>
              </a:rPr>
              <a:t>way</a:t>
            </a:r>
            <a:r>
              <a:rPr lang="en-US" sz="320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”.</a:t>
            </a:r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1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With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planet-star angular separation of 220 mas,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Barnard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 could be imaged with future 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large telescopes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1312" y="256856"/>
            <a:ext cx="2863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Summary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1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79" y="-504890"/>
            <a:ext cx="13605740" cy="7648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291" y="2118510"/>
            <a:ext cx="5697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 you!</a:t>
            </a:r>
            <a:endParaRPr lang="en-US" sz="8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1066656"/>
            <a:ext cx="7214484" cy="5431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460" y="1182526"/>
            <a:ext cx="40549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D7D31">
                    <a:lumMod val="20000"/>
                    <a:lumOff val="80000"/>
                  </a:srgbClr>
                </a:solidFill>
              </a:rPr>
              <a:t>Barnard’s </a:t>
            </a:r>
            <a:r>
              <a:rPr lang="en-US" sz="2400" b="1" dirty="0">
                <a:solidFill>
                  <a:srgbClr val="ED7D31">
                    <a:lumMod val="20000"/>
                    <a:lumOff val="80000"/>
                  </a:srgbClr>
                </a:solidFill>
              </a:rPr>
              <a:t>Star and its </a:t>
            </a:r>
            <a:r>
              <a:rPr lang="en-US" sz="2400" b="1" dirty="0" smtClean="0">
                <a:solidFill>
                  <a:srgbClr val="ED7D31">
                    <a:lumMod val="20000"/>
                    <a:lumOff val="80000"/>
                  </a:srgbClr>
                </a:solidFill>
              </a:rPr>
              <a:t>super-earth planet </a:t>
            </a:r>
            <a:r>
              <a:rPr lang="en-US" sz="2400" b="1" dirty="0">
                <a:solidFill>
                  <a:srgbClr val="ED7D31">
                    <a:lumMod val="20000"/>
                    <a:lumOff val="80000"/>
                  </a:srgbClr>
                </a:solidFill>
              </a:rPr>
              <a:t>Barnard b are depicted in this </a:t>
            </a:r>
            <a:r>
              <a:rPr lang="en-US" sz="2400" b="1" dirty="0" smtClean="0">
                <a:solidFill>
                  <a:srgbClr val="ED7D31">
                    <a:lumMod val="20000"/>
                    <a:lumOff val="80000"/>
                  </a:srgbClr>
                </a:solidFill>
              </a:rPr>
              <a:t>‘best case scenario’ </a:t>
            </a:r>
            <a:r>
              <a:rPr lang="en-US" sz="2400" b="1" dirty="0">
                <a:solidFill>
                  <a:srgbClr val="ED7D31">
                    <a:lumMod val="20000"/>
                    <a:lumOff val="80000"/>
                  </a:srgbClr>
                </a:solidFill>
              </a:rPr>
              <a:t>for </a:t>
            </a:r>
            <a:r>
              <a:rPr lang="en-US" sz="2400" b="1" dirty="0" smtClean="0">
                <a:solidFill>
                  <a:srgbClr val="ED7D31">
                    <a:lumMod val="20000"/>
                    <a:lumOff val="80000"/>
                  </a:srgbClr>
                </a:solidFill>
              </a:rPr>
              <a:t>potential </a:t>
            </a:r>
            <a:r>
              <a:rPr lang="en-US" sz="2400" b="1" dirty="0">
                <a:solidFill>
                  <a:srgbClr val="ED7D31">
                    <a:lumMod val="20000"/>
                    <a:lumOff val="80000"/>
                  </a:srgbClr>
                </a:solidFill>
              </a:rPr>
              <a:t>life </a:t>
            </a:r>
            <a:r>
              <a:rPr lang="en-US" sz="2400" b="1" dirty="0" smtClean="0">
                <a:solidFill>
                  <a:srgbClr val="ED7D31">
                    <a:lumMod val="20000"/>
                    <a:lumOff val="80000"/>
                  </a:srgbClr>
                </a:solidFill>
              </a:rPr>
              <a:t>–i.e.- </a:t>
            </a:r>
            <a:r>
              <a:rPr lang="en-US" sz="2400" b="1" dirty="0">
                <a:solidFill>
                  <a:srgbClr val="ED7D31">
                    <a:lumMod val="20000"/>
                    <a:lumOff val="80000"/>
                  </a:srgbClr>
                </a:solidFill>
              </a:rPr>
              <a:t>geothermal heating </a:t>
            </a:r>
            <a:r>
              <a:rPr lang="en-US" sz="2400" b="1" dirty="0" smtClean="0">
                <a:solidFill>
                  <a:srgbClr val="ED7D31">
                    <a:lumMod val="20000"/>
                    <a:lumOff val="80000"/>
                  </a:srgbClr>
                </a:solidFill>
              </a:rPr>
              <a:t>melts </a:t>
            </a:r>
            <a:r>
              <a:rPr lang="en-US" sz="2400" b="1" dirty="0">
                <a:solidFill>
                  <a:srgbClr val="ED7D31">
                    <a:lumMod val="20000"/>
                    <a:lumOff val="80000"/>
                  </a:srgbClr>
                </a:solidFill>
              </a:rPr>
              <a:t>ice, producing </a:t>
            </a:r>
            <a:r>
              <a:rPr lang="en-US" sz="2400" b="1" dirty="0" smtClean="0">
                <a:solidFill>
                  <a:srgbClr val="ED7D31">
                    <a:lumMod val="20000"/>
                    <a:lumOff val="80000"/>
                  </a:srgbClr>
                </a:solidFill>
              </a:rPr>
              <a:t>regions </a:t>
            </a:r>
            <a:r>
              <a:rPr lang="en-US" sz="2400" b="1" dirty="0">
                <a:solidFill>
                  <a:srgbClr val="ED7D31">
                    <a:lumMod val="20000"/>
                    <a:lumOff val="80000"/>
                  </a:srgbClr>
                </a:solidFill>
              </a:rPr>
              <a:t>of liquid water near </a:t>
            </a:r>
            <a:r>
              <a:rPr lang="en-US" sz="2400" b="1" dirty="0" smtClean="0">
                <a:solidFill>
                  <a:srgbClr val="ED7D31">
                    <a:lumMod val="20000"/>
                    <a:lumOff val="80000"/>
                  </a:srgbClr>
                </a:solidFill>
              </a:rPr>
              <a:t>the </a:t>
            </a:r>
            <a:r>
              <a:rPr lang="en-US" sz="2400" b="1" dirty="0">
                <a:solidFill>
                  <a:srgbClr val="ED7D31">
                    <a:lumMod val="20000"/>
                    <a:lumOff val="80000"/>
                  </a:srgbClr>
                </a:solidFill>
              </a:rPr>
              <a:t>surface</a:t>
            </a:r>
            <a:r>
              <a:rPr lang="en-US" sz="2400" b="1" dirty="0" smtClean="0">
                <a:solidFill>
                  <a:srgbClr val="ED7D31">
                    <a:lumMod val="20000"/>
                    <a:lumOff val="80000"/>
                  </a:srgbClr>
                </a:solidFill>
              </a:rPr>
              <a:t>. This is analogous to the numerous geothermal-heated subsurface lakes found in Antarctica as well as the tidally-heated sub-stellar ocean of Europa.</a:t>
            </a:r>
            <a:endParaRPr lang="en-US" sz="2000" b="1" dirty="0" smtClean="0">
              <a:solidFill>
                <a:srgbClr val="ED7D31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736" y="360950"/>
            <a:ext cx="9745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Maybe “Life can find a Way” on Barnard b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27" y="-1126584"/>
            <a:ext cx="12307727" cy="7984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3976" y="709705"/>
            <a:ext cx="7159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Some Closing remarks  </a:t>
            </a:r>
            <a:endParaRPr lang="en-US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316" y="2625519"/>
            <a:ext cx="10882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&gt;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Barnard Star / planet age = 8.6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Gyr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- 2X the age as the Sun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&gt; Barnard b receives only 2%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instellation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as Earth and is cold.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&gt; But unlike HZ red dwarfs, Barnard b receives Earth-like X-UV irradiances.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ess danger of sterilization and loss of atmosphere.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&gt;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If Barnard b has water and is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geothermally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-active, it could harbor sub-surface liquid water where life “could find a way”.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&gt;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Barnard is nearby - With a planet-star angular separation of 220 mas, Barnard b could be imaged with future telescopes.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  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79" y="-504890"/>
            <a:ext cx="13605740" cy="7648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291" y="2118510"/>
            <a:ext cx="5697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Thank you!</a:t>
            </a:r>
            <a:endParaRPr lang="en-US" sz="8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41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13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611" y="807625"/>
            <a:ext cx="1103444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of the star/planet =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8.6</a:t>
            </a:r>
            <a:r>
              <a:rPr lang="en-US" sz="2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±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determined from Rotation-Age-Activity relations for red dwarfs from (Engle &amp;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Guinan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2018), using input parameters from Toledo-Padron et al. (2018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(e.g. 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142d -- Age = 8.6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X-ray,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II, Space Motions -agree with this age.</a:t>
            </a:r>
          </a:p>
          <a:p>
            <a:pPr algn="just"/>
            <a:endParaRPr lang="en-US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Habitable Zone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exoplanets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hosted by red dwarfs (due to the strong X-ray coronal and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chromospheric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emissions) results in X-ray irradiances of hundreds times stronger than Earth’s.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X-ray / UV fluxes received by Barnard b are similar to the Earth’s but its S/S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only 0.02.</a:t>
            </a:r>
          </a:p>
          <a:p>
            <a:pPr algn="just"/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Barnard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receives only 2% of radiation as the Earth and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is cold. But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super-earth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&gt;3.3 </a:t>
            </a:r>
            <a:r>
              <a:rPr 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it could possess a large, hot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(liquid) iron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&amp; have geothermal energy. Geothermal energy could heat the exterior of the planet via plumes and vents. If water is present, the planet would be ice-covered, but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geothermal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 could have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of subsurface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that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provide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niches for life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(analogs: Europa and subsurface lakes of Antarctica)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faint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Lstar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3 x 10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H~26 mag),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Barnard b proximity &amp; relatively large ~220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separation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its host star,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it an attractive target to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image. It may be feasible to image Barnard b in Near-IR with 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JWST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AO systems on the </a:t>
            </a:r>
            <a:r>
              <a:rPr 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GMT, TMT, and ELT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If Barnard b is a Mini-Neptune (Rp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then H~23.3 mag and could be detected by VLT/SPHERE. 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8675" y="198785"/>
            <a:ext cx="356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Some Take-</a:t>
            </a:r>
            <a:r>
              <a:rPr lang="en-US" sz="3600" dirty="0" err="1" smtClean="0">
                <a:solidFill>
                  <a:srgbClr val="FFC000"/>
                </a:solidFill>
              </a:rPr>
              <a:t>aways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LWARD Logo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6384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1905000" y="3581400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CC00"/>
                </a:solidFill>
              </a:rPr>
              <a:t>www.astronomy.villanova.edu/livingwithareddwarf/opener.htm</a:t>
            </a:r>
          </a:p>
        </p:txBody>
      </p:sp>
      <p:sp>
        <p:nvSpPr>
          <p:cNvPr id="81924" name="TextBox 1"/>
          <p:cNvSpPr txBox="1">
            <a:spLocks noChangeArrowheads="1"/>
          </p:cNvSpPr>
          <p:nvPr/>
        </p:nvSpPr>
        <p:spPr bwMode="auto">
          <a:xfrm>
            <a:off x="6209896" y="3867902"/>
            <a:ext cx="55960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CC00"/>
                </a:solidFill>
              </a:rPr>
              <a:t>Program </a:t>
            </a:r>
            <a:r>
              <a:rPr lang="en-US" altLang="en-US" sz="2800" dirty="0">
                <a:solidFill>
                  <a:srgbClr val="FFCC00"/>
                </a:solidFill>
              </a:rPr>
              <a:t>supported by grants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CC00"/>
                </a:solidFill>
              </a:rPr>
              <a:t>f</a:t>
            </a:r>
            <a:r>
              <a:rPr lang="en-US" altLang="en-US" sz="2800" dirty="0" smtClean="0">
                <a:solidFill>
                  <a:srgbClr val="FFCC00"/>
                </a:solidFill>
              </a:rPr>
              <a:t>rom </a:t>
            </a:r>
            <a:r>
              <a:rPr lang="en-US" altLang="en-US" sz="2800" dirty="0">
                <a:solidFill>
                  <a:srgbClr val="FFCC00"/>
                </a:solidFill>
              </a:rPr>
              <a:t>NASA (</a:t>
            </a:r>
            <a:r>
              <a:rPr lang="en-US" altLang="en-US" sz="2800" dirty="0" smtClean="0">
                <a:solidFill>
                  <a:srgbClr val="FFCC00"/>
                </a:solidFill>
              </a:rPr>
              <a:t>HST, Chandra, XMM-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CC00"/>
                </a:solidFill>
              </a:rPr>
              <a:t>Newton) &amp; NSF/RUI.  </a:t>
            </a:r>
            <a:endParaRPr lang="en-US" altLang="en-US" sz="2800" dirty="0">
              <a:solidFill>
                <a:srgbClr val="FFCC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094" y="1692615"/>
            <a:ext cx="6655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Living with a Red Dwarf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939" y="5100649"/>
            <a:ext cx="2907074" cy="1811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4" y="5397017"/>
            <a:ext cx="1339903" cy="1339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42" y="5352183"/>
            <a:ext cx="1460983" cy="14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951" y="47634"/>
            <a:ext cx="1081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     </a:t>
            </a:r>
            <a:r>
              <a:rPr lang="en-US" sz="3600" b="1" dirty="0" smtClean="0">
                <a:solidFill>
                  <a:srgbClr val="FFC000"/>
                </a:solidFill>
              </a:rPr>
              <a:t>Comparison of Barnard b with Earth and </a:t>
            </a:r>
            <a:r>
              <a:rPr lang="en-US" sz="3600" b="1" dirty="0" err="1" smtClean="0">
                <a:solidFill>
                  <a:srgbClr val="FFC000"/>
                </a:solidFill>
              </a:rPr>
              <a:t>Prox</a:t>
            </a:r>
            <a:r>
              <a:rPr lang="en-US" sz="3600" b="1" dirty="0" smtClean="0">
                <a:solidFill>
                  <a:srgbClr val="FFC000"/>
                </a:solidFill>
              </a:rPr>
              <a:t> Cen 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488" y="655001"/>
            <a:ext cx="1126251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prstClr val="white"/>
                </a:solidFill>
              </a:rPr>
              <a:t>Property</a:t>
            </a:r>
            <a:r>
              <a:rPr lang="en-US" sz="2800" dirty="0">
                <a:solidFill>
                  <a:prstClr val="white"/>
                </a:solidFill>
              </a:rPr>
              <a:t>      Earth-Sun        </a:t>
            </a:r>
            <a:r>
              <a:rPr lang="en-US" sz="2800" dirty="0" err="1">
                <a:solidFill>
                  <a:prstClr val="white"/>
                </a:solidFill>
              </a:rPr>
              <a:t>Proxima</a:t>
            </a:r>
            <a:r>
              <a:rPr lang="en-US" sz="2800" dirty="0">
                <a:solidFill>
                  <a:prstClr val="white"/>
                </a:solidFill>
              </a:rPr>
              <a:t> b         </a:t>
            </a:r>
            <a:r>
              <a:rPr lang="en-US" sz="2800" dirty="0" smtClean="0">
                <a:solidFill>
                  <a:prstClr val="white"/>
                </a:solidFill>
              </a:rPr>
              <a:t>   Barnard b          Barnard b</a:t>
            </a:r>
            <a:endParaRPr lang="en-US" sz="2800" dirty="0">
              <a:solidFill>
                <a:prstClr val="white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                      [1.0 AU]          [0.049 AU]         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[</a:t>
            </a:r>
            <a:r>
              <a:rPr lang="en-US" sz="2800" dirty="0" smtClean="0">
                <a:solidFill>
                  <a:prstClr val="white"/>
                </a:solidFill>
              </a:rPr>
              <a:t>0.404 </a:t>
            </a:r>
            <a:r>
              <a:rPr lang="en-US" sz="2800" dirty="0">
                <a:solidFill>
                  <a:prstClr val="white"/>
                </a:solidFill>
              </a:rPr>
              <a:t>AU</a:t>
            </a:r>
            <a:r>
              <a:rPr lang="en-US" sz="2800" dirty="0" smtClean="0">
                <a:solidFill>
                  <a:prstClr val="white"/>
                </a:solidFill>
              </a:rPr>
              <a:t>]       (when young)</a:t>
            </a:r>
          </a:p>
          <a:p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smtClean="0">
                <a:solidFill>
                  <a:prstClr val="white"/>
                </a:solidFill>
              </a:rPr>
              <a:t>Age (</a:t>
            </a:r>
            <a:r>
              <a:rPr lang="en-US" sz="2800" dirty="0" err="1" smtClean="0">
                <a:solidFill>
                  <a:prstClr val="white"/>
                </a:solidFill>
              </a:rPr>
              <a:t>Gyr</a:t>
            </a:r>
            <a:r>
              <a:rPr lang="en-US" sz="2800" dirty="0" smtClean="0">
                <a:solidFill>
                  <a:prstClr val="white"/>
                </a:solidFill>
              </a:rPr>
              <a:t>)        4.57               5.1+/0.6              8.5+/-1.0             50 </a:t>
            </a:r>
            <a:r>
              <a:rPr lang="en-US" sz="2800" dirty="0" err="1" smtClean="0">
                <a:solidFill>
                  <a:prstClr val="white"/>
                </a:solidFill>
              </a:rPr>
              <a:t>Myr</a:t>
            </a:r>
            <a:endParaRPr lang="en-US" sz="2800" dirty="0">
              <a:solidFill>
                <a:prstClr val="white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Mass (M</a:t>
            </a:r>
            <a:r>
              <a:rPr lang="en-US" sz="2000" dirty="0">
                <a:solidFill>
                  <a:prstClr val="white"/>
                </a:solidFill>
              </a:rPr>
              <a:t>E</a:t>
            </a:r>
            <a:r>
              <a:rPr lang="en-US" sz="2800" dirty="0">
                <a:solidFill>
                  <a:prstClr val="white"/>
                </a:solidFill>
              </a:rPr>
              <a:t>)    </a:t>
            </a:r>
            <a:r>
              <a:rPr lang="en-US" sz="2800" dirty="0" smtClean="0">
                <a:solidFill>
                  <a:prstClr val="white"/>
                </a:solidFill>
              </a:rPr>
              <a:t>   </a:t>
            </a:r>
            <a:r>
              <a:rPr lang="en-US" sz="2800" dirty="0">
                <a:solidFill>
                  <a:prstClr val="white"/>
                </a:solidFill>
              </a:rPr>
              <a:t>1.00               </a:t>
            </a:r>
            <a:r>
              <a:rPr lang="en-US" sz="2800" dirty="0" smtClean="0">
                <a:solidFill>
                  <a:prstClr val="white"/>
                </a:solidFill>
              </a:rPr>
              <a:t>  </a:t>
            </a:r>
            <a:r>
              <a:rPr lang="en-US" sz="2800" dirty="0">
                <a:solidFill>
                  <a:prstClr val="white"/>
                </a:solidFill>
              </a:rPr>
              <a:t>&gt;1.27               </a:t>
            </a:r>
            <a:r>
              <a:rPr lang="en-US" sz="2800" dirty="0" smtClean="0">
                <a:solidFill>
                  <a:prstClr val="white"/>
                </a:solidFill>
              </a:rPr>
              <a:t>   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smtClean="0">
                <a:solidFill>
                  <a:prstClr val="white"/>
                </a:solidFill>
              </a:rPr>
              <a:t>&gt;3.25                   &gt;3.25</a:t>
            </a:r>
            <a:endParaRPr lang="en-US" sz="2800" dirty="0">
              <a:solidFill>
                <a:prstClr val="white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Radius (R</a:t>
            </a:r>
            <a:r>
              <a:rPr lang="en-US" sz="2000" dirty="0">
                <a:solidFill>
                  <a:prstClr val="white"/>
                </a:solidFill>
              </a:rPr>
              <a:t>E</a:t>
            </a:r>
            <a:r>
              <a:rPr lang="en-US" sz="2800" dirty="0">
                <a:solidFill>
                  <a:prstClr val="white"/>
                </a:solidFill>
              </a:rPr>
              <a:t>)     </a:t>
            </a:r>
            <a:r>
              <a:rPr lang="en-US" sz="2800" dirty="0" smtClean="0">
                <a:solidFill>
                  <a:prstClr val="white"/>
                </a:solidFill>
              </a:rPr>
              <a:t> 1.00                   1.1                     ~1.5                      ~1.5</a:t>
            </a:r>
            <a:endParaRPr lang="en-US" sz="2800" dirty="0">
              <a:solidFill>
                <a:prstClr val="white"/>
              </a:solidFill>
            </a:endParaRPr>
          </a:p>
          <a:p>
            <a:endParaRPr lang="en-US" sz="1100" dirty="0">
              <a:solidFill>
                <a:prstClr val="white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    </a:t>
            </a:r>
            <a:r>
              <a:rPr lang="en-US" sz="2800" u="sng" dirty="0">
                <a:solidFill>
                  <a:prstClr val="white"/>
                </a:solidFill>
              </a:rPr>
              <a:t>S/S</a:t>
            </a:r>
            <a:r>
              <a:rPr lang="en-US" sz="2000" u="sng" dirty="0">
                <a:solidFill>
                  <a:prstClr val="white"/>
                </a:solidFill>
              </a:rPr>
              <a:t>E</a:t>
            </a:r>
            <a:r>
              <a:rPr lang="en-US" sz="2800" u="sng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            </a:t>
            </a:r>
            <a:r>
              <a:rPr lang="en-US" sz="2800" dirty="0" smtClean="0">
                <a:solidFill>
                  <a:prstClr val="white"/>
                </a:solidFill>
              </a:rPr>
              <a:t> 1.00                   0.65                  0.022                  ~ 0.2</a:t>
            </a:r>
            <a:endParaRPr lang="en-US" sz="2800" dirty="0">
              <a:solidFill>
                <a:prstClr val="white"/>
              </a:solidFill>
            </a:endParaRPr>
          </a:p>
          <a:p>
            <a:endParaRPr lang="en-US" sz="1200" dirty="0">
              <a:solidFill>
                <a:prstClr val="white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  </a:t>
            </a:r>
            <a:r>
              <a:rPr lang="en-US" sz="2800" dirty="0" err="1" smtClean="0">
                <a:solidFill>
                  <a:prstClr val="white"/>
                </a:solidFill>
              </a:rPr>
              <a:t>Teq</a:t>
            </a:r>
            <a:r>
              <a:rPr lang="en-US" sz="2800" dirty="0" smtClean="0">
                <a:solidFill>
                  <a:prstClr val="white"/>
                </a:solidFill>
              </a:rPr>
              <a:t> (K</a:t>
            </a:r>
            <a:r>
              <a:rPr lang="en-US" sz="2800" dirty="0">
                <a:solidFill>
                  <a:prstClr val="white"/>
                </a:solidFill>
              </a:rPr>
              <a:t>)        255 [288]        227 [277]         </a:t>
            </a:r>
            <a:r>
              <a:rPr lang="en-US" sz="2800" dirty="0" smtClean="0">
                <a:solidFill>
                  <a:prstClr val="white"/>
                </a:solidFill>
              </a:rPr>
              <a:t>   105 [155]            186 [236]</a:t>
            </a:r>
            <a:endParaRPr lang="en-US" sz="2800" dirty="0">
              <a:solidFill>
                <a:prstClr val="white"/>
              </a:solidFill>
            </a:endParaRPr>
          </a:p>
          <a:p>
            <a:endParaRPr lang="en-US" sz="1100" dirty="0">
              <a:solidFill>
                <a:prstClr val="white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   &lt;</a:t>
            </a:r>
            <a:r>
              <a:rPr lang="en-US" sz="2800" dirty="0" err="1">
                <a:solidFill>
                  <a:prstClr val="white"/>
                </a:solidFill>
              </a:rPr>
              <a:t>fx</a:t>
            </a:r>
            <a:r>
              <a:rPr lang="en-US" sz="2800" dirty="0" smtClean="0">
                <a:solidFill>
                  <a:prstClr val="white"/>
                </a:solidFill>
              </a:rPr>
              <a:t>&gt;*          0.25 </a:t>
            </a:r>
            <a:r>
              <a:rPr lang="en-US" sz="2800" dirty="0" err="1" smtClean="0">
                <a:solidFill>
                  <a:prstClr val="white"/>
                </a:solidFill>
              </a:rPr>
              <a:t>c.g.s</a:t>
            </a:r>
            <a:r>
              <a:rPr lang="en-US" sz="2800" dirty="0" smtClean="0">
                <a:solidFill>
                  <a:prstClr val="white"/>
                </a:solidFill>
              </a:rPr>
              <a:t>.        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smtClean="0">
                <a:solidFill>
                  <a:prstClr val="white"/>
                </a:solidFill>
              </a:rPr>
              <a:t> 163                   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smtClean="0">
                <a:solidFill>
                  <a:prstClr val="white"/>
                </a:solidFill>
              </a:rPr>
              <a:t> 0.133                      90</a:t>
            </a:r>
            <a:endParaRPr lang="en-US" sz="2800" dirty="0">
              <a:solidFill>
                <a:prstClr val="white"/>
              </a:solidFill>
            </a:endParaRPr>
          </a:p>
          <a:p>
            <a:r>
              <a:rPr lang="en-US" sz="2800" dirty="0" smtClean="0">
                <a:solidFill>
                  <a:prstClr val="white"/>
                </a:solidFill>
              </a:rPr>
              <a:t>                                             [650 </a:t>
            </a:r>
            <a:r>
              <a:rPr lang="en-US" sz="2800" dirty="0" err="1">
                <a:solidFill>
                  <a:prstClr val="white"/>
                </a:solidFill>
              </a:rPr>
              <a:t>f</a:t>
            </a:r>
            <a:r>
              <a:rPr lang="en-US" sz="2800" dirty="0" err="1" smtClean="0">
                <a:solidFill>
                  <a:prstClr val="white"/>
                </a:solidFill>
              </a:rPr>
              <a:t>x</a:t>
            </a:r>
            <a:r>
              <a:rPr lang="en-US" sz="2000" dirty="0" err="1" smtClean="0">
                <a:solidFill>
                  <a:prstClr val="white"/>
                </a:solidFill>
              </a:rPr>
              <a:t>E</a:t>
            </a:r>
            <a:r>
              <a:rPr lang="en-US" sz="2800" dirty="0" smtClean="0">
                <a:solidFill>
                  <a:prstClr val="white"/>
                </a:solidFill>
              </a:rPr>
              <a:t>]               [0.53 </a:t>
            </a:r>
            <a:r>
              <a:rPr lang="en-US" sz="2800" dirty="0" err="1">
                <a:solidFill>
                  <a:prstClr val="white"/>
                </a:solidFill>
              </a:rPr>
              <a:t>f</a:t>
            </a:r>
            <a:r>
              <a:rPr lang="en-US" sz="2800" dirty="0" err="1" smtClean="0">
                <a:solidFill>
                  <a:prstClr val="white"/>
                </a:solidFill>
              </a:rPr>
              <a:t>x</a:t>
            </a:r>
            <a:r>
              <a:rPr lang="en-US" sz="2000" dirty="0" err="1" smtClean="0">
                <a:solidFill>
                  <a:prstClr val="white"/>
                </a:solidFill>
              </a:rPr>
              <a:t>E</a:t>
            </a:r>
            <a:r>
              <a:rPr lang="en-US" sz="2800" dirty="0" smtClean="0">
                <a:solidFill>
                  <a:prstClr val="white"/>
                </a:solidFill>
              </a:rPr>
              <a:t>]              [370 </a:t>
            </a:r>
            <a:r>
              <a:rPr lang="en-US" sz="2800" dirty="0" err="1">
                <a:solidFill>
                  <a:prstClr val="white"/>
                </a:solidFill>
              </a:rPr>
              <a:t>f</a:t>
            </a:r>
            <a:r>
              <a:rPr lang="en-US" sz="2800" dirty="0" err="1" smtClean="0">
                <a:solidFill>
                  <a:prstClr val="white"/>
                </a:solidFill>
              </a:rPr>
              <a:t>x</a:t>
            </a:r>
            <a:r>
              <a:rPr lang="en-US" sz="2000" dirty="0" err="1" smtClean="0">
                <a:solidFill>
                  <a:prstClr val="white"/>
                </a:solidFill>
              </a:rPr>
              <a:t>E</a:t>
            </a:r>
            <a:r>
              <a:rPr lang="en-US" sz="2000" dirty="0" smtClean="0">
                <a:solidFill>
                  <a:prstClr val="white"/>
                </a:solidFill>
              </a:rPr>
              <a:t>]</a:t>
            </a:r>
            <a:endParaRPr lang="en-US" sz="2000" dirty="0">
              <a:solidFill>
                <a:prstClr val="white"/>
              </a:solidFill>
            </a:endParaRPr>
          </a:p>
          <a:p>
            <a:endParaRPr lang="en-US" sz="1100" dirty="0">
              <a:solidFill>
                <a:prstClr val="white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&lt;f </a:t>
            </a:r>
            <a:r>
              <a:rPr lang="en-US" sz="2800" dirty="0" smtClean="0">
                <a:solidFill>
                  <a:prstClr val="white"/>
                </a:solidFill>
              </a:rPr>
              <a:t>Ly-</a:t>
            </a:r>
            <a:r>
              <a:rPr lang="en-US" sz="2800" dirty="0" err="1" smtClean="0">
                <a:solidFill>
                  <a:prstClr val="white"/>
                </a:solidFill>
              </a:rPr>
              <a:t>alf</a:t>
            </a:r>
            <a:r>
              <a:rPr lang="en-US" sz="2800" dirty="0" smtClean="0">
                <a:solidFill>
                  <a:prstClr val="white"/>
                </a:solidFill>
              </a:rPr>
              <a:t>&gt;*       7.38                 130                     2.59                        34</a:t>
            </a:r>
            <a:endParaRPr lang="en-US" sz="2800" dirty="0">
              <a:solidFill>
                <a:prstClr val="white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  (FUV)                             </a:t>
            </a:r>
            <a:r>
              <a:rPr lang="en-US" sz="2800" dirty="0" smtClean="0">
                <a:solidFill>
                  <a:prstClr val="white"/>
                </a:solidFill>
              </a:rPr>
              <a:t>  [17.6 </a:t>
            </a:r>
            <a:r>
              <a:rPr lang="en-US" sz="2800" dirty="0" err="1" smtClean="0">
                <a:solidFill>
                  <a:prstClr val="white"/>
                </a:solidFill>
              </a:rPr>
              <a:t>fuv</a:t>
            </a:r>
            <a:r>
              <a:rPr lang="en-US" sz="2800" dirty="0" smtClean="0">
                <a:solidFill>
                  <a:prstClr val="white"/>
                </a:solidFill>
              </a:rPr>
              <a:t>-</a:t>
            </a:r>
            <a:r>
              <a:rPr lang="en-US" sz="2000" dirty="0" smtClean="0">
                <a:solidFill>
                  <a:prstClr val="white"/>
                </a:solidFill>
              </a:rPr>
              <a:t>E</a:t>
            </a:r>
            <a:r>
              <a:rPr lang="en-US" sz="2800" dirty="0" smtClean="0">
                <a:solidFill>
                  <a:prstClr val="white"/>
                </a:solidFill>
              </a:rPr>
              <a:t>]          [0.35 </a:t>
            </a:r>
            <a:r>
              <a:rPr lang="en-US" sz="2800" dirty="0" err="1" smtClean="0">
                <a:solidFill>
                  <a:prstClr val="white"/>
                </a:solidFill>
              </a:rPr>
              <a:t>fuv</a:t>
            </a:r>
            <a:r>
              <a:rPr lang="en-US" sz="2800" dirty="0" smtClean="0">
                <a:solidFill>
                  <a:prstClr val="white"/>
                </a:solidFill>
              </a:rPr>
              <a:t>-</a:t>
            </a:r>
            <a:r>
              <a:rPr lang="en-US" sz="2000" dirty="0" smtClean="0">
                <a:solidFill>
                  <a:prstClr val="white"/>
                </a:solidFill>
              </a:rPr>
              <a:t>E</a:t>
            </a:r>
            <a:r>
              <a:rPr lang="en-US" sz="2800" dirty="0" smtClean="0">
                <a:solidFill>
                  <a:prstClr val="white"/>
                </a:solidFill>
              </a:rPr>
              <a:t>]                4.6  </a:t>
            </a:r>
            <a:endParaRPr lang="en-US" sz="2800" dirty="0">
              <a:solidFill>
                <a:prstClr val="white"/>
              </a:solidFill>
            </a:endParaRPr>
          </a:p>
          <a:p>
            <a:endParaRPr lang="en-US" sz="1100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S/SE </a:t>
            </a:r>
            <a:r>
              <a:rPr lang="en-US" dirty="0">
                <a:solidFill>
                  <a:prstClr val="white"/>
                </a:solidFill>
              </a:rPr>
              <a:t>= </a:t>
            </a:r>
            <a:r>
              <a:rPr lang="en-US" dirty="0" err="1">
                <a:solidFill>
                  <a:prstClr val="white"/>
                </a:solidFill>
              </a:rPr>
              <a:t>instellation</a:t>
            </a:r>
            <a:r>
              <a:rPr lang="en-US" dirty="0">
                <a:solidFill>
                  <a:prstClr val="white"/>
                </a:solidFill>
              </a:rPr>
              <a:t> relative to Earth-Sun at 1.0 </a:t>
            </a:r>
            <a:r>
              <a:rPr lang="en-US" dirty="0" smtClean="0">
                <a:solidFill>
                  <a:prstClr val="white"/>
                </a:solidFill>
              </a:rPr>
              <a:t>AU;  &lt;f</a:t>
            </a:r>
            <a:r>
              <a:rPr lang="en-US" dirty="0">
                <a:solidFill>
                  <a:prstClr val="white"/>
                </a:solidFill>
              </a:rPr>
              <a:t>&gt; mean irradiances [flux units: </a:t>
            </a:r>
            <a:r>
              <a:rPr lang="en-US" dirty="0" err="1">
                <a:solidFill>
                  <a:prstClr val="white"/>
                </a:solidFill>
              </a:rPr>
              <a:t>c.g.s</a:t>
            </a:r>
            <a:r>
              <a:rPr lang="en-US" dirty="0">
                <a:solidFill>
                  <a:prstClr val="white"/>
                </a:solidFill>
              </a:rPr>
              <a:t> = </a:t>
            </a:r>
            <a:r>
              <a:rPr lang="en-US" dirty="0" smtClean="0">
                <a:solidFill>
                  <a:prstClr val="white"/>
                </a:solidFill>
              </a:rPr>
              <a:t>ergs/s/cm</a:t>
            </a:r>
            <a:r>
              <a:rPr lang="en-US" baseline="30000" dirty="0" smtClean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] 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X-ray </a:t>
            </a:r>
            <a:r>
              <a:rPr lang="en-US" dirty="0">
                <a:solidFill>
                  <a:prstClr val="white"/>
                </a:solidFill>
              </a:rPr>
              <a:t>and Ly-alpha Irradiances on Earth: </a:t>
            </a:r>
            <a:r>
              <a:rPr lang="en-US" dirty="0" smtClean="0">
                <a:solidFill>
                  <a:prstClr val="white"/>
                </a:solidFill>
              </a:rPr>
              <a:t>0.25 </a:t>
            </a:r>
            <a:r>
              <a:rPr lang="en-US" dirty="0">
                <a:solidFill>
                  <a:prstClr val="white"/>
                </a:solidFill>
              </a:rPr>
              <a:t>and </a:t>
            </a:r>
            <a:r>
              <a:rPr lang="en-US" dirty="0" smtClean="0">
                <a:solidFill>
                  <a:prstClr val="white"/>
                </a:solidFill>
              </a:rPr>
              <a:t>7.38 ergs/s/cm</a:t>
            </a:r>
            <a:r>
              <a:rPr lang="en-US" baseline="30000" dirty="0" smtClean="0">
                <a:solidFill>
                  <a:prstClr val="white"/>
                </a:solidFill>
              </a:rPr>
              <a:t>2; </a:t>
            </a:r>
            <a:r>
              <a:rPr lang="en-US" dirty="0" smtClean="0">
                <a:solidFill>
                  <a:prstClr val="white"/>
                </a:solidFill>
              </a:rPr>
              <a:t>Use &lt;Lx&gt; sun =  7.0 x 10</a:t>
            </a:r>
            <a:r>
              <a:rPr lang="en-US" baseline="30000" dirty="0" smtClean="0">
                <a:solidFill>
                  <a:prstClr val="white"/>
                </a:solidFill>
              </a:rPr>
              <a:t>+26</a:t>
            </a:r>
            <a:r>
              <a:rPr lang="en-US" dirty="0" smtClean="0">
                <a:solidFill>
                  <a:prstClr val="white"/>
                </a:solidFill>
              </a:rPr>
              <a:t> erg/s  Ayres 2018  </a:t>
            </a:r>
            <a:endParaRPr lang="en-US" dirty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703388" y="1308100"/>
          <a:ext cx="8888412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Image" r:id="rId3" imgW="8888889" imgH="5549206" progId="Photoshop.Image.9">
                  <p:embed/>
                </p:oleObj>
              </mc:Choice>
              <mc:Fallback>
                <p:oleObj name="Image" r:id="rId3" imgW="8888889" imgH="5549206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308100"/>
                        <a:ext cx="8888412" cy="554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676400" y="76200"/>
            <a:ext cx="8839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C000"/>
                </a:solidFill>
              </a:rPr>
              <a:t>The original “Living With a Red Dwarf” Program </a:t>
            </a:r>
            <a:r>
              <a:rPr lang="en-US" altLang="en-US" sz="3600" dirty="0" smtClean="0">
                <a:solidFill>
                  <a:srgbClr val="FFC000"/>
                </a:solidFill>
              </a:rPr>
              <a:t>logo </a:t>
            </a:r>
            <a:r>
              <a:rPr lang="en-US" altLang="en-US" sz="2400" dirty="0" smtClean="0">
                <a:solidFill>
                  <a:srgbClr val="FFC000"/>
                </a:solidFill>
              </a:rPr>
              <a:t>(not NASA approved)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8812" y="71919"/>
            <a:ext cx="13817687" cy="9420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610" y="286998"/>
            <a:ext cx="1092143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               Barnard’s Star claims to Stardom</a:t>
            </a:r>
            <a:r>
              <a:rPr lang="en-US" sz="4400" i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 1916 E.E. Barnard finds that Barnard’s Star (M3.5V; V= +10.5 mag) has the largest stellar proper motion =10.5”/yr. and a distance of 6 light years.   </a:t>
            </a:r>
          </a:p>
          <a:p>
            <a:endParaRPr lang="en-US" sz="1000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From astrometry since 1930s Peter van de Kamp (1960s -1970s) </a:t>
            </a:r>
          </a:p>
          <a:p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reported two Jupiter-size planets with orbital periods of 11 </a:t>
            </a:r>
            <a:r>
              <a:rPr lang="en-US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yrs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27 yrs. Found later to be bogus arising from changes in the </a:t>
            </a:r>
          </a:p>
          <a:p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telescope optics.                            HST --No Jupiter mass planets.</a:t>
            </a:r>
          </a:p>
          <a:p>
            <a:endParaRPr lang="en-US" sz="1000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Super-earth planet, Barnard b, reported by </a:t>
            </a:r>
            <a:r>
              <a:rPr lang="en-US" sz="32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Ribas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et al. 2018 from</a:t>
            </a:r>
          </a:p>
          <a:p>
            <a:r>
              <a:rPr lang="en-US" sz="3200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20+yrs of RV observations: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 = 233-d,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Mp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x sin </a:t>
            </a:r>
            <a:r>
              <a:rPr lang="en-US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= 3.25M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</a:p>
          <a:p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 = 0.404 AU., T= -168 C.  Angular separation = 220 mas –possible to Image!</a:t>
            </a:r>
          </a:p>
          <a:p>
            <a:endParaRPr lang="en-US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8440" y="4604088"/>
            <a:ext cx="2535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 </a:t>
            </a:r>
          </a:p>
          <a:p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29" y="1757238"/>
            <a:ext cx="1179973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0033FF"/>
                </a:solidFill>
                <a:latin typeface="GlosaMath-Roman"/>
              </a:rPr>
              <a:t>Nature Letter</a:t>
            </a:r>
            <a:r>
              <a:rPr lang="en-US" sz="4800" dirty="0" smtClean="0"/>
              <a:t> </a:t>
            </a:r>
          </a:p>
          <a:p>
            <a:r>
              <a:rPr lang="en-US" sz="4800" i="1" dirty="0" smtClean="0"/>
              <a:t>“A </a:t>
            </a:r>
            <a:r>
              <a:rPr lang="en-US" sz="4800" i="1" dirty="0"/>
              <a:t>candidate super-Earth </a:t>
            </a:r>
            <a:r>
              <a:rPr lang="en-US" sz="4800" i="1" dirty="0" smtClean="0"/>
              <a:t>planet </a:t>
            </a:r>
            <a:r>
              <a:rPr lang="en-US" sz="4800" i="1" dirty="0"/>
              <a:t>orbiting near the snow line of Barnard's star </a:t>
            </a:r>
            <a:r>
              <a:rPr lang="en-US" sz="4800" i="1" dirty="0" smtClean="0"/>
              <a:t>Planet” </a:t>
            </a:r>
          </a:p>
          <a:p>
            <a:r>
              <a:rPr lang="en-US" sz="4800" dirty="0" err="1"/>
              <a:t>Ribas</a:t>
            </a:r>
            <a:r>
              <a:rPr lang="en-US" sz="4800" dirty="0"/>
              <a:t> et al. </a:t>
            </a:r>
            <a:r>
              <a:rPr lang="en-US" sz="4800" dirty="0" smtClean="0"/>
              <a:t>2018 63</a:t>
            </a:r>
            <a:r>
              <a:rPr lang="en-US" sz="4800" dirty="0"/>
              <a:t>, </a:t>
            </a:r>
            <a:r>
              <a:rPr lang="en-US" sz="4800" dirty="0" smtClean="0"/>
              <a:t>365</a:t>
            </a:r>
          </a:p>
          <a:p>
            <a:endParaRPr lang="en-US" sz="4800" dirty="0" smtClean="0"/>
          </a:p>
          <a:p>
            <a:r>
              <a:rPr lang="en-US" sz="3200" i="1" dirty="0" smtClean="0"/>
              <a:t>Super-earth </a:t>
            </a:r>
            <a:r>
              <a:rPr lang="en-US" sz="3200" i="1" dirty="0" err="1" smtClean="0"/>
              <a:t>Exoplanet</a:t>
            </a:r>
            <a:r>
              <a:rPr lang="en-US" sz="3200" i="1" dirty="0" smtClean="0"/>
              <a:t> found orbiting the closest single star to the Sun</a:t>
            </a:r>
            <a:endParaRPr lang="en-US" sz="3200" i="1" dirty="0"/>
          </a:p>
          <a:p>
            <a:r>
              <a:rPr lang="pt-BR" sz="2800" dirty="0" smtClean="0">
                <a:solidFill>
                  <a:srgbClr val="000000"/>
                </a:solidFill>
                <a:latin typeface="GlosaMath-Roman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9555" y="278207"/>
            <a:ext cx="49559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 Barnard Star b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     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         Nov. 14, 2018   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704461"/>
            <a:ext cx="8603673" cy="6459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209" y="45287"/>
            <a:ext cx="1140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5" name="4-Point Star 4"/>
          <p:cNvSpPr/>
          <p:nvPr/>
        </p:nvSpPr>
        <p:spPr>
          <a:xfrm>
            <a:off x="2306649" y="2629148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4332421" y="1277395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5361125" y="3432465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5309169" y="3695189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3775991" y="5219832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4820795" y="6135486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5191490" y="6220106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5760793" y="191326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6072490" y="6095248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4-Point Star 14"/>
          <p:cNvSpPr/>
          <p:nvPr/>
        </p:nvSpPr>
        <p:spPr>
          <a:xfrm>
            <a:off x="7437337" y="4203656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4-Point Star 15"/>
          <p:cNvSpPr/>
          <p:nvPr/>
        </p:nvSpPr>
        <p:spPr>
          <a:xfrm>
            <a:off x="6778246" y="3102609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6220398" y="3659786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7869" y="176641"/>
            <a:ext cx="973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Stars Hosting Planets </a:t>
            </a:r>
            <a:r>
              <a:rPr lang="en-US" sz="3600" dirty="0" smtClean="0">
                <a:solidFill>
                  <a:srgbClr val="FFFF00"/>
                </a:solidFill>
              </a:rPr>
              <a:t>   within </a:t>
            </a:r>
            <a:r>
              <a:rPr lang="en-US" sz="3600" dirty="0">
                <a:solidFill>
                  <a:srgbClr val="FFFF00"/>
                </a:solidFill>
              </a:rPr>
              <a:t>~ 15 Light years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770" y="4541677"/>
            <a:ext cx="25734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BE0E3">
                    <a:lumMod val="90000"/>
                  </a:srgbClr>
                </a:solidFill>
              </a:rPr>
              <a:t>Not plotted</a:t>
            </a:r>
            <a:endParaRPr lang="en-US" sz="2000" dirty="0">
              <a:solidFill>
                <a:srgbClr val="BBE0E3">
                  <a:lumMod val="90000"/>
                </a:srgbClr>
              </a:solidFill>
            </a:endParaRPr>
          </a:p>
          <a:p>
            <a:r>
              <a:rPr lang="en-US" sz="2000" dirty="0" err="1">
                <a:solidFill>
                  <a:srgbClr val="BBE0E3">
                    <a:lumMod val="90000"/>
                  </a:srgbClr>
                </a:solidFill>
              </a:rPr>
              <a:t>Kapteyn</a:t>
            </a:r>
            <a:r>
              <a:rPr lang="en-US" sz="2000" dirty="0">
                <a:solidFill>
                  <a:srgbClr val="BBE0E3">
                    <a:lumMod val="90000"/>
                  </a:srgbClr>
                </a:solidFill>
              </a:rPr>
              <a:t> Star: 12.8 </a:t>
            </a:r>
            <a:r>
              <a:rPr lang="en-US" sz="2000" dirty="0" err="1">
                <a:solidFill>
                  <a:srgbClr val="BBE0E3">
                    <a:lumMod val="90000"/>
                  </a:srgbClr>
                </a:solidFill>
              </a:rPr>
              <a:t>ly</a:t>
            </a:r>
            <a:endParaRPr lang="en-US" sz="2000" dirty="0">
              <a:solidFill>
                <a:srgbClr val="BBE0E3">
                  <a:lumMod val="90000"/>
                </a:srgbClr>
              </a:solidFill>
            </a:endParaRPr>
          </a:p>
          <a:p>
            <a:r>
              <a:rPr lang="en-US" sz="2000" dirty="0">
                <a:solidFill>
                  <a:srgbClr val="BBE0E3">
                    <a:lumMod val="90000"/>
                  </a:srgbClr>
                </a:solidFill>
              </a:rPr>
              <a:t>Wolf 1061       14.0</a:t>
            </a:r>
          </a:p>
          <a:p>
            <a:r>
              <a:rPr lang="en-US" sz="2000" dirty="0">
                <a:solidFill>
                  <a:srgbClr val="BBE0E3">
                    <a:lumMod val="90000"/>
                  </a:srgbClr>
                </a:solidFill>
              </a:rPr>
              <a:t>GJ 687            </a:t>
            </a:r>
            <a:r>
              <a:rPr lang="en-US" sz="2000" dirty="0" smtClean="0">
                <a:solidFill>
                  <a:srgbClr val="BBE0E3">
                    <a:lumMod val="90000"/>
                  </a:srgbClr>
                </a:solidFill>
              </a:rPr>
              <a:t>14.8</a:t>
            </a:r>
            <a:endParaRPr lang="en-US" sz="2000" dirty="0">
              <a:solidFill>
                <a:srgbClr val="BBE0E3">
                  <a:lumMod val="90000"/>
                </a:srgbClr>
              </a:solidFill>
            </a:endParaRPr>
          </a:p>
          <a:p>
            <a:r>
              <a:rPr lang="en-US" sz="2000" dirty="0">
                <a:solidFill>
                  <a:srgbClr val="BBE0E3">
                    <a:lumMod val="90000"/>
                  </a:srgbClr>
                </a:solidFill>
              </a:rPr>
              <a:t>GJ 674            14.8</a:t>
            </a:r>
          </a:p>
          <a:p>
            <a:r>
              <a:rPr lang="en-US" sz="2000" dirty="0">
                <a:solidFill>
                  <a:srgbClr val="BBE0E3">
                    <a:lumMod val="90000"/>
                  </a:srgbClr>
                </a:solidFill>
              </a:rPr>
              <a:t>GJ 876            15.3</a:t>
            </a:r>
          </a:p>
        </p:txBody>
      </p:sp>
      <p:sp>
        <p:nvSpPr>
          <p:cNvPr id="20" name="4-Point Star 19"/>
          <p:cNvSpPr/>
          <p:nvPr/>
        </p:nvSpPr>
        <p:spPr>
          <a:xfrm>
            <a:off x="3697522" y="5994060"/>
            <a:ext cx="488374" cy="6442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1822" y="2035532"/>
            <a:ext cx="29621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Barnard Star b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Latest addition: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Nov. 14, 2018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As part the “Living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with a Red Dwarf”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Program, Photometry,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UV and X-ray observations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of most stars within 15 </a:t>
            </a:r>
            <a:r>
              <a:rPr lang="en-US" sz="2000" dirty="0" err="1" smtClean="0">
                <a:solidFill>
                  <a:srgbClr val="FFFF00"/>
                </a:solidFill>
              </a:rPr>
              <a:t>ly</a:t>
            </a:r>
            <a:r>
              <a:rPr lang="en-US" sz="2000" dirty="0" smtClean="0">
                <a:solidFill>
                  <a:srgbClr val="FFFF00"/>
                </a:solidFill>
              </a:rPr>
              <a:t> of the Sun have been carried out. Barnard Star observed since 2003.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76" y="291203"/>
            <a:ext cx="8363162" cy="4807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1523" y="5156746"/>
            <a:ext cx="97402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Barnard’s Star-Planet compared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Solar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Barnard b is at the same distance (0.40AU) from its host M3.5 star as Mercury is from the Sun. However, the low luminosity of M3.5V star (L = 0.0033 </a:t>
            </a:r>
            <a:r>
              <a:rPr lang="en-US" sz="2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Lsun</a:t>
            </a:r>
            <a:r>
              <a:rPr lang="en-US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results in the planet receiving ~2% of the radiation received by the Earth from the Sun</a:t>
            </a:r>
            <a:r>
              <a:rPr lang="en-US" sz="2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2369" y="2297464"/>
            <a:ext cx="22104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</a:t>
            </a:r>
            <a:r>
              <a:rPr lang="en-US" sz="2400" b="1" dirty="0" smtClean="0"/>
              <a:t>M3.5V </a:t>
            </a:r>
          </a:p>
          <a:p>
            <a:r>
              <a:rPr lang="en-US" sz="2400" b="1" dirty="0" smtClean="0"/>
              <a:t>L/Lo = 0.003</a:t>
            </a:r>
          </a:p>
          <a:p>
            <a:r>
              <a:rPr lang="en-US" sz="2400" b="1" dirty="0" smtClean="0"/>
              <a:t> Age: 8.5 </a:t>
            </a:r>
            <a:r>
              <a:rPr lang="en-US" sz="2400" b="1" dirty="0" err="1" smtClean="0"/>
              <a:t>Gyr</a:t>
            </a:r>
            <a:r>
              <a:rPr lang="en-US" sz="2400" b="1" dirty="0" smtClean="0"/>
              <a:t> </a:t>
            </a:r>
            <a:r>
              <a:rPr lang="en-US" sz="2000" b="1" dirty="0" smtClean="0"/>
              <a:t>                                            </a:t>
            </a:r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50947" y="1804955"/>
            <a:ext cx="24155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Barnard b </a:t>
            </a:r>
          </a:p>
          <a:p>
            <a:r>
              <a:rPr lang="en-US" sz="2400" dirty="0" err="1" smtClean="0">
                <a:solidFill>
                  <a:srgbClr val="FFC000"/>
                </a:solidFill>
              </a:rPr>
              <a:t>Mp</a:t>
            </a:r>
            <a:r>
              <a:rPr lang="en-US" sz="2400" dirty="0" smtClean="0">
                <a:solidFill>
                  <a:srgbClr val="FFC000"/>
                </a:solidFill>
              </a:rPr>
              <a:t> &gt; 3.25 M</a:t>
            </a:r>
            <a:r>
              <a:rPr lang="en-US" dirty="0" smtClean="0">
                <a:solidFill>
                  <a:srgbClr val="FFC000"/>
                </a:solidFill>
              </a:rPr>
              <a:t>E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 = -168 C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P = 233-d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A = 0.404 AU</a:t>
            </a:r>
          </a:p>
          <a:p>
            <a:r>
              <a:rPr lang="en-US" sz="2400" dirty="0" err="1" smtClean="0">
                <a:solidFill>
                  <a:srgbClr val="FFC000"/>
                </a:solidFill>
              </a:rPr>
              <a:t>Rp</a:t>
            </a:r>
            <a:r>
              <a:rPr lang="en-US" sz="2400" dirty="0" smtClean="0">
                <a:solidFill>
                  <a:srgbClr val="FFC000"/>
                </a:solidFill>
              </a:rPr>
              <a:t> ~ 1.5 R</a:t>
            </a:r>
            <a:r>
              <a:rPr lang="en-US" dirty="0" smtClean="0">
                <a:solidFill>
                  <a:srgbClr val="FFC000"/>
                </a:solidFill>
              </a:rPr>
              <a:t>E (if rocky)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3" y="-625641"/>
            <a:ext cx="12392005" cy="7483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0337" y="376996"/>
            <a:ext cx="72831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Results: X-ray / UV/ Optical Irradiances of Barnard b Relative to Earth-Sun </a:t>
            </a:r>
          </a:p>
          <a:p>
            <a:r>
              <a:rPr lang="en-US" sz="40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 </a:t>
            </a:r>
            <a:r>
              <a:rPr lang="en-US" sz="32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 Planet        S/S</a:t>
            </a:r>
            <a:r>
              <a:rPr lang="en-US" sz="24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E</a:t>
            </a:r>
            <a:r>
              <a:rPr lang="en-US" sz="32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     </a:t>
            </a:r>
            <a:r>
              <a:rPr lang="en-US" sz="3200" dirty="0" err="1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Fx</a:t>
            </a:r>
            <a:r>
              <a:rPr lang="en-US" sz="32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/</a:t>
            </a:r>
            <a:r>
              <a:rPr lang="en-US" sz="3200" dirty="0" err="1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Fx</a:t>
            </a:r>
            <a:r>
              <a:rPr lang="en-US" sz="32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-</a:t>
            </a:r>
            <a:r>
              <a:rPr lang="en-US" sz="20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E</a:t>
            </a:r>
            <a:r>
              <a:rPr lang="en-US" sz="32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     </a:t>
            </a:r>
            <a:r>
              <a:rPr lang="en-US" sz="3200" dirty="0" err="1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Fuv</a:t>
            </a:r>
            <a:r>
              <a:rPr lang="en-US" sz="32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/</a:t>
            </a:r>
            <a:r>
              <a:rPr lang="en-US" sz="3200" dirty="0" err="1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Fuv</a:t>
            </a:r>
            <a:r>
              <a:rPr lang="en-US" sz="32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-</a:t>
            </a:r>
            <a:r>
              <a:rPr lang="en-US" sz="20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E</a:t>
            </a:r>
            <a:endParaRPr lang="en-US" sz="2000" dirty="0">
              <a:solidFill>
                <a:srgbClr val="FFC000">
                  <a:lumMod val="60000"/>
                  <a:lumOff val="40000"/>
                </a:srgbClr>
              </a:solidFill>
            </a:endParaRPr>
          </a:p>
          <a:p>
            <a:r>
              <a:rPr lang="en-US" sz="32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Barnard b     0.02         0.5          0.35</a:t>
            </a:r>
          </a:p>
          <a:p>
            <a:r>
              <a:rPr lang="en-US" sz="3200" dirty="0" err="1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Proxima</a:t>
            </a:r>
            <a:r>
              <a:rPr lang="en-US" sz="3200" dirty="0" smtClean="0">
                <a:solidFill>
                  <a:srgbClr val="FFC000">
                    <a:lumMod val="60000"/>
                    <a:lumOff val="40000"/>
                  </a:srgbClr>
                </a:solidFill>
              </a:rPr>
              <a:t> b     0.65         650          130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9663" y="385010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85429" y="4024322"/>
            <a:ext cx="6206571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Because of the strong X-ray/UV emissions of </a:t>
            </a:r>
          </a:p>
          <a:p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red dwarf stars, planets located in the habitable </a:t>
            </a:r>
          </a:p>
          <a:p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zones of red dwarfs (e.g.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Proxima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-b) receive</a:t>
            </a:r>
          </a:p>
          <a:p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very large doses of harmful X-UV radiation.</a:t>
            </a:r>
          </a:p>
          <a:p>
            <a:endParaRPr lang="en-US" sz="1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X-ray and UV irradiances of Barnard b are </a:t>
            </a:r>
          </a:p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similar to / less than the Earth.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Although cold,</a:t>
            </a:r>
          </a:p>
          <a:p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Banrard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 has earth-like X-UV stellar fluxes.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9885" y="1430608"/>
            <a:ext cx="522052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of the star/planet =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8.6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±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determined from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Rotation-Age-Activity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for red dwarfs from (Engle &amp; </a:t>
            </a:r>
            <a:r>
              <a:rPr lang="en-US" sz="2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Guinan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2018), using input parameters from Toledo-Padron et al. (2018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(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145 d - Age = 8.6 +/-1.2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Barnard’s Star  low X-ray Luminosity (log Lx = 26.4 erg/s) and very weak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H&amp;K </a:t>
            </a:r>
            <a:r>
              <a:rPr lang="en-US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chromospheric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&amp; large U,V,W space 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otions agree with this age. Also has sub-solar metal abundances; Fe/H = -0.13.</a:t>
            </a:r>
          </a:p>
          <a:p>
            <a:pPr algn="just"/>
            <a:endParaRPr lang="en-US" sz="10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3564" y="174932"/>
            <a:ext cx="7255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T</a:t>
            </a:r>
            <a:r>
              <a:rPr lang="en-US" sz="4400" dirty="0" smtClean="0">
                <a:solidFill>
                  <a:srgbClr val="FFC000"/>
                </a:solidFill>
              </a:rPr>
              <a:t>he Age of Barnard Star-Planet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5" name="Picture 2" descr="C:\Users\Ed\Desktop\Kapteyn Star\dM Rot-Age Rel 02-2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77" y="1063067"/>
            <a:ext cx="3699077" cy="274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\Desktop\Red Dwarfs ppts\LWARD_Lx-Age dM st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89" y="3922920"/>
            <a:ext cx="3679465" cy="271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2476" y="5702026"/>
            <a:ext cx="1028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Barnard X</a:t>
            </a:r>
          </a:p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1504" y="1828794"/>
            <a:ext cx="1065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Barnard X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356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1669</Words>
  <Application>Microsoft Office PowerPoint</Application>
  <PresentationFormat>Widescreen</PresentationFormat>
  <Paragraphs>147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Gulim</vt:lpstr>
      <vt:lpstr>Arial</vt:lpstr>
      <vt:lpstr>Calibri</vt:lpstr>
      <vt:lpstr>Calibri Light</vt:lpstr>
      <vt:lpstr>Courier New</vt:lpstr>
      <vt:lpstr>GlosaMath-Roman</vt:lpstr>
      <vt:lpstr>Symbol</vt:lpstr>
      <vt:lpstr>Times New Roman</vt:lpstr>
      <vt:lpstr>Wingdings</vt:lpstr>
      <vt:lpstr>Office Theme</vt:lpstr>
      <vt:lpstr>1_Office Theme</vt:lpstr>
      <vt:lpstr>2_Default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Sub-surface geothermal-heated Lakes in Antarctica: Possible Analog for liquid water on Barnard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Guinan</dc:creator>
  <cp:lastModifiedBy>Edward Guinan</cp:lastModifiedBy>
  <cp:revision>82</cp:revision>
  <dcterms:created xsi:type="dcterms:W3CDTF">2019-01-04T20:17:42Z</dcterms:created>
  <dcterms:modified xsi:type="dcterms:W3CDTF">2019-01-10T15:54:25Z</dcterms:modified>
</cp:coreProperties>
</file>