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24"/>
  </p:notesMasterIdLst>
  <p:sldIdLst>
    <p:sldId id="330" r:id="rId2"/>
    <p:sldId id="376" r:id="rId3"/>
    <p:sldId id="386" r:id="rId4"/>
    <p:sldId id="387" r:id="rId5"/>
    <p:sldId id="388" r:id="rId6"/>
    <p:sldId id="389" r:id="rId7"/>
    <p:sldId id="390" r:id="rId8"/>
    <p:sldId id="391" r:id="rId9"/>
    <p:sldId id="392" r:id="rId10"/>
    <p:sldId id="395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396" r:id="rId22"/>
    <p:sldId id="418" r:id="rId23"/>
  </p:sldIdLst>
  <p:sldSz cx="9144000" cy="5143500" type="screen16x9"/>
  <p:notesSz cx="6858000" cy="9144000"/>
  <p:defaultTextStyle>
    <a:defPPr>
      <a:defRPr lang="de-DE"/>
    </a:defPPr>
    <a:lvl1pPr marL="0" algn="l" defTabSz="8163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85" algn="l" defTabSz="8163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70" algn="l" defTabSz="8163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54" algn="l" defTabSz="8163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739" algn="l" defTabSz="8163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924" algn="l" defTabSz="8163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109" algn="l" defTabSz="8163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294" algn="l" defTabSz="8163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479" algn="l" defTabSz="8163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243">
          <p15:clr>
            <a:srgbClr val="A4A3A4"/>
          </p15:clr>
        </p15:guide>
        <p15:guide id="4" pos="5760">
          <p15:clr>
            <a:srgbClr val="A4A3A4"/>
          </p15:clr>
        </p15:guide>
        <p15:guide id="5" orient="horz" pos="1079">
          <p15:clr>
            <a:srgbClr val="A4A3A4"/>
          </p15:clr>
        </p15:guide>
        <p15:guide id="6" orient="horz" pos="1620">
          <p15:clr>
            <a:srgbClr val="A4A3A4"/>
          </p15:clr>
        </p15:guide>
        <p15:guide id="7" pos="1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96" autoAdjust="0"/>
    <p:restoredTop sz="50000" autoAdjust="0"/>
  </p:normalViewPr>
  <p:slideViewPr>
    <p:cSldViewPr>
      <p:cViewPr varScale="1">
        <p:scale>
          <a:sx n="138" d="100"/>
          <a:sy n="138" d="100"/>
        </p:scale>
        <p:origin x="192" y="672"/>
      </p:cViewPr>
      <p:guideLst>
        <p:guide orient="horz" pos="2160"/>
        <p:guide pos="2880"/>
        <p:guide orient="horz" pos="3243"/>
        <p:guide pos="5760"/>
        <p:guide orient="horz" pos="1079"/>
        <p:guide orient="horz" pos="1620"/>
        <p:guide pos="14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600"/>
    </p:cViewPr>
  </p:sorterViewPr>
  <p:notesViewPr>
    <p:cSldViewPr>
      <p:cViewPr varScale="1">
        <p:scale>
          <a:sx n="160" d="100"/>
          <a:sy n="160" d="100"/>
        </p:scale>
        <p:origin x="264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25.10.18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37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08185" algn="l" defTabSz="81637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816370" algn="l" defTabSz="81637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224554" algn="l" defTabSz="81637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632739" algn="l" defTabSz="81637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040924" algn="l" defTabSz="8163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9109" algn="l" defTabSz="8163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7294" algn="l" defTabSz="8163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479" algn="l" defTabSz="8163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de-DE" sz="9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68474B5-F596-534B-86D2-9D56B183B690}" type="slidenum">
              <a:rPr lang="de-DE" sz="1200">
                <a:latin typeface="Arial" charset="0"/>
              </a:rPr>
              <a:pPr eaLnBrk="1" hangingPunct="1"/>
              <a:t>2</a:t>
            </a:fld>
            <a:endParaRPr lang="de-DE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5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633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Am 3.Oktober</a:t>
            </a:r>
            <a:r>
              <a:rPr lang="de-DE" sz="21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wurde 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MASCOT in einer Höhe von 51Metern über </a:t>
            </a:r>
            <a:r>
              <a:rPr lang="de-DE" sz="21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Ryugu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von</a:t>
            </a:r>
            <a:r>
              <a:rPr lang="de-DE" sz="21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Hayabusa2 abgetrennt und schwebte auf </a:t>
            </a:r>
            <a:r>
              <a:rPr lang="de-DE" sz="21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Ryugu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zu.</a:t>
            </a:r>
            <a:r>
              <a:rPr lang="de-DE" dirty="0">
                <a:effectLst/>
              </a:rPr>
              <a:t> Mittlerweile haben</a:t>
            </a:r>
            <a:r>
              <a:rPr lang="de-DE" baseline="0" dirty="0">
                <a:effectLst/>
              </a:rPr>
              <a:t> wir eine erste Version der Flugbahn von </a:t>
            </a:r>
            <a:r>
              <a:rPr lang="de-DE" baseline="0" dirty="0" err="1">
                <a:effectLst/>
              </a:rPr>
              <a:t>Mascot</a:t>
            </a:r>
            <a:r>
              <a:rPr lang="de-DE" baseline="0" dirty="0">
                <a:effectLst/>
              </a:rPr>
              <a:t> über dem Asteroiden, </a:t>
            </a:r>
            <a:r>
              <a:rPr lang="de-DE" sz="21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Um den Weg von MASCOT über die Oberfläche von </a:t>
            </a:r>
            <a:r>
              <a:rPr lang="de-DE" sz="210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Ryugu</a:t>
            </a:r>
            <a:r>
              <a:rPr lang="de-DE" sz="21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rekonstruieren zu können, waren die Augen der Kameras an Bord der Muttersonde Hayabusa2 auf den Asteroiden gerichtet. Die Optical Navigation </a:t>
            </a:r>
            <a:r>
              <a:rPr lang="de-DE" sz="210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Camera</a:t>
            </a:r>
            <a:r>
              <a:rPr lang="de-DE" sz="21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(ONC) hielt den freien Fall von MASCOT in mehreren Bildern fest.</a:t>
            </a:r>
            <a:r>
              <a:rPr lang="de-DE" sz="21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In diesen Bilder sehen wir</a:t>
            </a:r>
            <a:r>
              <a:rPr lang="de-DE" sz="21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sehen</a:t>
            </a:r>
            <a:r>
              <a:rPr lang="de-DE" sz="21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wir MASCOT selbst und</a:t>
            </a:r>
            <a:r>
              <a:rPr lang="de-DE" sz="21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den Schatten, den das Experimentpaket während der Flugphase auf den Boden warf. Daraus konnten wir den Weg von MASCOT nun</a:t>
            </a:r>
            <a:r>
              <a:rPr lang="de-DE" sz="21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genau rekonstruieren</a:t>
            </a:r>
            <a:r>
              <a:rPr lang="de-DE" sz="21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548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633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Aus der</a:t>
            </a:r>
            <a:r>
              <a:rPr lang="de-DE" sz="21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Rekonstruktion der Flugbahnsehen </a:t>
            </a:r>
            <a:r>
              <a:rPr lang="de-DE" sz="21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wit</a:t>
            </a:r>
            <a:r>
              <a:rPr lang="de-DE" sz="21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, dass 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MASCOT nach ca. 6 Minuten auf den hier zu sehenden Steinblock aufprallt  </a:t>
            </a:r>
            <a:r>
              <a:rPr lang="mr-IN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–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das ist der erste Bodenkontakt mit </a:t>
            </a:r>
            <a:r>
              <a:rPr lang="de-DE" sz="21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Ryugu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. Die Optical Navigation </a:t>
            </a:r>
            <a:r>
              <a:rPr lang="de-DE" sz="21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Camera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(ONC) von </a:t>
            </a:r>
            <a:r>
              <a:rPr lang="de-DE" sz="21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Hayabusa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hält den Ablauf in hochauflösenden Bildern fest. </a:t>
            </a:r>
            <a:r>
              <a:rPr lang="de-DE" sz="21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Nach dem ersten Auftreffen prallte MASCOT sanft von diesem großen Block ab, berührte noch ein paar Mal den Boden und fand sich dann in einer zunächst hier bei ca. </a:t>
            </a:r>
            <a:r>
              <a:rPr lang="de-DE" sz="210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xxxxxx</a:t>
            </a:r>
            <a:r>
              <a:rPr lang="de-DE" sz="21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in einer Ruhelage wieder. </a:t>
            </a:r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Das festgelegte Landegebiet MA9 wurde genau getroffen und befindet sich etwa bei 300 Grad östlicher Länge und 30 Grad südlicher Breite.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7876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7579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1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Auch die DLR-Kamera MASCAM nimmt währen des Abstiegs auf den Asteroiden 20 Bilder auf. </a:t>
            </a:r>
            <a:r>
              <a:rPr lang="de-DE" sz="21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Das Muster der unzähligen auf der Oberfläche verteilten Blöcken ist auch in Schrägaufnahmen von MASCAM aus der Landesonde heraus in Richtung des jeweiligen Horizonts zu erkennen.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338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16zu9-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87184"/>
            <a:ext cx="752475" cy="66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926816"/>
            <a:ext cx="7342188" cy="741134"/>
          </a:xfrm>
        </p:spPr>
        <p:txBody>
          <a:bodyPr/>
          <a:lstStyle>
            <a:lvl1pPr>
              <a:tabLst>
                <a:tab pos="2037534" algn="l"/>
              </a:tabLst>
              <a:defRPr/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690167"/>
            <a:ext cx="7342188" cy="37136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dirty="0"/>
              <a:t>Master-Untertitelformat bearbeiten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/>
              <a:t>www.DLR.de  •</a:t>
            </a:r>
            <a:r>
              <a:rPr lang="de-DE" dirty="0"/>
              <a:t>  Chart </a:t>
            </a:r>
            <a:fld id="{1D87CF51-63B8-4B9C-AFE5-168C49261103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pic>
        <p:nvPicPr>
          <p:cNvPr id="10" name="Bild 9" descr="Logo-CNES-horizont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0" y="4536989"/>
            <a:ext cx="1143265" cy="366934"/>
          </a:xfrm>
          <a:prstGeom prst="rect">
            <a:avLst/>
          </a:prstGeom>
        </p:spPr>
      </p:pic>
      <p:pic>
        <p:nvPicPr>
          <p:cNvPr id="11" name="Bild 10" descr="Jaxa_logo_640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26" y="4511267"/>
            <a:ext cx="873106" cy="5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7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03660"/>
            <a:ext cx="7342188" cy="5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91679"/>
            <a:ext cx="1195388" cy="9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7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18C7CB6D-895A-4F21-B0E7-2185F6FE553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www.DLR.de  •  </a:t>
            </a:r>
            <a:r>
              <a:rPr lang="de-DE" dirty="0"/>
              <a:t>Chart </a:t>
            </a:r>
            <a:fld id="{37A47AE4-FBED-4E05-AC10-339B7B5393E6}" type="slidenum">
              <a:rPr smtClean="0"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441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703046"/>
            <a:ext cx="7342188" cy="74113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1" y="1571142"/>
            <a:ext cx="3770313" cy="29931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571142"/>
            <a:ext cx="3771900" cy="29931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www.DLR.de  •  </a:t>
            </a:r>
            <a:r>
              <a:rPr lang="de-DE" dirty="0"/>
              <a:t>Chart </a:t>
            </a:r>
            <a:fld id="{139AF145-F42B-423F-B65B-E9AE961135DA}" type="slidenum">
              <a:rPr smtClean="0"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13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143000" y="703046"/>
            <a:ext cx="7342188" cy="74113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half" idx="12"/>
          </p:nvPr>
        </p:nvSpPr>
        <p:spPr>
          <a:xfrm>
            <a:off x="1143000" y="2184526"/>
            <a:ext cx="3600000" cy="24028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5065713" y="2184526"/>
            <a:ext cx="3771900" cy="24028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"/>
          </p:nvPr>
        </p:nvSpPr>
        <p:spPr>
          <a:xfrm>
            <a:off x="1144800" y="1626699"/>
            <a:ext cx="3769200" cy="33332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2" indent="0">
              <a:buNone/>
              <a:defRPr sz="1600" b="1"/>
            </a:lvl4pPr>
            <a:lvl5pPr marL="1828068" indent="0">
              <a:buNone/>
              <a:defRPr sz="1600" b="1"/>
            </a:lvl5pPr>
            <a:lvl6pPr marL="2285085" indent="0">
              <a:buNone/>
              <a:defRPr sz="1600" b="1"/>
            </a:lvl6pPr>
            <a:lvl7pPr marL="2742102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76056" y="1626698"/>
            <a:ext cx="3769200" cy="33469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2" indent="0">
              <a:buNone/>
              <a:defRPr sz="1600" b="1"/>
            </a:lvl4pPr>
            <a:lvl5pPr marL="1828068" indent="0">
              <a:buNone/>
              <a:defRPr sz="1600" b="1"/>
            </a:lvl5pPr>
            <a:lvl6pPr marL="2285085" indent="0">
              <a:buNone/>
              <a:defRPr sz="1600" b="1"/>
            </a:lvl6pPr>
            <a:lvl7pPr marL="2742102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www.DLR.de  •  </a:t>
            </a:r>
            <a:r>
              <a:rPr lang="de-DE" dirty="0"/>
              <a:t>Chart </a:t>
            </a:r>
            <a:fld id="{DFB577B8-ABAB-4129-9A92-2EBA78C94586}" type="slidenum">
              <a:rPr smtClean="0"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201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www.DLR.de  •  </a:t>
            </a:r>
            <a:r>
              <a:rPr lang="de-DE" dirty="0"/>
              <a:t>Chart </a:t>
            </a:r>
            <a:fld id="{7DAAA13A-220C-4AF3-9CE4-89DF253A7967}" type="slidenum">
              <a:rPr smtClean="0"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40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www.DLR.de  •  </a:t>
            </a:r>
            <a:r>
              <a:rPr lang="de-DE" dirty="0"/>
              <a:t>Chart </a:t>
            </a:r>
            <a:fld id="{D2584D39-3A94-45A6-ADE4-59C639EDEB99}" type="slidenum">
              <a:rPr smtClean="0"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806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465517"/>
            <a:ext cx="7342188" cy="5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Frutiger 55 Roman" pitchFamily="34" charset="0"/>
              </a:defRPr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1413273"/>
            <a:ext cx="7694613" cy="299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Frutiger 55 Roman" pitchFamily="34" charset="0"/>
              </a:defRPr>
            </a:lvl1pPr>
            <a:lvl2pPr>
              <a:defRPr>
                <a:latin typeface="Frutiger 55 Roman" pitchFamily="34" charset="0"/>
              </a:defRPr>
            </a:lvl2pPr>
            <a:lvl3pPr>
              <a:defRPr>
                <a:latin typeface="Frutiger 55 Roman" pitchFamily="34" charset="0"/>
              </a:defRPr>
            </a:lvl3pPr>
            <a:lvl4pPr>
              <a:defRPr>
                <a:latin typeface="Frutiger 55 Roman" pitchFamily="34" charset="0"/>
              </a:defRPr>
            </a:lvl4pPr>
            <a:lvl5pPr>
              <a:defRPr>
                <a:latin typeface="Frutiger 55 Roman" pitchFamily="34" charset="0"/>
              </a:defRPr>
            </a:lvl5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91679"/>
            <a:ext cx="1195388" cy="9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7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18C7CB6D-895A-4F21-B0E7-2185F6FE553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03660"/>
            <a:ext cx="7342188" cy="5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1413273"/>
            <a:ext cx="3769200" cy="299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91679"/>
            <a:ext cx="1195388" cy="9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7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18C7CB6D-895A-4F21-B0E7-2185F6FE553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1412100"/>
            <a:ext cx="3769200" cy="299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4250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03660"/>
            <a:ext cx="7342188" cy="5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1817100"/>
            <a:ext cx="37692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91679"/>
            <a:ext cx="1195388" cy="9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7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18C7CB6D-895A-4F21-B0E7-2185F6FE553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1817100"/>
            <a:ext cx="37692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1144800" y="1403580"/>
            <a:ext cx="3769200" cy="250069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endParaRPr lang="de-DE" noProof="0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065200" y="1404000"/>
            <a:ext cx="3769200" cy="2511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16zu9-Fus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0" y="4786422"/>
            <a:ext cx="9144000" cy="35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03046"/>
            <a:ext cx="7342188" cy="74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1" y="1571141"/>
            <a:ext cx="7694613" cy="299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29" name="Picture 50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4668983"/>
            <a:ext cx="493712" cy="4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9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5743"/>
            <a:ext cx="1340768" cy="11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 err="1"/>
              <a:t>www.DLR.de</a:t>
            </a:r>
            <a:r>
              <a:rPr lang="de-DE" dirty="0"/>
              <a:t>  •  Chart </a:t>
            </a:r>
            <a:fld id="{A5AC3FBE-A647-41C9-A8C3-4435ED4FC89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9" name="Bild 8" descr="Logo-CNES-horizontal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1" y="4768072"/>
            <a:ext cx="766109" cy="245885"/>
          </a:xfrm>
          <a:prstGeom prst="rect">
            <a:avLst/>
          </a:prstGeom>
        </p:spPr>
      </p:pic>
      <p:pic>
        <p:nvPicPr>
          <p:cNvPr id="2" name="Bild 1" descr="Jaxa_logo_640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94" y="4762162"/>
            <a:ext cx="585074" cy="363507"/>
          </a:xfrm>
          <a:prstGeom prst="rect">
            <a:avLst/>
          </a:prstGeom>
        </p:spPr>
      </p:pic>
      <p:pic>
        <p:nvPicPr>
          <p:cNvPr id="12" name="Grafik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761" y="89772"/>
            <a:ext cx="570883" cy="539560"/>
          </a:xfrm>
          <a:prstGeom prst="rect">
            <a:avLst/>
          </a:prstGeom>
        </p:spPr>
      </p:pic>
      <p:pic>
        <p:nvPicPr>
          <p:cNvPr id="10" name="Picture 10" descr="igep-logo-tranparent">
            <a:extLst>
              <a:ext uri="{FF2B5EF4-FFF2-40B4-BE49-F238E27FC236}">
                <a16:creationId xmlns:a16="http://schemas.microsoft.com/office/drawing/2014/main" id="{C904885D-643C-E640-802F-FBD3F3E072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2644063" y="4771037"/>
            <a:ext cx="1089819" cy="34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267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50" r:id="rId7"/>
    <p:sldLayoutId id="2147483657" r:id="rId8"/>
    <p:sldLayoutId id="2147483658" r:id="rId9"/>
    <p:sldLayoutId id="2147483655" r:id="rId10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899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1" fontAlgn="base" hangingPunct="1">
        <a:lnSpc>
          <a:spcPts val="2899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1" fontAlgn="base" hangingPunct="1">
        <a:lnSpc>
          <a:spcPts val="2899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1" fontAlgn="base" hangingPunct="1">
        <a:lnSpc>
          <a:spcPts val="2899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109" algn="l" rtl="0" eaLnBrk="1" fontAlgn="base" hangingPunct="1">
        <a:lnSpc>
          <a:spcPts val="2899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217" algn="l" rtl="0" eaLnBrk="1" fontAlgn="base" hangingPunct="1">
        <a:lnSpc>
          <a:spcPts val="2899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326" algn="l" rtl="0" eaLnBrk="1" fontAlgn="base" hangingPunct="1">
        <a:lnSpc>
          <a:spcPts val="2899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434" algn="l" rtl="0" eaLnBrk="1" fontAlgn="base" hangingPunct="1">
        <a:lnSpc>
          <a:spcPts val="2899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52" indent="-179352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350" indent="-179352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697" indent="-179352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3695" indent="-179352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69694" indent="-17300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6802" indent="-173003" algn="l" rtl="0" eaLnBrk="1" fontAlgn="base" hangingPunct="1">
        <a:lnSpc>
          <a:spcPts val="2599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3911" indent="-173003" algn="l" rtl="0" eaLnBrk="1" fontAlgn="base" hangingPunct="1">
        <a:lnSpc>
          <a:spcPts val="2599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020" indent="-173003" algn="l" rtl="0" eaLnBrk="1" fontAlgn="base" hangingPunct="1">
        <a:lnSpc>
          <a:spcPts val="2599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128" indent="-173003" algn="l" rtl="0" eaLnBrk="1" fontAlgn="base" hangingPunct="1">
        <a:lnSpc>
          <a:spcPts val="2599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cs typeface="Frutiger 55 Roman"/>
              </a:rPr>
              <a:t>MASCOT: </a:t>
            </a:r>
            <a:br>
              <a:rPr lang="en-GB" dirty="0">
                <a:cs typeface="Frutiger 55 Roman"/>
              </a:rPr>
            </a:br>
            <a:r>
              <a:rPr lang="en-GB" b="0" dirty="0">
                <a:cs typeface="Frutiger 55 Roman"/>
              </a:rPr>
              <a:t>Decent, Landing and on-Asteroid Activity</a:t>
            </a:r>
            <a:br>
              <a:rPr lang="de-DE" sz="2500" dirty="0">
                <a:latin typeface="Frutiger 55 Roman"/>
                <a:cs typeface="Frutiger 55 Roman"/>
              </a:rPr>
            </a:br>
            <a:endParaRPr lang="de-DE" sz="2500" dirty="0">
              <a:latin typeface="Frutiger 55 Roman"/>
              <a:cs typeface="Frutiger 55 Roman"/>
            </a:endParaRPr>
          </a:p>
        </p:txBody>
      </p:sp>
      <p:sp>
        <p:nvSpPr>
          <p:cNvPr id="10" name="Untertitel 4"/>
          <p:cNvSpPr>
            <a:spLocks noGrp="1"/>
          </p:cNvSpPr>
          <p:nvPr>
            <p:ph type="subTitle" idx="1"/>
          </p:nvPr>
        </p:nvSpPr>
        <p:spPr>
          <a:xfrm>
            <a:off x="1143000" y="1930911"/>
            <a:ext cx="7342188" cy="281132"/>
          </a:xfrm>
        </p:spPr>
        <p:txBody>
          <a:bodyPr/>
          <a:lstStyle/>
          <a:p>
            <a:r>
              <a:rPr lang="de-DE" sz="1400" dirty="0">
                <a:latin typeface="Frutiger 55 Roman"/>
                <a:cs typeface="Frutiger 55 Roman"/>
              </a:rPr>
              <a:t>Ralf </a:t>
            </a:r>
            <a:r>
              <a:rPr lang="de-DE" sz="1400" dirty="0" err="1">
                <a:latin typeface="Frutiger 55 Roman"/>
                <a:cs typeface="Frutiger 55 Roman"/>
              </a:rPr>
              <a:t>Jaumann</a:t>
            </a:r>
            <a:r>
              <a:rPr lang="de-DE" sz="1400" dirty="0">
                <a:latin typeface="Frutiger 55 Roman"/>
                <a:cs typeface="Frutiger 55 Roman"/>
              </a:rPr>
              <a:t> </a:t>
            </a:r>
            <a:r>
              <a:rPr lang="de-DE" sz="1400" dirty="0" err="1">
                <a:latin typeface="Frutiger 55 Roman"/>
                <a:cs typeface="Frutiger 55 Roman"/>
              </a:rPr>
              <a:t>and</a:t>
            </a:r>
            <a:r>
              <a:rPr lang="de-DE" sz="1400" dirty="0">
                <a:latin typeface="Frutiger 55 Roman"/>
                <a:cs typeface="Frutiger 55 Roman"/>
              </a:rPr>
              <a:t> MASCOT Team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cs typeface="Arial"/>
              </a:rPr>
              <a:t>www.DLR.de</a:t>
            </a:r>
            <a:r>
              <a:rPr lang="de-DE">
                <a:cs typeface="Arial"/>
              </a:rPr>
              <a:t>  •  Chart </a:t>
            </a:r>
            <a:fld id="{E19ADC32-8BA4-452D-8D92-8E4AF5BC6D76}" type="slidenum">
              <a:rPr lang="de-DE" smtClean="0">
                <a:cs typeface="Arial"/>
              </a:rPr>
              <a:pPr>
                <a:defRPr/>
              </a:pPr>
              <a:t>1</a:t>
            </a:fld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7363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37A47AE4-FBED-4E05-AC10-339B7B5393E6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grpSp>
        <p:nvGrpSpPr>
          <p:cNvPr id="9" name="Gruppierung 8"/>
          <p:cNvGrpSpPr/>
          <p:nvPr/>
        </p:nvGrpSpPr>
        <p:grpSpPr>
          <a:xfrm>
            <a:off x="4788024" y="2140101"/>
            <a:ext cx="2494773" cy="2517669"/>
            <a:chOff x="14184557" y="2196403"/>
            <a:chExt cx="7181907" cy="6463063"/>
          </a:xfrm>
        </p:grpSpPr>
        <p:pic>
          <p:nvPicPr>
            <p:cNvPr id="10" name="Bild 9" descr="F1086247068_106_00203_n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4557" y="2196403"/>
              <a:ext cx="7181907" cy="6463063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14184560" y="2267942"/>
              <a:ext cx="3500305" cy="474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600" dirty="0">
                  <a:solidFill>
                    <a:srgbClr val="FFFFFF"/>
                  </a:solidFill>
                  <a:latin typeface="Arial"/>
                  <a:cs typeface="Arial"/>
                </a:rPr>
                <a:t>F1086247068_106_00203_n2</a:t>
              </a:r>
            </a:p>
          </p:txBody>
        </p:sp>
      </p:grpSp>
      <p:grpSp>
        <p:nvGrpSpPr>
          <p:cNvPr id="6" name="Gruppierung 5"/>
          <p:cNvGrpSpPr>
            <a:grpSpLocks noChangeAspect="1"/>
          </p:cNvGrpSpPr>
          <p:nvPr/>
        </p:nvGrpSpPr>
        <p:grpSpPr>
          <a:xfrm>
            <a:off x="6588224" y="737244"/>
            <a:ext cx="2494560" cy="2517669"/>
            <a:chOff x="9981828" y="2195928"/>
            <a:chExt cx="4145458" cy="4822267"/>
          </a:xfrm>
        </p:grpSpPr>
        <p:pic>
          <p:nvPicPr>
            <p:cNvPr id="7" name="Bild 6" descr="F1086245141_105_00203_n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28" y="2195928"/>
              <a:ext cx="4145458" cy="4822267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10064753" y="2267942"/>
              <a:ext cx="2020578" cy="3537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600" dirty="0">
                  <a:solidFill>
                    <a:srgbClr val="FFFFFF"/>
                  </a:solidFill>
                  <a:latin typeface="Arial"/>
                  <a:cs typeface="Arial"/>
                </a:rPr>
                <a:t>F1086245141_105_00203_n2</a:t>
              </a:r>
            </a:p>
          </p:txBody>
        </p:sp>
      </p:grpSp>
      <p:pic>
        <p:nvPicPr>
          <p:cNvPr id="5" name="Bild 4" descr="hyb2_onc_20181003_020116_w1f_l2a.hp81_press_8_cut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40"/>
            <a:ext cx="4698000" cy="469365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824028" y="145544"/>
            <a:ext cx="3708412" cy="553998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 pitchFamily="34" charset="0"/>
              </a:rPr>
              <a:t>Decent: oblique view of MASCOT camera to the northwest back to the bouncing rock and to the northeast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812360" y="4586108"/>
            <a:ext cx="3060340" cy="92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/>
              <a:t>Bild: MASCOT/DLR/JAXA</a:t>
            </a:r>
            <a:endParaRPr lang="de-DE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A2555A4-2616-E746-8A73-DADFF3761B40}"/>
              </a:ext>
            </a:extLst>
          </p:cNvPr>
          <p:cNvSpPr txBox="1"/>
          <p:nvPr/>
        </p:nvSpPr>
        <p:spPr>
          <a:xfrm>
            <a:off x="107504" y="4443958"/>
            <a:ext cx="4590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bg1"/>
                </a:solidFill>
              </a:rPr>
              <a:t>JAXA/</a:t>
            </a:r>
            <a:r>
              <a:rPr lang="de-DE" sz="900" b="1" dirty="0" err="1">
                <a:solidFill>
                  <a:schemeClr val="bg1"/>
                </a:solidFill>
              </a:rPr>
              <a:t>UTokyo</a:t>
            </a:r>
            <a:r>
              <a:rPr lang="de-DE" sz="900" b="1" dirty="0">
                <a:solidFill>
                  <a:schemeClr val="bg1"/>
                </a:solidFill>
              </a:rPr>
              <a:t>/Kochi U/</a:t>
            </a:r>
            <a:r>
              <a:rPr lang="de-DE" sz="900" b="1" dirty="0" err="1">
                <a:solidFill>
                  <a:schemeClr val="bg1"/>
                </a:solidFill>
              </a:rPr>
              <a:t>Rikkyo</a:t>
            </a:r>
            <a:r>
              <a:rPr lang="de-DE" sz="900" b="1" dirty="0">
                <a:solidFill>
                  <a:schemeClr val="bg1"/>
                </a:solidFill>
              </a:rPr>
              <a:t> U/Nagoya U/Chiba </a:t>
            </a:r>
            <a:r>
              <a:rPr lang="de-DE" sz="900" b="1" dirty="0" err="1">
                <a:solidFill>
                  <a:schemeClr val="bg1"/>
                </a:solidFill>
              </a:rPr>
              <a:t>Inst</a:t>
            </a:r>
            <a:r>
              <a:rPr lang="de-DE" sz="900" b="1" dirty="0">
                <a:solidFill>
                  <a:schemeClr val="bg1"/>
                </a:solidFill>
              </a:rPr>
              <a:t> Tech/Meiji U/U </a:t>
            </a:r>
            <a:r>
              <a:rPr lang="de-DE" sz="900" b="1" dirty="0" err="1">
                <a:solidFill>
                  <a:schemeClr val="bg1"/>
                </a:solidFill>
              </a:rPr>
              <a:t>Aizu</a:t>
            </a:r>
            <a:r>
              <a:rPr lang="de-DE" sz="900" b="1" dirty="0">
                <a:solidFill>
                  <a:schemeClr val="bg1"/>
                </a:solidFill>
              </a:rPr>
              <a:t>/AIST</a:t>
            </a:r>
            <a:endParaRPr lang="de-DE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50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7913631-19B5-B243-8CDF-C683A65BC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D2584D39-3A94-45A6-ADE4-59C639EDEB99}" type="slidenum">
              <a:rPr smtClean="0"/>
              <a:pPr>
                <a:defRPr/>
              </a:pPr>
              <a:t>11</a:t>
            </a:fld>
            <a:endParaRPr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5E7ABC8-118A-5448-AF72-C499DD6D24EC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7"/>
          <a:stretch/>
        </p:blipFill>
        <p:spPr>
          <a:xfrm>
            <a:off x="395536" y="1332926"/>
            <a:ext cx="5561665" cy="298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9A1E1F1-EDD1-F34F-B33A-DEE1430A8F7D}"/>
              </a:ext>
            </a:extLst>
          </p:cNvPr>
          <p:cNvSpPr txBox="1"/>
          <p:nvPr/>
        </p:nvSpPr>
        <p:spPr>
          <a:xfrm>
            <a:off x="1062682" y="472667"/>
            <a:ext cx="5228818" cy="328687"/>
          </a:xfrm>
          <a:prstGeom prst="rect">
            <a:avLst/>
          </a:prstGeom>
          <a:noFill/>
        </p:spPr>
        <p:txBody>
          <a:bodyPr wrap="none" lIns="51188" tIns="25594" rIns="51188" bIns="25594" rtlCol="0">
            <a:spAutoFit/>
          </a:bodyPr>
          <a:lstStyle/>
          <a:p>
            <a:r>
              <a:rPr lang="de-DE" dirty="0"/>
              <a:t>MASCOT </a:t>
            </a:r>
            <a:r>
              <a:rPr lang="de-DE" dirty="0" err="1"/>
              <a:t>radiometer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landing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67B392C-BE74-3747-A39A-C1946C20DC5A}"/>
              </a:ext>
            </a:extLst>
          </p:cNvPr>
          <p:cNvSpPr/>
          <p:nvPr/>
        </p:nvSpPr>
        <p:spPr>
          <a:xfrm>
            <a:off x="1481742" y="1126039"/>
            <a:ext cx="3963407" cy="328687"/>
          </a:xfrm>
          <a:prstGeom prst="rect">
            <a:avLst/>
          </a:prstGeom>
        </p:spPr>
        <p:txBody>
          <a:bodyPr wrap="none" lIns="51188" tIns="25594" rIns="51188" bIns="25594">
            <a:spAutoFit/>
          </a:bodyPr>
          <a:lstStyle/>
          <a:p>
            <a:r>
              <a:rPr lang="de-DE" dirty="0"/>
              <a:t>01:57:36 </a:t>
            </a:r>
            <a:r>
              <a:rPr lang="de-DE" dirty="0" err="1"/>
              <a:t>separation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Hayabusa2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AC74C3E-67CC-4747-8690-CBD3F6FDD7B0}"/>
              </a:ext>
            </a:extLst>
          </p:cNvPr>
          <p:cNvSpPr/>
          <p:nvPr/>
        </p:nvSpPr>
        <p:spPr bwMode="auto">
          <a:xfrm>
            <a:off x="1470312" y="1550282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27EA5DD-6BF6-B744-AC7D-688B4C82198E}"/>
              </a:ext>
            </a:extLst>
          </p:cNvPr>
          <p:cNvSpPr txBox="1"/>
          <p:nvPr/>
        </p:nvSpPr>
        <p:spPr>
          <a:xfrm>
            <a:off x="6228184" y="1656630"/>
            <a:ext cx="2304256" cy="1559793"/>
          </a:xfrm>
          <a:prstGeom prst="rect">
            <a:avLst/>
          </a:prstGeom>
          <a:noFill/>
        </p:spPr>
        <p:txBody>
          <a:bodyPr wrap="square" lIns="51188" tIns="25594" rIns="51188" bIns="25594" rtlCol="0">
            <a:spAutoFit/>
          </a:bodyPr>
          <a:lstStyle/>
          <a:p>
            <a:r>
              <a:rPr lang="en-US" sz="1400"/>
              <a:t>The MASCOT Radiometer (MARA) </a:t>
            </a:r>
          </a:p>
          <a:p>
            <a:r>
              <a:rPr lang="en-US" sz="1400"/>
              <a:t>detects the radiation temperature within ±15° with 6 channels </a:t>
            </a:r>
          </a:p>
          <a:p>
            <a:r>
              <a:rPr lang="en-US" sz="1400"/>
              <a:t>and a time resolution of</a:t>
            </a:r>
          </a:p>
          <a:p>
            <a:r>
              <a:rPr lang="en-US" sz="1400"/>
              <a:t>7 seconds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C84612B-C562-4B44-835A-43C0566F803E}"/>
              </a:ext>
            </a:extLst>
          </p:cNvPr>
          <p:cNvSpPr txBox="1"/>
          <p:nvPr/>
        </p:nvSpPr>
        <p:spPr>
          <a:xfrm>
            <a:off x="4812496" y="4512037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94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F74AA32-B00E-C748-AC56-643E2A5DBB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D2584D39-3A94-45A6-ADE4-59C639EDEB99}" type="slidenum">
              <a:rPr smtClean="0"/>
              <a:pPr>
                <a:defRPr/>
              </a:pPr>
              <a:t>12</a:t>
            </a:fld>
            <a:endParaRPr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1B6A84-8256-3C46-9DCA-3FC8B95775EC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7"/>
          <a:stretch/>
        </p:blipFill>
        <p:spPr>
          <a:xfrm>
            <a:off x="395536" y="1332926"/>
            <a:ext cx="5561665" cy="298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E26ECA5-1AE6-C646-91BF-68DD9FB1A6FE}"/>
              </a:ext>
            </a:extLst>
          </p:cNvPr>
          <p:cNvSpPr/>
          <p:nvPr/>
        </p:nvSpPr>
        <p:spPr>
          <a:xfrm>
            <a:off x="2224546" y="1194827"/>
            <a:ext cx="3065725" cy="328687"/>
          </a:xfrm>
          <a:prstGeom prst="rect">
            <a:avLst/>
          </a:prstGeom>
        </p:spPr>
        <p:txBody>
          <a:bodyPr wrap="none" lIns="51188" tIns="25594" rIns="51188" bIns="25594">
            <a:spAutoFit/>
          </a:bodyPr>
          <a:lstStyle/>
          <a:p>
            <a:r>
              <a:rPr lang="de-DE" dirty="0"/>
              <a:t>02:03:05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contact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B5B9BAB-0B48-9E40-BC00-EBE97A0E4160}"/>
              </a:ext>
            </a:extLst>
          </p:cNvPr>
          <p:cNvSpPr/>
          <p:nvPr/>
        </p:nvSpPr>
        <p:spPr bwMode="auto">
          <a:xfrm>
            <a:off x="2239541" y="1550282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A2C3708-74F7-F54C-BD01-941FA59B5895}"/>
              </a:ext>
            </a:extLst>
          </p:cNvPr>
          <p:cNvSpPr/>
          <p:nvPr/>
        </p:nvSpPr>
        <p:spPr bwMode="auto">
          <a:xfrm>
            <a:off x="1470312" y="1550282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67B93D-4D1F-E24B-9B8A-5A5D6BDE7398}"/>
              </a:ext>
            </a:extLst>
          </p:cNvPr>
          <p:cNvSpPr txBox="1"/>
          <p:nvPr/>
        </p:nvSpPr>
        <p:spPr>
          <a:xfrm>
            <a:off x="1143000" y="473099"/>
            <a:ext cx="5228818" cy="328687"/>
          </a:xfrm>
          <a:prstGeom prst="rect">
            <a:avLst/>
          </a:prstGeom>
          <a:noFill/>
        </p:spPr>
        <p:txBody>
          <a:bodyPr wrap="none" lIns="51188" tIns="25594" rIns="51188" bIns="25594" rtlCol="0">
            <a:spAutoFit/>
          </a:bodyPr>
          <a:lstStyle/>
          <a:p>
            <a:r>
              <a:rPr lang="de-DE" dirty="0"/>
              <a:t>MASCOT </a:t>
            </a:r>
            <a:r>
              <a:rPr lang="de-DE" dirty="0" err="1"/>
              <a:t>radiometer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landing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4B49D9C-11B7-2540-959A-3ED75F8119CA}"/>
              </a:ext>
            </a:extLst>
          </p:cNvPr>
          <p:cNvSpPr txBox="1"/>
          <p:nvPr/>
        </p:nvSpPr>
        <p:spPr>
          <a:xfrm>
            <a:off x="6228184" y="1656630"/>
            <a:ext cx="2304256" cy="1559793"/>
          </a:xfrm>
          <a:prstGeom prst="rect">
            <a:avLst/>
          </a:prstGeom>
          <a:noFill/>
        </p:spPr>
        <p:txBody>
          <a:bodyPr wrap="square" lIns="51188" tIns="25594" rIns="51188" bIns="25594" rtlCol="0">
            <a:spAutoFit/>
          </a:bodyPr>
          <a:lstStyle/>
          <a:p>
            <a:r>
              <a:rPr lang="de-DE" sz="1400" dirty="0"/>
              <a:t>The MASCOT Radiometer (MARA) </a:t>
            </a:r>
          </a:p>
          <a:p>
            <a:r>
              <a:rPr lang="de-DE" sz="1400" dirty="0" err="1"/>
              <a:t>detects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radiation</a:t>
            </a:r>
            <a:r>
              <a:rPr lang="de-DE" sz="1400" dirty="0"/>
              <a:t> </a:t>
            </a:r>
            <a:r>
              <a:rPr lang="de-DE" sz="1400" dirty="0" err="1"/>
              <a:t>temperature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±15° </a:t>
            </a:r>
            <a:r>
              <a:rPr lang="de-DE" sz="1400" dirty="0" err="1"/>
              <a:t>with</a:t>
            </a:r>
            <a:r>
              <a:rPr lang="de-DE" sz="1400" dirty="0"/>
              <a:t> 6 </a:t>
            </a:r>
            <a:r>
              <a:rPr lang="de-DE" sz="1400" dirty="0" err="1"/>
              <a:t>channels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and</a:t>
            </a:r>
            <a:r>
              <a:rPr lang="de-DE" sz="1400" dirty="0"/>
              <a:t> a time </a:t>
            </a:r>
            <a:r>
              <a:rPr lang="de-DE" sz="1400" dirty="0" err="1"/>
              <a:t>resolution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endParaRPr lang="de-DE" sz="1400" dirty="0"/>
          </a:p>
          <a:p>
            <a:r>
              <a:rPr lang="de-DE" sz="1400" dirty="0"/>
              <a:t>7 </a:t>
            </a:r>
            <a:r>
              <a:rPr lang="de-DE" sz="1400" dirty="0" err="1"/>
              <a:t>seconds</a:t>
            </a:r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F6B2D5-76EA-C44C-ABD7-625FF6A447C4}"/>
              </a:ext>
            </a:extLst>
          </p:cNvPr>
          <p:cNvSpPr txBox="1"/>
          <p:nvPr/>
        </p:nvSpPr>
        <p:spPr>
          <a:xfrm>
            <a:off x="4812496" y="4512037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35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401077-6BA2-5D40-A0E2-BA83E98FD2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D2584D39-3A94-45A6-ADE4-59C639EDEB99}" type="slidenum">
              <a:rPr smtClean="0"/>
              <a:pPr>
                <a:defRPr/>
              </a:pPr>
              <a:t>13</a:t>
            </a:fld>
            <a:endParaRPr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E278F09-C732-7F40-8FEB-0DE71791B6C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7"/>
          <a:stretch/>
        </p:blipFill>
        <p:spPr>
          <a:xfrm>
            <a:off x="395536" y="1309612"/>
            <a:ext cx="5561665" cy="298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B9C3F6-E8F3-8441-98DE-00BBD22BF8B2}"/>
              </a:ext>
            </a:extLst>
          </p:cNvPr>
          <p:cNvSpPr/>
          <p:nvPr/>
        </p:nvSpPr>
        <p:spPr>
          <a:xfrm>
            <a:off x="3176368" y="1170306"/>
            <a:ext cx="3027253" cy="328687"/>
          </a:xfrm>
          <a:prstGeom prst="rect">
            <a:avLst/>
          </a:prstGeom>
        </p:spPr>
        <p:txBody>
          <a:bodyPr wrap="none" lIns="51188" tIns="25594" rIns="51188" bIns="25594">
            <a:spAutoFit/>
          </a:bodyPr>
          <a:lstStyle/>
          <a:p>
            <a:r>
              <a:rPr lang="de-DE" dirty="0"/>
              <a:t>02:10:26 </a:t>
            </a:r>
            <a:r>
              <a:rPr lang="de-DE" dirty="0" err="1"/>
              <a:t>stop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fast </a:t>
            </a:r>
            <a:r>
              <a:rPr lang="de-DE" dirty="0" err="1"/>
              <a:t>rotation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8A50AC5-868D-5F45-B7D7-224053A991F2}"/>
              </a:ext>
            </a:extLst>
          </p:cNvPr>
          <p:cNvSpPr/>
          <p:nvPr/>
        </p:nvSpPr>
        <p:spPr bwMode="auto">
          <a:xfrm>
            <a:off x="2239541" y="1526968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C680419-04D1-334F-9A53-0F3BB841A417}"/>
              </a:ext>
            </a:extLst>
          </p:cNvPr>
          <p:cNvSpPr/>
          <p:nvPr/>
        </p:nvSpPr>
        <p:spPr bwMode="auto">
          <a:xfrm>
            <a:off x="1470312" y="1526968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2A86E7-51D6-3345-A1B9-9C3FA9574C69}"/>
              </a:ext>
            </a:extLst>
          </p:cNvPr>
          <p:cNvSpPr/>
          <p:nvPr/>
        </p:nvSpPr>
        <p:spPr bwMode="auto">
          <a:xfrm>
            <a:off x="3233007" y="1525761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EBCCC78-B2ED-B841-9C95-760237C398B7}"/>
              </a:ext>
            </a:extLst>
          </p:cNvPr>
          <p:cNvSpPr txBox="1"/>
          <p:nvPr/>
        </p:nvSpPr>
        <p:spPr>
          <a:xfrm>
            <a:off x="1106745" y="549267"/>
            <a:ext cx="5228818" cy="328687"/>
          </a:xfrm>
          <a:prstGeom prst="rect">
            <a:avLst/>
          </a:prstGeom>
          <a:noFill/>
        </p:spPr>
        <p:txBody>
          <a:bodyPr wrap="none" lIns="51188" tIns="25594" rIns="51188" bIns="25594" rtlCol="0">
            <a:spAutoFit/>
          </a:bodyPr>
          <a:lstStyle/>
          <a:p>
            <a:r>
              <a:rPr lang="de-DE" dirty="0"/>
              <a:t>MASCOT </a:t>
            </a:r>
            <a:r>
              <a:rPr lang="de-DE" dirty="0" err="1"/>
              <a:t>radiometer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landing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1EC2E0-1AFB-4341-839E-A41CB185CEE5}"/>
              </a:ext>
            </a:extLst>
          </p:cNvPr>
          <p:cNvSpPr txBox="1"/>
          <p:nvPr/>
        </p:nvSpPr>
        <p:spPr>
          <a:xfrm>
            <a:off x="6228184" y="1633316"/>
            <a:ext cx="2304256" cy="1559793"/>
          </a:xfrm>
          <a:prstGeom prst="rect">
            <a:avLst/>
          </a:prstGeom>
          <a:noFill/>
        </p:spPr>
        <p:txBody>
          <a:bodyPr wrap="square" lIns="51188" tIns="25594" rIns="51188" bIns="25594" rtlCol="0">
            <a:spAutoFit/>
          </a:bodyPr>
          <a:lstStyle/>
          <a:p>
            <a:r>
              <a:rPr lang="de-DE" sz="1400" dirty="0"/>
              <a:t>The MASCOT Radiometer (MARA) </a:t>
            </a:r>
          </a:p>
          <a:p>
            <a:r>
              <a:rPr lang="de-DE" sz="1400" dirty="0" err="1"/>
              <a:t>detects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radiation</a:t>
            </a:r>
            <a:r>
              <a:rPr lang="de-DE" sz="1400" dirty="0"/>
              <a:t> </a:t>
            </a:r>
            <a:r>
              <a:rPr lang="de-DE" sz="1400" dirty="0" err="1"/>
              <a:t>temperature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±15° </a:t>
            </a:r>
            <a:r>
              <a:rPr lang="de-DE" sz="1400" dirty="0" err="1"/>
              <a:t>with</a:t>
            </a:r>
            <a:r>
              <a:rPr lang="de-DE" sz="1400" dirty="0"/>
              <a:t> 6 </a:t>
            </a:r>
            <a:r>
              <a:rPr lang="de-DE" sz="1400" dirty="0" err="1"/>
              <a:t>channels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and</a:t>
            </a:r>
            <a:r>
              <a:rPr lang="de-DE" sz="1400" dirty="0"/>
              <a:t> a time </a:t>
            </a:r>
            <a:r>
              <a:rPr lang="de-DE" sz="1400" dirty="0" err="1"/>
              <a:t>resolution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endParaRPr lang="de-DE" sz="1400" dirty="0"/>
          </a:p>
          <a:p>
            <a:r>
              <a:rPr lang="de-DE" sz="1400" dirty="0"/>
              <a:t>7 </a:t>
            </a:r>
            <a:r>
              <a:rPr lang="de-DE" sz="1400" dirty="0" err="1"/>
              <a:t>seconds</a:t>
            </a:r>
            <a:endParaRPr 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86F042-6183-7046-B976-329E5295B5DD}"/>
              </a:ext>
            </a:extLst>
          </p:cNvPr>
          <p:cNvSpPr txBox="1"/>
          <p:nvPr/>
        </p:nvSpPr>
        <p:spPr>
          <a:xfrm>
            <a:off x="4812496" y="4488723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18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A53588B-4985-BA48-8448-3D398B8CE2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D2584D39-3A94-45A6-ADE4-59C639EDEB99}" type="slidenum">
              <a:rPr smtClean="0"/>
              <a:pPr>
                <a:defRPr/>
              </a:pPr>
              <a:t>14</a:t>
            </a:fld>
            <a:endParaRPr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F47286F-3FF6-2646-9BA7-866437757900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7"/>
          <a:stretch/>
        </p:blipFill>
        <p:spPr>
          <a:xfrm>
            <a:off x="395536" y="1309612"/>
            <a:ext cx="5561665" cy="298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4EA0D53-CAF1-0240-A16E-DA3EDD65CAA0}"/>
              </a:ext>
            </a:extLst>
          </p:cNvPr>
          <p:cNvSpPr/>
          <p:nvPr/>
        </p:nvSpPr>
        <p:spPr>
          <a:xfrm>
            <a:off x="3757409" y="1145268"/>
            <a:ext cx="3097785" cy="328687"/>
          </a:xfrm>
          <a:prstGeom prst="rect">
            <a:avLst/>
          </a:prstGeom>
        </p:spPr>
        <p:txBody>
          <a:bodyPr wrap="none" lIns="51188" tIns="25594" rIns="51188" bIns="25594">
            <a:spAutoFit/>
          </a:bodyPr>
          <a:lstStyle/>
          <a:p>
            <a:r>
              <a:rPr lang="de-DE" dirty="0"/>
              <a:t>02:14:17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rest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+Y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3F5084-9C21-0E45-9099-79E8C91F4035}"/>
              </a:ext>
            </a:extLst>
          </p:cNvPr>
          <p:cNvSpPr/>
          <p:nvPr/>
        </p:nvSpPr>
        <p:spPr bwMode="auto">
          <a:xfrm>
            <a:off x="2239541" y="1526968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4A5C239-08D1-BB42-871A-3445867C3B0A}"/>
              </a:ext>
            </a:extLst>
          </p:cNvPr>
          <p:cNvSpPr/>
          <p:nvPr/>
        </p:nvSpPr>
        <p:spPr bwMode="auto">
          <a:xfrm>
            <a:off x="1470312" y="1526968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2704552-D5A3-4446-BBEE-895DB71FAE87}"/>
              </a:ext>
            </a:extLst>
          </p:cNvPr>
          <p:cNvSpPr/>
          <p:nvPr/>
        </p:nvSpPr>
        <p:spPr bwMode="auto">
          <a:xfrm>
            <a:off x="3233007" y="1525761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3671AA2-5F97-2C49-B87E-1017DABA0B45}"/>
              </a:ext>
            </a:extLst>
          </p:cNvPr>
          <p:cNvSpPr/>
          <p:nvPr/>
        </p:nvSpPr>
        <p:spPr bwMode="auto">
          <a:xfrm>
            <a:off x="3874388" y="1526968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EA4E0C2-F937-BC49-9646-1BBE35177718}"/>
              </a:ext>
            </a:extLst>
          </p:cNvPr>
          <p:cNvSpPr txBox="1"/>
          <p:nvPr/>
        </p:nvSpPr>
        <p:spPr>
          <a:xfrm>
            <a:off x="1143000" y="479837"/>
            <a:ext cx="5228818" cy="328687"/>
          </a:xfrm>
          <a:prstGeom prst="rect">
            <a:avLst/>
          </a:prstGeom>
          <a:noFill/>
        </p:spPr>
        <p:txBody>
          <a:bodyPr wrap="none" lIns="51188" tIns="25594" rIns="51188" bIns="25594" rtlCol="0">
            <a:spAutoFit/>
          </a:bodyPr>
          <a:lstStyle/>
          <a:p>
            <a:r>
              <a:rPr lang="de-DE" dirty="0"/>
              <a:t>MASCOT </a:t>
            </a:r>
            <a:r>
              <a:rPr lang="de-DE" dirty="0" err="1"/>
              <a:t>radiometer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landing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D37DA31-CE96-C348-9507-DBBD41735483}"/>
              </a:ext>
            </a:extLst>
          </p:cNvPr>
          <p:cNvSpPr txBox="1"/>
          <p:nvPr/>
        </p:nvSpPr>
        <p:spPr>
          <a:xfrm>
            <a:off x="6228184" y="1633316"/>
            <a:ext cx="2304256" cy="1559793"/>
          </a:xfrm>
          <a:prstGeom prst="rect">
            <a:avLst/>
          </a:prstGeom>
          <a:noFill/>
        </p:spPr>
        <p:txBody>
          <a:bodyPr wrap="square" lIns="51188" tIns="25594" rIns="51188" bIns="25594" rtlCol="0">
            <a:spAutoFit/>
          </a:bodyPr>
          <a:lstStyle/>
          <a:p>
            <a:r>
              <a:rPr lang="de-DE" sz="1400" dirty="0"/>
              <a:t>The MASCOT Radiometer (MARA) </a:t>
            </a:r>
          </a:p>
          <a:p>
            <a:r>
              <a:rPr lang="de-DE" sz="1400" dirty="0" err="1"/>
              <a:t>detects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radiation</a:t>
            </a:r>
            <a:r>
              <a:rPr lang="de-DE" sz="1400" dirty="0"/>
              <a:t> </a:t>
            </a:r>
            <a:r>
              <a:rPr lang="de-DE" sz="1400" dirty="0" err="1"/>
              <a:t>temperature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±15° </a:t>
            </a:r>
            <a:r>
              <a:rPr lang="de-DE" sz="1400" dirty="0" err="1"/>
              <a:t>with</a:t>
            </a:r>
            <a:r>
              <a:rPr lang="de-DE" sz="1400" dirty="0"/>
              <a:t> 6 </a:t>
            </a:r>
            <a:r>
              <a:rPr lang="de-DE" sz="1400" dirty="0" err="1"/>
              <a:t>channels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and</a:t>
            </a:r>
            <a:r>
              <a:rPr lang="de-DE" sz="1400" dirty="0"/>
              <a:t> a time </a:t>
            </a:r>
            <a:r>
              <a:rPr lang="de-DE" sz="1400" dirty="0" err="1"/>
              <a:t>resolution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endParaRPr lang="de-DE" sz="1400" dirty="0"/>
          </a:p>
          <a:p>
            <a:r>
              <a:rPr lang="de-DE" sz="1400" dirty="0"/>
              <a:t>7 </a:t>
            </a:r>
            <a:r>
              <a:rPr lang="de-DE" sz="1400" dirty="0" err="1"/>
              <a:t>seconds</a:t>
            </a:r>
            <a:endParaRPr lang="de-DE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290BFD0-A262-9F4C-A510-F6D921894CB4}"/>
              </a:ext>
            </a:extLst>
          </p:cNvPr>
          <p:cNvSpPr txBox="1"/>
          <p:nvPr/>
        </p:nvSpPr>
        <p:spPr>
          <a:xfrm>
            <a:off x="4812496" y="4488723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77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B4C0016-5432-5A4E-835C-2E3D9218D8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D2584D39-3A94-45A6-ADE4-59C639EDEB99}" type="slidenum">
              <a:rPr smtClean="0"/>
              <a:pPr>
                <a:defRPr/>
              </a:pPr>
              <a:t>15</a:t>
            </a:fld>
            <a:endParaRPr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FC5669B-2D54-1A4B-980B-B67A8D72F6BC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7"/>
          <a:stretch/>
        </p:blipFill>
        <p:spPr>
          <a:xfrm>
            <a:off x="395536" y="1332926"/>
            <a:ext cx="5561665" cy="298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E274FAF-7920-884D-92DD-65FFF196AB18}"/>
              </a:ext>
            </a:extLst>
          </p:cNvPr>
          <p:cNvSpPr/>
          <p:nvPr/>
        </p:nvSpPr>
        <p:spPr>
          <a:xfrm>
            <a:off x="4644008" y="1141815"/>
            <a:ext cx="2078275" cy="328687"/>
          </a:xfrm>
          <a:prstGeom prst="rect">
            <a:avLst/>
          </a:prstGeom>
        </p:spPr>
        <p:txBody>
          <a:bodyPr wrap="none" lIns="51188" tIns="25594" rIns="51188" bIns="25594">
            <a:spAutoFit/>
          </a:bodyPr>
          <a:lstStyle/>
          <a:p>
            <a:r>
              <a:rPr lang="de-DE" dirty="0"/>
              <a:t>02:21:01 </a:t>
            </a:r>
            <a:r>
              <a:rPr lang="de-DE" dirty="0" err="1"/>
              <a:t>uprighting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900AA1B-DC74-BD47-A18F-BC6E624BFBAB}"/>
              </a:ext>
            </a:extLst>
          </p:cNvPr>
          <p:cNvSpPr/>
          <p:nvPr/>
        </p:nvSpPr>
        <p:spPr bwMode="auto">
          <a:xfrm>
            <a:off x="2239541" y="1550282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95790E2-CE00-F94D-B44B-56F88F3F9AED}"/>
              </a:ext>
            </a:extLst>
          </p:cNvPr>
          <p:cNvSpPr/>
          <p:nvPr/>
        </p:nvSpPr>
        <p:spPr bwMode="auto">
          <a:xfrm>
            <a:off x="1470312" y="1550282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F59AAB0-2227-F740-9E39-C120CDC550AA}"/>
              </a:ext>
            </a:extLst>
          </p:cNvPr>
          <p:cNvSpPr/>
          <p:nvPr/>
        </p:nvSpPr>
        <p:spPr bwMode="auto">
          <a:xfrm>
            <a:off x="3233007" y="1549075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F3EB33E-D3A7-D54A-B3A8-678CA9C7F30A}"/>
              </a:ext>
            </a:extLst>
          </p:cNvPr>
          <p:cNvSpPr/>
          <p:nvPr/>
        </p:nvSpPr>
        <p:spPr bwMode="auto">
          <a:xfrm>
            <a:off x="3874388" y="1550282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1D329EC-F4D6-C04D-AA01-51644F82F74A}"/>
              </a:ext>
            </a:extLst>
          </p:cNvPr>
          <p:cNvSpPr/>
          <p:nvPr/>
        </p:nvSpPr>
        <p:spPr bwMode="auto">
          <a:xfrm>
            <a:off x="4782680" y="1549075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898CECC-3951-FB42-A51C-0F617AEF7141}"/>
              </a:ext>
            </a:extLst>
          </p:cNvPr>
          <p:cNvSpPr txBox="1"/>
          <p:nvPr/>
        </p:nvSpPr>
        <p:spPr>
          <a:xfrm>
            <a:off x="1087065" y="520776"/>
            <a:ext cx="5228818" cy="328687"/>
          </a:xfrm>
          <a:prstGeom prst="rect">
            <a:avLst/>
          </a:prstGeom>
          <a:noFill/>
        </p:spPr>
        <p:txBody>
          <a:bodyPr wrap="none" lIns="51188" tIns="25594" rIns="51188" bIns="25594" rtlCol="0">
            <a:spAutoFit/>
          </a:bodyPr>
          <a:lstStyle/>
          <a:p>
            <a:r>
              <a:rPr lang="de-DE" dirty="0"/>
              <a:t>MASCOT </a:t>
            </a:r>
            <a:r>
              <a:rPr lang="de-DE" dirty="0" err="1"/>
              <a:t>radiometer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landing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E2086AD-0A6E-5F44-AD2B-85D326F67DDB}"/>
              </a:ext>
            </a:extLst>
          </p:cNvPr>
          <p:cNvSpPr txBox="1"/>
          <p:nvPr/>
        </p:nvSpPr>
        <p:spPr>
          <a:xfrm>
            <a:off x="6228184" y="1656630"/>
            <a:ext cx="2304256" cy="1559793"/>
          </a:xfrm>
          <a:prstGeom prst="rect">
            <a:avLst/>
          </a:prstGeom>
          <a:noFill/>
        </p:spPr>
        <p:txBody>
          <a:bodyPr wrap="square" lIns="51188" tIns="25594" rIns="51188" bIns="25594" rtlCol="0">
            <a:spAutoFit/>
          </a:bodyPr>
          <a:lstStyle/>
          <a:p>
            <a:r>
              <a:rPr lang="de-DE" sz="1400" dirty="0"/>
              <a:t>The MASCOT Radiometer (MARA) </a:t>
            </a:r>
          </a:p>
          <a:p>
            <a:r>
              <a:rPr lang="de-DE" sz="1400" dirty="0" err="1"/>
              <a:t>detects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radiation</a:t>
            </a:r>
            <a:r>
              <a:rPr lang="de-DE" sz="1400" dirty="0"/>
              <a:t> </a:t>
            </a:r>
            <a:r>
              <a:rPr lang="de-DE" sz="1400" dirty="0" err="1"/>
              <a:t>temperature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±15° </a:t>
            </a:r>
            <a:r>
              <a:rPr lang="de-DE" sz="1400" dirty="0" err="1"/>
              <a:t>with</a:t>
            </a:r>
            <a:r>
              <a:rPr lang="de-DE" sz="1400" dirty="0"/>
              <a:t> 6 </a:t>
            </a:r>
            <a:r>
              <a:rPr lang="de-DE" sz="1400" dirty="0" err="1"/>
              <a:t>channels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and</a:t>
            </a:r>
            <a:r>
              <a:rPr lang="de-DE" sz="1400" dirty="0"/>
              <a:t> a time </a:t>
            </a:r>
            <a:r>
              <a:rPr lang="de-DE" sz="1400" dirty="0" err="1"/>
              <a:t>resolution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endParaRPr lang="de-DE" sz="1400" dirty="0"/>
          </a:p>
          <a:p>
            <a:r>
              <a:rPr lang="de-DE" sz="1400" dirty="0"/>
              <a:t>7 </a:t>
            </a:r>
            <a:r>
              <a:rPr lang="de-DE" sz="1400" dirty="0" err="1"/>
              <a:t>seconds</a:t>
            </a:r>
            <a:endParaRPr lang="de-DE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0C016A8-D064-C347-8C54-624BF4096AFB}"/>
              </a:ext>
            </a:extLst>
          </p:cNvPr>
          <p:cNvSpPr txBox="1"/>
          <p:nvPr/>
        </p:nvSpPr>
        <p:spPr>
          <a:xfrm>
            <a:off x="4812496" y="4512037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5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1C6F187-FB93-2C44-A5CC-12F282DBC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D2584D39-3A94-45A6-ADE4-59C639EDEB99}" type="slidenum">
              <a:rPr smtClean="0"/>
              <a:pPr>
                <a:defRPr/>
              </a:pPr>
              <a:t>16</a:t>
            </a:fld>
            <a:endParaRPr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7C5F249-4DE4-2F40-A2CA-C27539F1D15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7"/>
          <a:stretch/>
        </p:blipFill>
        <p:spPr>
          <a:xfrm>
            <a:off x="395536" y="1309612"/>
            <a:ext cx="5561665" cy="298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1B16157-02CC-874E-B4F3-0006AC9B67D3}"/>
              </a:ext>
            </a:extLst>
          </p:cNvPr>
          <p:cNvSpPr/>
          <p:nvPr/>
        </p:nvSpPr>
        <p:spPr>
          <a:xfrm>
            <a:off x="5508104" y="1160254"/>
            <a:ext cx="2648944" cy="328687"/>
          </a:xfrm>
          <a:prstGeom prst="rect">
            <a:avLst/>
          </a:prstGeom>
        </p:spPr>
        <p:txBody>
          <a:bodyPr wrap="none" lIns="51188" tIns="25594" rIns="51188" bIns="25594">
            <a:spAutoFit/>
          </a:bodyPr>
          <a:lstStyle/>
          <a:p>
            <a:r>
              <a:rPr lang="de-DE" dirty="0"/>
              <a:t>02:27:01 </a:t>
            </a:r>
            <a:r>
              <a:rPr lang="de-DE" dirty="0" err="1"/>
              <a:t>rest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+Z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9413275-9730-0E43-9D88-5137068CFA72}"/>
              </a:ext>
            </a:extLst>
          </p:cNvPr>
          <p:cNvSpPr/>
          <p:nvPr/>
        </p:nvSpPr>
        <p:spPr bwMode="auto">
          <a:xfrm>
            <a:off x="2239541" y="1526968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1F00E87-DE46-364E-B450-FCCF13403929}"/>
              </a:ext>
            </a:extLst>
          </p:cNvPr>
          <p:cNvSpPr/>
          <p:nvPr/>
        </p:nvSpPr>
        <p:spPr bwMode="auto">
          <a:xfrm>
            <a:off x="1470312" y="1526968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1AD916A-DC46-4843-8C00-2F9E733180A6}"/>
              </a:ext>
            </a:extLst>
          </p:cNvPr>
          <p:cNvSpPr/>
          <p:nvPr/>
        </p:nvSpPr>
        <p:spPr bwMode="auto">
          <a:xfrm>
            <a:off x="3233007" y="1525761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BE475E0-5648-B24F-81B4-B7AAC372CA8E}"/>
              </a:ext>
            </a:extLst>
          </p:cNvPr>
          <p:cNvSpPr/>
          <p:nvPr/>
        </p:nvSpPr>
        <p:spPr bwMode="auto">
          <a:xfrm>
            <a:off x="3874388" y="1526968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7BC8234-81F2-CA46-B990-C55188ECAF38}"/>
              </a:ext>
            </a:extLst>
          </p:cNvPr>
          <p:cNvSpPr/>
          <p:nvPr/>
        </p:nvSpPr>
        <p:spPr bwMode="auto">
          <a:xfrm>
            <a:off x="4782680" y="1525761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B25AA65-88D1-9B4A-B45A-D268750A1C75}"/>
              </a:ext>
            </a:extLst>
          </p:cNvPr>
          <p:cNvSpPr/>
          <p:nvPr/>
        </p:nvSpPr>
        <p:spPr bwMode="auto">
          <a:xfrm>
            <a:off x="5623917" y="1526968"/>
            <a:ext cx="22860" cy="2412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511881" fontAlgn="base">
              <a:lnSpc>
                <a:spcPts val="1455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000"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14ACDB5-0E52-0141-97C1-9A7ECC0D9278}"/>
              </a:ext>
            </a:extLst>
          </p:cNvPr>
          <p:cNvSpPr txBox="1"/>
          <p:nvPr/>
        </p:nvSpPr>
        <p:spPr>
          <a:xfrm>
            <a:off x="1113848" y="521896"/>
            <a:ext cx="5228818" cy="328687"/>
          </a:xfrm>
          <a:prstGeom prst="rect">
            <a:avLst/>
          </a:prstGeom>
          <a:noFill/>
        </p:spPr>
        <p:txBody>
          <a:bodyPr wrap="none" lIns="51188" tIns="25594" rIns="51188" bIns="25594" rtlCol="0">
            <a:spAutoFit/>
          </a:bodyPr>
          <a:lstStyle/>
          <a:p>
            <a:r>
              <a:rPr lang="de-DE" dirty="0"/>
              <a:t>MASCOT </a:t>
            </a:r>
            <a:r>
              <a:rPr lang="de-DE" dirty="0" err="1"/>
              <a:t>radiometer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landing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6A4ACE4-227B-764D-AEAC-8368E3307556}"/>
              </a:ext>
            </a:extLst>
          </p:cNvPr>
          <p:cNvSpPr txBox="1"/>
          <p:nvPr/>
        </p:nvSpPr>
        <p:spPr>
          <a:xfrm>
            <a:off x="6228184" y="1633316"/>
            <a:ext cx="2304256" cy="1559793"/>
          </a:xfrm>
          <a:prstGeom prst="rect">
            <a:avLst/>
          </a:prstGeom>
          <a:noFill/>
        </p:spPr>
        <p:txBody>
          <a:bodyPr wrap="square" lIns="51188" tIns="25594" rIns="51188" bIns="25594" rtlCol="0">
            <a:spAutoFit/>
          </a:bodyPr>
          <a:lstStyle/>
          <a:p>
            <a:r>
              <a:rPr lang="de-DE" sz="1400" dirty="0"/>
              <a:t>The MASCOT Radiometer (MARA) </a:t>
            </a:r>
          </a:p>
          <a:p>
            <a:r>
              <a:rPr lang="de-DE" sz="1400" dirty="0" err="1"/>
              <a:t>detects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radiation</a:t>
            </a:r>
            <a:r>
              <a:rPr lang="de-DE" sz="1400" dirty="0"/>
              <a:t> </a:t>
            </a:r>
            <a:r>
              <a:rPr lang="de-DE" sz="1400" dirty="0" err="1"/>
              <a:t>temperature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±15° </a:t>
            </a:r>
            <a:r>
              <a:rPr lang="de-DE" sz="1400" dirty="0" err="1"/>
              <a:t>with</a:t>
            </a:r>
            <a:r>
              <a:rPr lang="de-DE" sz="1400" dirty="0"/>
              <a:t> 6 </a:t>
            </a:r>
            <a:r>
              <a:rPr lang="de-DE" sz="1400" dirty="0" err="1"/>
              <a:t>channels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and</a:t>
            </a:r>
            <a:r>
              <a:rPr lang="de-DE" sz="1400" dirty="0"/>
              <a:t> a time </a:t>
            </a:r>
            <a:r>
              <a:rPr lang="de-DE" sz="1400" dirty="0" err="1"/>
              <a:t>resolution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endParaRPr lang="de-DE" sz="1400" dirty="0"/>
          </a:p>
          <a:p>
            <a:r>
              <a:rPr lang="de-DE" sz="1400" dirty="0"/>
              <a:t>7 </a:t>
            </a:r>
            <a:r>
              <a:rPr lang="de-DE" sz="1400" dirty="0" err="1"/>
              <a:t>seconds</a:t>
            </a:r>
            <a:endParaRPr lang="de-DE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EDE6C79-B382-714A-9239-D0FBFD8E4521}"/>
              </a:ext>
            </a:extLst>
          </p:cNvPr>
          <p:cNvSpPr txBox="1"/>
          <p:nvPr/>
        </p:nvSpPr>
        <p:spPr>
          <a:xfrm>
            <a:off x="4812496" y="4488723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982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5E55F3C-C433-D64A-986B-AB27D9A720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www.DLR.de</a:t>
            </a:r>
            <a:r>
              <a:rPr lang="de-DE" dirty="0"/>
              <a:t>  •  Chart </a:t>
            </a:r>
            <a:fld id="{D2584D39-3A94-45A6-ADE4-59C639EDEB99}" type="slidenum">
              <a:rPr smtClean="0"/>
              <a:pPr>
                <a:defRPr/>
              </a:pPr>
              <a:t>17</a:t>
            </a:fld>
            <a:endParaRPr dirty="0"/>
          </a:p>
        </p:txBody>
      </p:sp>
      <p:pic>
        <p:nvPicPr>
          <p:cNvPr id="3" name="Picture 3" descr="plot_separation">
            <a:extLst>
              <a:ext uri="{FF2B5EF4-FFF2-40B4-BE49-F238E27FC236}">
                <a16:creationId xmlns:a16="http://schemas.microsoft.com/office/drawing/2014/main" id="{E25D7605-9C2B-4042-9C42-48B746591835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 t="8398" b="4199"/>
          <a:stretch>
            <a:fillRect/>
          </a:stretch>
        </p:blipFill>
        <p:spPr bwMode="auto">
          <a:xfrm>
            <a:off x="935832" y="569811"/>
            <a:ext cx="7252494" cy="381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15D54D99-18EE-D34D-971E-2D9C25240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7" y="3400608"/>
            <a:ext cx="4104432" cy="45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88" tIns="25594" rIns="51188" bIns="25594">
            <a:spAutoFit/>
          </a:bodyPr>
          <a:lstStyle/>
          <a:p>
            <a:pPr defTabSz="511881"/>
            <a:r>
              <a:rPr lang="de-DE" sz="1300" dirty="0"/>
              <a:t>Separation </a:t>
            </a:r>
            <a:r>
              <a:rPr lang="de-DE" sz="1300" dirty="0" err="1"/>
              <a:t>velocity</a:t>
            </a:r>
            <a:r>
              <a:rPr lang="de-DE" sz="1300" dirty="0"/>
              <a:t>: 		4 cm/sec +/- 1.0 cm/sec</a:t>
            </a:r>
          </a:p>
          <a:p>
            <a:pPr defTabSz="511881"/>
            <a:r>
              <a:rPr lang="de-DE" sz="1300" dirty="0" err="1"/>
              <a:t>expected</a:t>
            </a:r>
            <a:r>
              <a:rPr lang="de-DE" sz="1300" dirty="0"/>
              <a:t>:                             5 cm/sec +/- 1.7 cm/sec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C39DD62-1C61-754E-AAED-B55D2A5E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685" y="151639"/>
            <a:ext cx="7596982" cy="35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8" tIns="25594" rIns="51188" bIns="25594">
            <a:spAutoFit/>
          </a:bodyPr>
          <a:lstStyle/>
          <a:p>
            <a:pPr defTabSz="511881"/>
            <a:r>
              <a:rPr lang="de-DE" sz="2000" dirty="0"/>
              <a:t>Separation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measured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madnertometer</a:t>
            </a:r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36F957-6323-4945-AE16-C48020392C09}"/>
              </a:ext>
            </a:extLst>
          </p:cNvPr>
          <p:cNvSpPr txBox="1"/>
          <p:nvPr/>
        </p:nvSpPr>
        <p:spPr>
          <a:xfrm>
            <a:off x="6156176" y="4575567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MASCOT/TU Braunschweig/DLR/JAXA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8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8B440ED-BFC7-B246-A4CF-500E1262E7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D2584D39-3A94-45A6-ADE4-59C639EDEB99}" type="slidenum">
              <a:rPr smtClean="0"/>
              <a:pPr>
                <a:defRPr/>
              </a:pPr>
              <a:t>18</a:t>
            </a:fld>
            <a:endParaRPr dirty="0"/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F08C8164-0A56-C54C-9F10-034D73764FB4}"/>
              </a:ext>
            </a:extLst>
          </p:cNvPr>
          <p:cNvGrpSpPr>
            <a:grpSpLocks/>
          </p:cNvGrpSpPr>
          <p:nvPr/>
        </p:nvGrpSpPr>
        <p:grpSpPr bwMode="auto">
          <a:xfrm>
            <a:off x="719932" y="497803"/>
            <a:ext cx="7345363" cy="3851999"/>
            <a:chOff x="907" y="1066"/>
            <a:chExt cx="9254" cy="4852"/>
          </a:xfrm>
        </p:grpSpPr>
        <p:pic>
          <p:nvPicPr>
            <p:cNvPr id="4" name="Picture 8" descr="plot_tuchdown_raw">
              <a:extLst>
                <a:ext uri="{FF2B5EF4-FFF2-40B4-BE49-F238E27FC236}">
                  <a16:creationId xmlns:a16="http://schemas.microsoft.com/office/drawing/2014/main" id="{2C158A3B-8C4D-164E-8512-DA3B7E6CF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8398" b="4199"/>
            <a:stretch>
              <a:fillRect/>
            </a:stretch>
          </p:blipFill>
          <p:spPr bwMode="auto">
            <a:xfrm>
              <a:off x="907" y="1066"/>
              <a:ext cx="9254" cy="4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36460543-B271-C34E-9402-46A304267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38" y="1565"/>
              <a:ext cx="1695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29E2998F-86A0-B548-B58A-2AFE03517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3923"/>
              <a:ext cx="1542" cy="6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7" name="Text Box 3">
            <a:extLst>
              <a:ext uri="{FF2B5EF4-FFF2-40B4-BE49-F238E27FC236}">
                <a16:creationId xmlns:a16="http://schemas.microsoft.com/office/drawing/2014/main" id="{55708315-E55F-404F-ABA0-06364352C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382" y="3340589"/>
            <a:ext cx="2951956" cy="45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8" tIns="25594" rIns="51188" bIns="25594">
            <a:spAutoFit/>
          </a:bodyPr>
          <a:lstStyle/>
          <a:p>
            <a:pPr defTabSz="511881"/>
            <a:r>
              <a:rPr lang="de-DE" sz="1300" dirty="0" err="1"/>
              <a:t>Induced</a:t>
            </a:r>
            <a:r>
              <a:rPr lang="de-DE" sz="1300" dirty="0"/>
              <a:t> </a:t>
            </a:r>
            <a:r>
              <a:rPr lang="de-DE" sz="1300" dirty="0" err="1"/>
              <a:t>magnetic</a:t>
            </a:r>
            <a:r>
              <a:rPr lang="de-DE" sz="1300" dirty="0"/>
              <a:t> </a:t>
            </a:r>
            <a:r>
              <a:rPr lang="de-DE" sz="1300" dirty="0" err="1"/>
              <a:t>field</a:t>
            </a:r>
            <a:r>
              <a:rPr lang="de-DE" sz="1300" dirty="0"/>
              <a:t> </a:t>
            </a:r>
            <a:r>
              <a:rPr lang="de-DE" sz="1300" dirty="0" err="1"/>
              <a:t>by</a:t>
            </a:r>
            <a:r>
              <a:rPr lang="de-DE" sz="1300" dirty="0"/>
              <a:t>  </a:t>
            </a:r>
            <a:r>
              <a:rPr lang="de-DE" sz="1300" dirty="0" err="1"/>
              <a:t>experiments</a:t>
            </a:r>
            <a:r>
              <a:rPr lang="de-DE" sz="1300" dirty="0"/>
              <a:t> / </a:t>
            </a:r>
            <a:r>
              <a:rPr lang="de-DE" sz="1300" dirty="0" err="1"/>
              <a:t>subsystems</a:t>
            </a:r>
            <a:endParaRPr lang="de-DE" sz="1300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BB89ABD-B4FF-1941-A993-AD52337DF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68389"/>
            <a:ext cx="7705228" cy="35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88" tIns="25594" rIns="51188" bIns="25594">
            <a:spAutoFit/>
          </a:bodyPr>
          <a:lstStyle/>
          <a:p>
            <a:pPr defTabSz="511881"/>
            <a:r>
              <a:rPr lang="de-DE" sz="2000" dirty="0"/>
              <a:t>Magnetometer </a:t>
            </a:r>
            <a:r>
              <a:rPr lang="de-DE" sz="2000" dirty="0" err="1"/>
              <a:t>observation</a:t>
            </a:r>
            <a:r>
              <a:rPr lang="de-DE" sz="2000" dirty="0"/>
              <a:t> after </a:t>
            </a:r>
            <a:r>
              <a:rPr lang="de-DE" sz="2000" dirty="0" err="1"/>
              <a:t>separation</a:t>
            </a:r>
            <a:endParaRPr lang="de-DE" sz="2000" dirty="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EAE57FCD-9684-3741-8499-31C20857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794" y="2489816"/>
            <a:ext cx="1259681" cy="25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8" tIns="25594" rIns="51188" bIns="25594">
            <a:spAutoFit/>
          </a:bodyPr>
          <a:lstStyle/>
          <a:p>
            <a:pPr defTabSz="511881"/>
            <a:r>
              <a:rPr lang="de-DE" sz="1300" dirty="0"/>
              <a:t>MASCAM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8599BB6C-A314-CE48-A625-5DBB1986B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2346016"/>
            <a:ext cx="1259682" cy="25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8" tIns="25594" rIns="51188" bIns="25594">
            <a:spAutoFit/>
          </a:bodyPr>
          <a:lstStyle/>
          <a:p>
            <a:pPr defTabSz="511881"/>
            <a:r>
              <a:rPr lang="de-DE" sz="1300" dirty="0" err="1"/>
              <a:t>computer</a:t>
            </a:r>
            <a:endParaRPr lang="de-DE" sz="1300" dirty="0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043C3D9A-8E9F-EF40-BF17-8BE8BE5C4B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03688" y="1195614"/>
            <a:ext cx="215900" cy="9590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51188" tIns="25594" rIns="51188" bIns="25594"/>
          <a:lstStyle/>
          <a:p>
            <a:endParaRPr lang="de-DE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DBD4520E-59E9-E744-BC29-F68BDCF731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0156" y="1867035"/>
            <a:ext cx="71438" cy="4800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51188" tIns="25594" rIns="51188" bIns="25594"/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8B354FE-5756-B140-BCBE-820C9AFFE237}"/>
              </a:ext>
            </a:extLst>
          </p:cNvPr>
          <p:cNvSpPr txBox="1"/>
          <p:nvPr/>
        </p:nvSpPr>
        <p:spPr>
          <a:xfrm>
            <a:off x="6156176" y="4575567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MASCOT/TU Braunschweig/DLR/JAXA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5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EA1510-2966-014C-BBE7-6FABEEB1F6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D2584D39-3A94-45A6-ADE4-59C639EDEB99}" type="slidenum">
              <a:rPr smtClean="0"/>
              <a:pPr>
                <a:defRPr/>
              </a:pPr>
              <a:t>19</a:t>
            </a:fld>
            <a:endParaRPr dirty="0"/>
          </a:p>
        </p:txBody>
      </p:sp>
      <p:pic>
        <p:nvPicPr>
          <p:cNvPr id="3" name="Picture 8" descr="plot_tuchdown_cleaned-raw">
            <a:extLst>
              <a:ext uri="{FF2B5EF4-FFF2-40B4-BE49-F238E27FC236}">
                <a16:creationId xmlns:a16="http://schemas.microsoft.com/office/drawing/2014/main" id="{82B4D91B-59F1-EE48-85D4-8A1FF21ADECA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 t="8398" b="4199"/>
          <a:stretch>
            <a:fillRect/>
          </a:stretch>
        </p:blipFill>
        <p:spPr bwMode="auto">
          <a:xfrm>
            <a:off x="791369" y="517533"/>
            <a:ext cx="7344569" cy="385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CF2F512-B1B3-A442-B40C-656DD1009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122258"/>
            <a:ext cx="7705228" cy="35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88" tIns="25594" rIns="51188" bIns="25594">
            <a:spAutoFit/>
          </a:bodyPr>
          <a:lstStyle/>
          <a:p>
            <a:pPr defTabSz="511881"/>
            <a:r>
              <a:rPr lang="de-DE" sz="2000" dirty="0"/>
              <a:t>Magnetometer </a:t>
            </a:r>
            <a:r>
              <a:rPr lang="de-DE" sz="2000" dirty="0" err="1"/>
              <a:t>observation</a:t>
            </a:r>
            <a:r>
              <a:rPr lang="de-DE" sz="2000" dirty="0"/>
              <a:t> after </a:t>
            </a:r>
            <a:r>
              <a:rPr lang="de-DE" sz="2000" dirty="0" err="1"/>
              <a:t>separation</a:t>
            </a:r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F9B453C-73FF-A246-8305-B47DCB370EC7}"/>
              </a:ext>
            </a:extLst>
          </p:cNvPr>
          <p:cNvSpPr txBox="1"/>
          <p:nvPr/>
        </p:nvSpPr>
        <p:spPr>
          <a:xfrm>
            <a:off x="6156176" y="4558864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MASCOT/TU Braunschweig/DLR/JAXA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3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665935" y="4970860"/>
            <a:ext cx="4049315" cy="113109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28448794" indent="-28105894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450">
                <a:solidFill>
                  <a:schemeClr val="bg1"/>
                </a:solidFill>
                <a:latin typeface="Arial" charset="0"/>
              </a:rPr>
              <a:t>Vortrag &gt; Autor &gt; Dokumentname &gt; Datum</a:t>
            </a:r>
          </a:p>
        </p:txBody>
      </p:sp>
      <p:sp>
        <p:nvSpPr>
          <p:cNvPr id="16393" name="Titel 1"/>
          <p:cNvSpPr>
            <a:spLocks/>
          </p:cNvSpPr>
          <p:nvPr/>
        </p:nvSpPr>
        <p:spPr bwMode="auto">
          <a:xfrm>
            <a:off x="3545886" y="87474"/>
            <a:ext cx="582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2175"/>
              </a:lnSpc>
            </a:pPr>
            <a:endParaRPr lang="de-DE" sz="1200" b="1" dirty="0">
              <a:solidFill>
                <a:srgbClr val="454545"/>
              </a:solidFill>
              <a:latin typeface="Arial" charset="0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82978" y="128770"/>
            <a:ext cx="5506641" cy="55364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Hayabusa2/MASCOT – Summary</a:t>
            </a:r>
          </a:p>
        </p:txBody>
      </p:sp>
      <p:sp>
        <p:nvSpPr>
          <p:cNvPr id="12" name="Textplatzhalter 2"/>
          <p:cNvSpPr txBox="1">
            <a:spLocks/>
          </p:cNvSpPr>
          <p:nvPr/>
        </p:nvSpPr>
        <p:spPr bwMode="auto">
          <a:xfrm>
            <a:off x="467544" y="580319"/>
            <a:ext cx="4249031" cy="425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7587" tIns="28793" rIns="57587" bIns="28793" numCol="1" anchor="t" anchorCtr="0" compatLnSpc="1">
            <a:prstTxWarp prst="textNoShape">
              <a:avLst/>
            </a:prstTxWarp>
            <a:spAutoFit/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utiger 55 Roman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utiger 55 Roman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utiger 55 Roman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utiger 55 Roman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Frutiger 55 Roman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latin typeface="Arial" panose="020B0604020202020204" pitchFamily="34" charset="0"/>
              </a:rPr>
              <a:t>Major general topics:</a:t>
            </a:r>
          </a:p>
          <a:p>
            <a:r>
              <a:rPr lang="en-US" sz="1050" b="1" dirty="0">
                <a:latin typeface="Arial" panose="020B0604020202020204" pitchFamily="34" charset="0"/>
              </a:rPr>
              <a:t>understand the origin and evolution of the solar system by studying asteroid Ryugu: sample-return mission Hayabusa2 and lander MASCOT </a:t>
            </a:r>
          </a:p>
          <a:p>
            <a:r>
              <a:rPr lang="en-US" sz="1050" b="1" dirty="0">
                <a:latin typeface="Arial" panose="020B0604020202020204" pitchFamily="34" charset="0"/>
              </a:rPr>
              <a:t>MASCOT is bridging orbiter to lab resolutions: experiments from DLR (CAM, MARA), TU </a:t>
            </a:r>
            <a:r>
              <a:rPr lang="en-US" sz="1050" b="1" dirty="0" err="1">
                <a:latin typeface="Arial" panose="020B0604020202020204" pitchFamily="34" charset="0"/>
              </a:rPr>
              <a:t>Braunschweig</a:t>
            </a:r>
            <a:r>
              <a:rPr lang="en-US" sz="1050" b="1" dirty="0">
                <a:latin typeface="Arial" panose="020B0604020202020204" pitchFamily="34" charset="0"/>
              </a:rPr>
              <a:t> (MAG), and CNES (MicrOmega)</a:t>
            </a:r>
          </a:p>
          <a:p>
            <a:r>
              <a:rPr lang="en-US" sz="1050" b="1" dirty="0">
                <a:latin typeface="Arial" panose="020B0604020202020204" pitchFamily="34" charset="0"/>
              </a:rPr>
              <a:t>MASCOT is a cooperation with DLR, CNES </a:t>
            </a:r>
          </a:p>
          <a:p>
            <a:pPr marL="0" indent="0">
              <a:buNone/>
            </a:pPr>
            <a:r>
              <a:rPr lang="en-US" sz="1050" b="1" dirty="0">
                <a:latin typeface="Arial" panose="020B0604020202020204" pitchFamily="34" charset="0"/>
              </a:rPr>
              <a:t>    and JAXA </a:t>
            </a:r>
          </a:p>
          <a:p>
            <a:endParaRPr lang="en-US" sz="1050" b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50" b="1" dirty="0">
                <a:latin typeface="Arial" panose="020B0604020202020204" pitchFamily="34" charset="0"/>
              </a:rPr>
              <a:t>Highlights of MASCOT:</a:t>
            </a:r>
          </a:p>
          <a:p>
            <a:r>
              <a:rPr lang="en-US" sz="1050" b="1" dirty="0">
                <a:latin typeface="Arial" panose="020B0604020202020204" pitchFamily="34" charset="0"/>
              </a:rPr>
              <a:t>landing on Ryugu at October 3, 2018</a:t>
            </a:r>
          </a:p>
          <a:p>
            <a:r>
              <a:rPr lang="en-US" sz="1050" b="1" dirty="0">
                <a:latin typeface="Arial" panose="020B0604020202020204" pitchFamily="34" charset="0"/>
              </a:rPr>
              <a:t>first lightweight (10kg) mobile low gravity </a:t>
            </a:r>
          </a:p>
          <a:p>
            <a:pPr marL="0" indent="0">
              <a:buNone/>
            </a:pPr>
            <a:r>
              <a:rPr lang="en-US" sz="1050" b="1" dirty="0">
                <a:latin typeface="Arial" panose="020B0604020202020204" pitchFamily="34" charset="0"/>
              </a:rPr>
              <a:t>    lander</a:t>
            </a:r>
          </a:p>
          <a:p>
            <a:r>
              <a:rPr lang="en-US" sz="1050" b="1" dirty="0">
                <a:latin typeface="Arial" panose="020B0604020202020204" pitchFamily="34" charset="0"/>
              </a:rPr>
              <a:t>serves as a ‘reconnaissance and scouting’ </a:t>
            </a:r>
          </a:p>
          <a:p>
            <a:pPr marL="0" indent="0">
              <a:buNone/>
            </a:pPr>
            <a:r>
              <a:rPr lang="en-US" sz="1050" b="1" dirty="0">
                <a:latin typeface="Arial" panose="020B0604020202020204" pitchFamily="34" charset="0"/>
              </a:rPr>
              <a:t>    vehicle for  sampling and sample context </a:t>
            </a:r>
          </a:p>
          <a:p>
            <a:r>
              <a:rPr lang="en-US" sz="1050" b="1" dirty="0">
                <a:latin typeface="Arial" panose="020B0604020202020204" pitchFamily="34" charset="0"/>
              </a:rPr>
              <a:t>will accomplish ‘stand-alone science’: </a:t>
            </a:r>
          </a:p>
          <a:p>
            <a:pPr lvl="1"/>
            <a:r>
              <a:rPr lang="en-US" sz="1050" b="1" dirty="0">
                <a:latin typeface="Arial" panose="020B0604020202020204" pitchFamily="34" charset="0"/>
              </a:rPr>
              <a:t>time variable alterations of the surface </a:t>
            </a:r>
          </a:p>
          <a:p>
            <a:pPr lvl="1"/>
            <a:r>
              <a:rPr lang="en-US" sz="1050" b="1" dirty="0">
                <a:latin typeface="Arial" panose="020B0604020202020204" pitchFamily="34" charset="0"/>
              </a:rPr>
              <a:t>regolith, surface homogeneity, structure </a:t>
            </a:r>
          </a:p>
          <a:p>
            <a:pPr lvl="1"/>
            <a:r>
              <a:rPr lang="en-US" sz="1050" b="1" dirty="0">
                <a:latin typeface="Arial" panose="020B0604020202020204" pitchFamily="34" charset="0"/>
              </a:rPr>
              <a:t>physical  properties</a:t>
            </a:r>
          </a:p>
        </p:txBody>
      </p:sp>
      <p:pic>
        <p:nvPicPr>
          <p:cNvPr id="13" name="MASCOT_OnA_O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2577942"/>
            <a:ext cx="3251262" cy="1987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Bild 13" descr="haya2_touchdown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747" y="671328"/>
            <a:ext cx="1798261" cy="137213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D55E0D6E-67A3-1D4C-A7FC-BCB1180BF06D}"/>
              </a:ext>
            </a:extLst>
          </p:cNvPr>
          <p:cNvSpPr/>
          <p:nvPr/>
        </p:nvSpPr>
        <p:spPr>
          <a:xfrm>
            <a:off x="4697639" y="657502"/>
            <a:ext cx="2278733" cy="17228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2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43FDED-5933-C442-99DA-D2C3E2860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Chart </a:t>
            </a:r>
            <a:fld id="{D2584D39-3A94-45A6-ADE4-59C639EDEB99}" type="slidenum">
              <a:rPr smtClean="0"/>
              <a:pPr>
                <a:defRPr/>
              </a:pPr>
              <a:t>20</a:t>
            </a:fld>
            <a:endParaRPr dirty="0"/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06A8A569-9253-8344-B009-7F6D4023D593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353787"/>
            <a:ext cx="7561263" cy="3996000"/>
            <a:chOff x="907" y="1454"/>
            <a:chExt cx="9540" cy="5003"/>
          </a:xfrm>
        </p:grpSpPr>
        <p:pic>
          <p:nvPicPr>
            <p:cNvPr id="4" name="Picture 10" descr="plot_tuchdown_cleaned">
              <a:extLst>
                <a:ext uri="{FF2B5EF4-FFF2-40B4-BE49-F238E27FC236}">
                  <a16:creationId xmlns:a16="http://schemas.microsoft.com/office/drawing/2014/main" id="{AE1B4639-2FD2-4647-8738-7FDC38BE9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8398" b="4199"/>
            <a:stretch>
              <a:fillRect/>
            </a:stretch>
          </p:blipFill>
          <p:spPr bwMode="auto">
            <a:xfrm>
              <a:off x="907" y="1454"/>
              <a:ext cx="9540" cy="5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41474AD2-8166-0C40-85ED-84A1E1D52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4" y="4424"/>
              <a:ext cx="1815" cy="5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" name="Text Box 2">
            <a:extLst>
              <a:ext uri="{FF2B5EF4-FFF2-40B4-BE49-F238E27FC236}">
                <a16:creationId xmlns:a16="http://schemas.microsoft.com/office/drawing/2014/main" id="{7655F6BC-4549-0241-BAF9-6704EC9E6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2" y="1505915"/>
            <a:ext cx="2124075" cy="45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8" tIns="25594" rIns="51188" bIns="25594">
            <a:spAutoFit/>
          </a:bodyPr>
          <a:lstStyle/>
          <a:p>
            <a:pPr defTabSz="511881"/>
            <a:r>
              <a:rPr lang="de-DE" sz="1300" dirty="0" err="1"/>
              <a:t>Oszillations</a:t>
            </a:r>
            <a:r>
              <a:rPr lang="de-DE" sz="1300" dirty="0"/>
              <a:t> due </a:t>
            </a:r>
            <a:r>
              <a:rPr lang="de-DE" sz="1300" dirty="0" err="1"/>
              <a:t>to</a:t>
            </a:r>
            <a:r>
              <a:rPr lang="de-DE" sz="1300" dirty="0"/>
              <a:t> </a:t>
            </a:r>
            <a:r>
              <a:rPr lang="de-DE" sz="1300" dirty="0" err="1"/>
              <a:t>tumbling</a:t>
            </a:r>
            <a:r>
              <a:rPr lang="de-DE" sz="1300" dirty="0"/>
              <a:t> </a:t>
            </a:r>
            <a:r>
              <a:rPr lang="de-DE" sz="1300" dirty="0" err="1"/>
              <a:t>of</a:t>
            </a:r>
            <a:r>
              <a:rPr lang="de-DE" sz="1300" dirty="0"/>
              <a:t> MASCOT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5600DA4-698D-4249-8BB7-DF60FB6A6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904" y="-5677"/>
            <a:ext cx="6958807" cy="35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8" tIns="25594" rIns="51188" bIns="25594">
            <a:spAutoFit/>
          </a:bodyPr>
          <a:lstStyle/>
          <a:p>
            <a:pPr defTabSz="511881"/>
            <a:r>
              <a:rPr lang="de-DE" sz="2000" dirty="0" err="1"/>
              <a:t>Magnetic</a:t>
            </a:r>
            <a:r>
              <a:rPr lang="de-DE" sz="2000" dirty="0"/>
              <a:t> </a:t>
            </a:r>
            <a:r>
              <a:rPr lang="de-DE" sz="2000" dirty="0" err="1"/>
              <a:t>field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endParaRPr lang="de-DE" sz="2000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5B8CEE7-2AA4-FD46-B28E-661AA7B94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994" y="2153987"/>
            <a:ext cx="3240881" cy="85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8" tIns="25594" rIns="51188" bIns="25594">
            <a:spAutoFit/>
          </a:bodyPr>
          <a:lstStyle/>
          <a:p>
            <a:pPr marL="202620" indent="-202620" defTabSz="511881"/>
            <a:r>
              <a:rPr lang="de-DE" sz="1300" dirty="0" err="1"/>
              <a:t>Measured</a:t>
            </a:r>
            <a:r>
              <a:rPr lang="de-DE" sz="1300" dirty="0"/>
              <a:t> </a:t>
            </a:r>
            <a:r>
              <a:rPr lang="de-DE" sz="1300" dirty="0" err="1"/>
              <a:t>magnetic</a:t>
            </a:r>
            <a:r>
              <a:rPr lang="de-DE" sz="1300" dirty="0"/>
              <a:t> </a:t>
            </a:r>
            <a:r>
              <a:rPr lang="de-DE" sz="1300" dirty="0" err="1"/>
              <a:t>field</a:t>
            </a:r>
            <a:r>
              <a:rPr lang="de-DE" sz="1300" dirty="0"/>
              <a:t> </a:t>
            </a:r>
            <a:r>
              <a:rPr lang="de-DE" sz="1300" dirty="0" err="1"/>
              <a:t>is</a:t>
            </a:r>
            <a:r>
              <a:rPr lang="de-DE" sz="1300" dirty="0"/>
              <a:t> </a:t>
            </a:r>
            <a:r>
              <a:rPr lang="de-DE" sz="1300" dirty="0" err="1"/>
              <a:t>small</a:t>
            </a:r>
            <a:r>
              <a:rPr lang="de-DE" sz="1300" dirty="0"/>
              <a:t> (&lt; 20nT)</a:t>
            </a:r>
          </a:p>
          <a:p>
            <a:pPr marL="202620" indent="-202620" defTabSz="511881"/>
            <a:endParaRPr lang="de-DE" sz="1300" dirty="0"/>
          </a:p>
          <a:p>
            <a:pPr marL="202620" indent="-202620" defTabSz="511881">
              <a:buFontTx/>
              <a:buChar char="•"/>
            </a:pPr>
            <a:r>
              <a:rPr lang="de-DE" sz="1300" dirty="0" err="1"/>
              <a:t>Ryugu</a:t>
            </a:r>
            <a:r>
              <a:rPr lang="de-DE" sz="1300" dirty="0"/>
              <a:t> </a:t>
            </a:r>
            <a:r>
              <a:rPr lang="de-DE" sz="1300" dirty="0" err="1"/>
              <a:t>is</a:t>
            </a:r>
            <a:r>
              <a:rPr lang="de-DE" sz="1300" dirty="0"/>
              <a:t> not </a:t>
            </a:r>
            <a:r>
              <a:rPr lang="de-DE" sz="1300" dirty="0" err="1"/>
              <a:t>or</a:t>
            </a:r>
            <a:r>
              <a:rPr lang="de-DE" sz="1300" dirty="0"/>
              <a:t> </a:t>
            </a:r>
            <a:r>
              <a:rPr lang="de-DE" sz="1300" dirty="0" err="1"/>
              <a:t>only</a:t>
            </a:r>
            <a:r>
              <a:rPr lang="de-DE" sz="1300" dirty="0"/>
              <a:t> </a:t>
            </a:r>
            <a:r>
              <a:rPr lang="de-DE" sz="1300" dirty="0" err="1"/>
              <a:t>littel</a:t>
            </a:r>
            <a:r>
              <a:rPr lang="de-DE" sz="1300" dirty="0"/>
              <a:t> </a:t>
            </a:r>
            <a:r>
              <a:rPr lang="de-DE" sz="1300" dirty="0" err="1"/>
              <a:t>magnetized</a:t>
            </a:r>
            <a:r>
              <a:rPr lang="de-DE" sz="1300" dirty="0"/>
              <a:t> like </a:t>
            </a:r>
            <a:r>
              <a:rPr lang="de-DE" sz="1300" dirty="0" err="1"/>
              <a:t>Comet</a:t>
            </a:r>
            <a:r>
              <a:rPr lang="de-DE" sz="1300" dirty="0"/>
              <a:t> P67 C/G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CCDD158-FF86-E643-92C1-FD2A85BAC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432" y="858728"/>
            <a:ext cx="2880519" cy="65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8" tIns="25594" rIns="51188" bIns="25594">
            <a:spAutoFit/>
          </a:bodyPr>
          <a:lstStyle/>
          <a:p>
            <a:pPr defTabSz="511881"/>
            <a:r>
              <a:rPr lang="de-DE" sz="1300" b="1" dirty="0"/>
              <a:t>Observation:</a:t>
            </a:r>
          </a:p>
          <a:p>
            <a:pPr defTabSz="511881"/>
            <a:r>
              <a:rPr lang="de-DE" sz="1300" b="1" dirty="0"/>
              <a:t>Oszillation </a:t>
            </a:r>
            <a:r>
              <a:rPr lang="de-DE" sz="1300" b="1" dirty="0" err="1"/>
              <a:t>of</a:t>
            </a:r>
            <a:r>
              <a:rPr lang="de-DE" sz="1300" b="1" dirty="0"/>
              <a:t> </a:t>
            </a:r>
            <a:r>
              <a:rPr lang="de-DE" sz="1300" b="1" dirty="0" err="1"/>
              <a:t>the</a:t>
            </a:r>
            <a:r>
              <a:rPr lang="de-DE" sz="1300" b="1" dirty="0"/>
              <a:t> </a:t>
            </a:r>
            <a:r>
              <a:rPr lang="de-DE" sz="1300" b="1" dirty="0" err="1"/>
              <a:t>magnetic</a:t>
            </a:r>
            <a:r>
              <a:rPr lang="de-DE" sz="1300" b="1" dirty="0"/>
              <a:t> </a:t>
            </a:r>
            <a:r>
              <a:rPr lang="de-DE" sz="1300" b="1" dirty="0" err="1"/>
              <a:t>field</a:t>
            </a:r>
            <a:r>
              <a:rPr lang="de-DE" sz="1300" b="1" dirty="0"/>
              <a:t> </a:t>
            </a:r>
            <a:r>
              <a:rPr lang="de-DE" sz="1300" b="1" dirty="0" err="1"/>
              <a:t>and</a:t>
            </a:r>
            <a:r>
              <a:rPr lang="de-DE" sz="1300" b="1" dirty="0"/>
              <a:t> </a:t>
            </a:r>
            <a:r>
              <a:rPr lang="de-DE" sz="1300" b="1" dirty="0" err="1"/>
              <a:t>drop</a:t>
            </a:r>
            <a:r>
              <a:rPr lang="de-DE" sz="1300" b="1" dirty="0"/>
              <a:t> down at 02:03:14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0BA1F2C-4A7E-7B4D-B79D-9E7431C1D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2" y="598841"/>
            <a:ext cx="2124075" cy="45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8" tIns="25594" rIns="51188" bIns="25594">
            <a:spAutoFit/>
          </a:bodyPr>
          <a:lstStyle/>
          <a:p>
            <a:pPr defTabSz="511881"/>
            <a:r>
              <a:rPr lang="de-DE" sz="1300" dirty="0"/>
              <a:t>Drop down </a:t>
            </a:r>
            <a:r>
              <a:rPr lang="de-DE" sz="1300" dirty="0" err="1"/>
              <a:t>with</a:t>
            </a:r>
            <a:r>
              <a:rPr lang="de-DE" sz="1300" dirty="0"/>
              <a:t> </a:t>
            </a:r>
            <a:r>
              <a:rPr lang="de-DE" sz="1300" dirty="0" err="1"/>
              <a:t>first</a:t>
            </a:r>
            <a:r>
              <a:rPr lang="de-DE" sz="1300" dirty="0"/>
              <a:t> </a:t>
            </a:r>
            <a:r>
              <a:rPr lang="de-DE" sz="1300" dirty="0" err="1"/>
              <a:t>surface</a:t>
            </a:r>
            <a:r>
              <a:rPr lang="de-DE" sz="1300" dirty="0"/>
              <a:t> </a:t>
            </a:r>
            <a:r>
              <a:rPr lang="de-DE" sz="1300" dirty="0" err="1"/>
              <a:t>contact</a:t>
            </a:r>
            <a:endParaRPr lang="de-DE" sz="1300" dirty="0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E7DA146F-C27D-504B-A593-AF4876D003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4457" y="2129754"/>
            <a:ext cx="0" cy="287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51188" tIns="25594" rIns="51188" bIns="25594"/>
          <a:lstStyle/>
          <a:p>
            <a:endParaRPr lang="de-DE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68C3EC32-57E6-1546-ABF2-66A02710C7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48263" y="954948"/>
            <a:ext cx="180182" cy="19138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51188" tIns="25594" rIns="51188" bIns="25594"/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A9BC473-3C9F-034C-8ACA-8526C4EFA2B0}"/>
              </a:ext>
            </a:extLst>
          </p:cNvPr>
          <p:cNvSpPr txBox="1"/>
          <p:nvPr/>
        </p:nvSpPr>
        <p:spPr>
          <a:xfrm>
            <a:off x="6156176" y="4575567"/>
            <a:ext cx="30603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MASCOT/TU Braunschweig/DLR/JAXA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59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79512" y="123478"/>
            <a:ext cx="1340768" cy="118658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www.DLR.de</a:t>
            </a:r>
            <a:r>
              <a:rPr lang="de-DE" dirty="0"/>
              <a:t>  •  Chart </a:t>
            </a:r>
            <a:fld id="{37A47AE4-FBED-4E05-AC10-339B7B5393E6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7" name="Bild 6" descr="F1086241264_103_00203_n2_bearb.psd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"/>
          <a:stretch/>
        </p:blipFill>
        <p:spPr>
          <a:xfrm>
            <a:off x="1994236" y="0"/>
            <a:ext cx="5155529" cy="468295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81F7C3E-B979-3E4C-B7F8-70AF7240E15E}"/>
              </a:ext>
            </a:extLst>
          </p:cNvPr>
          <p:cNvSpPr txBox="1"/>
          <p:nvPr/>
        </p:nvSpPr>
        <p:spPr>
          <a:xfrm>
            <a:off x="5724128" y="4443958"/>
            <a:ext cx="165618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91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688FABF7-1F0A-2344-956F-D8A63AB34BAC}"/>
              </a:ext>
            </a:extLst>
          </p:cNvPr>
          <p:cNvSpPr txBox="1">
            <a:spLocks/>
          </p:cNvSpPr>
          <p:nvPr/>
        </p:nvSpPr>
        <p:spPr bwMode="auto">
          <a:xfrm>
            <a:off x="1143000" y="167656"/>
            <a:ext cx="1556792" cy="16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816370" rtl="0" eaLnBrk="1" latinLnBrk="0" hangingPunct="1"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  <a:lvl2pPr marL="408185" algn="l" defTabSz="81637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70" algn="l" defTabSz="81637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54" algn="l" defTabSz="81637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39" algn="l" defTabSz="81637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24" algn="l" defTabSz="81637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109" algn="l" defTabSz="81637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94" algn="l" defTabSz="81637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79" algn="l" defTabSz="81637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err="1"/>
              <a:t>www.DLR.de</a:t>
            </a:r>
            <a:r>
              <a:rPr lang="de-DE" dirty="0"/>
              <a:t>  •  Chart </a:t>
            </a:r>
            <a:fld id="{37A47AE4-FBED-4E05-AC10-339B7B5393E6}" type="slidenum">
              <a:rPr smtClean="0"/>
              <a:pPr>
                <a:defRPr/>
              </a:pPr>
              <a:t>22</a:t>
            </a:fld>
            <a:endParaRPr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1B64690-E383-874A-9BE1-2A4FA6514F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105813"/>
              </p:ext>
            </p:extLst>
          </p:nvPr>
        </p:nvGraphicFramePr>
        <p:xfrm>
          <a:off x="3419871" y="82311"/>
          <a:ext cx="3231999" cy="4793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kument" r:id="rId3" imgW="5753100" imgH="8534400" progId="Word.Document.12">
                  <p:embed/>
                </p:oleObj>
              </mc:Choice>
              <mc:Fallback>
                <p:oleObj name="Dokument" r:id="rId3" imgW="5753100" imgH="8534400" progId="Word.Documen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3FEB6738-A8EA-424A-8E6B-A0376DE75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1" y="82311"/>
                        <a:ext cx="3231999" cy="4793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5DCB7786-E366-AB4B-B0DF-3D5761761CDD}"/>
              </a:ext>
            </a:extLst>
          </p:cNvPr>
          <p:cNvSpPr txBox="1"/>
          <p:nvPr/>
        </p:nvSpPr>
        <p:spPr>
          <a:xfrm>
            <a:off x="7020272" y="4587974"/>
            <a:ext cx="165618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/>
              <a:t>MASCOT/DLR/JAXA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CD559BB-8F28-BF42-AE2D-BF959795D1A6}"/>
              </a:ext>
            </a:extLst>
          </p:cNvPr>
          <p:cNvSpPr txBox="1"/>
          <p:nvPr/>
        </p:nvSpPr>
        <p:spPr>
          <a:xfrm>
            <a:off x="107503" y="1779662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www.dlr.de</a:t>
            </a:r>
            <a:r>
              <a:rPr lang="en-US" dirty="0"/>
              <a:t>/</a:t>
            </a:r>
            <a:r>
              <a:rPr lang="en-US" dirty="0" err="1"/>
              <a:t>dlr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desktopdefault.aspx</a:t>
            </a:r>
            <a:r>
              <a:rPr lang="en-US" dirty="0"/>
              <a:t>/tabid-10081/151_read-30235/#/gallery/32337</a:t>
            </a:r>
          </a:p>
        </p:txBody>
      </p:sp>
    </p:spTree>
    <p:extLst>
      <p:ext uri="{BB962C8B-B14F-4D97-AF65-F5344CB8AC3E}">
        <p14:creationId xmlns:p14="http://schemas.microsoft.com/office/powerpoint/2010/main" val="34548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hyb2_onc_20181003_020116_w1f_l2a.hp81_press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0"/>
            <a:ext cx="4699376" cy="4695028"/>
          </a:xfrm>
          <a:prstGeom prst="rect">
            <a:avLst/>
          </a:prstGeom>
        </p:spPr>
      </p:pic>
      <p:pic>
        <p:nvPicPr>
          <p:cNvPr id="2" name="Bild 1" descr="hyb2_onc_20181003_023212_w1f_l2a.hp8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"/>
          <a:stretch/>
        </p:blipFill>
        <p:spPr>
          <a:xfrm>
            <a:off x="4716016" y="681551"/>
            <a:ext cx="4266319" cy="401247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120172" y="4586108"/>
            <a:ext cx="3060340" cy="92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FFFFFF"/>
                </a:solidFill>
              </a:rPr>
              <a:t>Bild: JAXA/</a:t>
            </a:r>
            <a:r>
              <a:rPr lang="de-DE" sz="600" dirty="0" err="1">
                <a:solidFill>
                  <a:srgbClr val="FFFFFF"/>
                </a:solidFill>
              </a:rPr>
              <a:t>UTokyo</a:t>
            </a:r>
            <a:r>
              <a:rPr lang="de-DE" sz="600" dirty="0">
                <a:solidFill>
                  <a:srgbClr val="FFFFFF"/>
                </a:solidFill>
              </a:rPr>
              <a:t>/Kochi U/</a:t>
            </a:r>
            <a:r>
              <a:rPr lang="de-DE" sz="600" dirty="0" err="1">
                <a:solidFill>
                  <a:srgbClr val="FFFFFF"/>
                </a:solidFill>
              </a:rPr>
              <a:t>Rikkyo</a:t>
            </a:r>
            <a:r>
              <a:rPr lang="de-DE" sz="600" dirty="0">
                <a:solidFill>
                  <a:srgbClr val="FFFFFF"/>
                </a:solidFill>
              </a:rPr>
              <a:t> U/Nagoya U/Chiba </a:t>
            </a:r>
            <a:r>
              <a:rPr lang="de-DE" sz="600" dirty="0" err="1">
                <a:solidFill>
                  <a:srgbClr val="FFFFFF"/>
                </a:solidFill>
              </a:rPr>
              <a:t>Inst</a:t>
            </a:r>
            <a:r>
              <a:rPr lang="de-DE" sz="600" dirty="0">
                <a:solidFill>
                  <a:srgbClr val="FFFFFF"/>
                </a:solidFill>
              </a:rPr>
              <a:t> Tech/Meiji U/U </a:t>
            </a:r>
            <a:r>
              <a:rPr lang="de-DE" sz="600" dirty="0" err="1">
                <a:solidFill>
                  <a:srgbClr val="FFFFFF"/>
                </a:solidFill>
              </a:rPr>
              <a:t>Aizu</a:t>
            </a:r>
            <a:r>
              <a:rPr lang="de-DE" sz="600" dirty="0">
                <a:solidFill>
                  <a:srgbClr val="FFFFFF"/>
                </a:solidFill>
              </a:rPr>
              <a:t>/AIST</a:t>
            </a:r>
            <a:endParaRPr lang="de-DE" sz="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60032" y="44518"/>
            <a:ext cx="40324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err="1">
                <a:latin typeface="Arial" pitchFamily="34" charset="0"/>
                <a:cs typeface="Arial" pitchFamily="34" charset="0"/>
              </a:rPr>
              <a:t>MASCOT‘s</a:t>
            </a:r>
            <a:r>
              <a:rPr lang="de-DE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  <a:cs typeface="Arial" pitchFamily="34" charset="0"/>
              </a:rPr>
              <a:t>trajectory</a:t>
            </a:r>
            <a:r>
              <a:rPr lang="de-DE" sz="12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DE" sz="1200" dirty="0" err="1">
                <a:latin typeface="Arial" pitchFamily="34" charset="0"/>
                <a:cs typeface="Arial" pitchFamily="34" charset="0"/>
              </a:rPr>
              <a:t>Hayabusa‘s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camera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following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MASCOT on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Ryugu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44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hyb2_onc_20181003_020116_w1f_l2a.hp81_press_2_2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6388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60032" y="269625"/>
            <a:ext cx="40324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Hayabusa‘s</a:t>
            </a:r>
            <a:r>
              <a:rPr lang="de-D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camera</a:t>
            </a:r>
            <a:r>
              <a:rPr lang="de-D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de-D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following</a:t>
            </a:r>
            <a:r>
              <a:rPr lang="de-D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MASCOT on </a:t>
            </a:r>
            <a:r>
              <a:rPr lang="de-DE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Ryugu</a:t>
            </a:r>
            <a:endParaRPr lang="de-DE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6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5" name="Bild 4" descr="hyb2_onc_20181003_020116_w1f_l2a.hp81_press_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67"/>
            <a:ext cx="4698000" cy="4693654"/>
          </a:xfrm>
          <a:prstGeom prst="rect">
            <a:avLst/>
          </a:prstGeom>
        </p:spPr>
      </p:pic>
      <p:pic>
        <p:nvPicPr>
          <p:cNvPr id="6" name="Bild 5" descr="mascot_onc-w2 (015814)_pres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23" y="857845"/>
            <a:ext cx="3995737" cy="382275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60032" y="89772"/>
            <a:ext cx="40324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 err="1">
                <a:latin typeface="Arial" pitchFamily="34" charset="0"/>
                <a:cs typeface="Arial" pitchFamily="34" charset="0"/>
              </a:rPr>
              <a:t>Hayabusa‘s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camera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following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MASCOT on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Ryugu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8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5" name="Bild 4" descr="hyb2_onc_20181003_020116_w1f_l2a.hp81_press_4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6900" cy="4693654"/>
          </a:xfrm>
          <a:prstGeom prst="rect">
            <a:avLst/>
          </a:prstGeom>
        </p:spPr>
      </p:pic>
      <p:pic>
        <p:nvPicPr>
          <p:cNvPr id="6" name="Bild 5" descr="0GID100_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5517" y="701273"/>
            <a:ext cx="3996943" cy="399324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812360" y="4586108"/>
            <a:ext cx="3060340" cy="92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FFFFFF"/>
                </a:solidFill>
              </a:rPr>
              <a:t>Bild: MASCOT/DLR/JAXA</a:t>
            </a:r>
            <a:endParaRPr lang="de-DE" sz="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69772" y="151821"/>
            <a:ext cx="36906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Arial" pitchFamily="34" charset="0"/>
              </a:rPr>
              <a:t>First </a:t>
            </a:r>
            <a:r>
              <a:rPr lang="de-DE" sz="1200" dirty="0" err="1">
                <a:latin typeface="Arial" pitchFamily="34" charset="0"/>
              </a:rPr>
              <a:t>minutes</a:t>
            </a:r>
            <a:r>
              <a:rPr lang="de-DE" sz="1200" dirty="0">
                <a:latin typeface="Arial" pitchFamily="34" charset="0"/>
              </a:rPr>
              <a:t> after </a:t>
            </a:r>
            <a:r>
              <a:rPr lang="de-DE" sz="1200" dirty="0" err="1">
                <a:latin typeface="Arial" pitchFamily="34" charset="0"/>
              </a:rPr>
              <a:t>separation</a:t>
            </a:r>
            <a:r>
              <a:rPr lang="de-DE" sz="1200" dirty="0">
                <a:latin typeface="Arial" pitchFamily="34" charset="0"/>
              </a:rPr>
              <a:t>: </a:t>
            </a:r>
            <a:r>
              <a:rPr lang="de-DE" sz="1200" dirty="0" err="1">
                <a:latin typeface="Arial" pitchFamily="34" charset="0"/>
              </a:rPr>
              <a:t>oblique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view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of</a:t>
            </a:r>
            <a:r>
              <a:rPr lang="de-DE" sz="1200" dirty="0">
                <a:latin typeface="Arial" pitchFamily="34" charset="0"/>
              </a:rPr>
              <a:t> MASCOT </a:t>
            </a:r>
            <a:r>
              <a:rPr lang="de-DE" sz="1200" dirty="0" err="1">
                <a:latin typeface="Arial" pitchFamily="34" charset="0"/>
              </a:rPr>
              <a:t>camera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to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the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south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6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5" name="Bild 4" descr="hyb2_onc_20181003_020116_w1f_l2a.hp81_press_5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4696900" cy="4693654"/>
          </a:xfrm>
          <a:prstGeom prst="rect">
            <a:avLst/>
          </a:prstGeom>
        </p:spPr>
      </p:pic>
      <p:pic>
        <p:nvPicPr>
          <p:cNvPr id="6" name="Bild 5" descr="2GID101_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7366" y="699425"/>
            <a:ext cx="3993246" cy="399694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812360" y="4586108"/>
            <a:ext cx="3060340" cy="92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FFFFFF"/>
                </a:solidFill>
              </a:rPr>
              <a:t>Bild: MASCOT/DLR/JAXA</a:t>
            </a:r>
            <a:endParaRPr lang="de-DE" sz="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40134" y="160134"/>
            <a:ext cx="40324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 err="1">
                <a:latin typeface="Arial" pitchFamily="34" charset="0"/>
              </a:rPr>
              <a:t>Decent</a:t>
            </a:r>
            <a:r>
              <a:rPr lang="de-DE" sz="1200" dirty="0">
                <a:latin typeface="Arial" pitchFamily="34" charset="0"/>
              </a:rPr>
              <a:t>: </a:t>
            </a:r>
            <a:r>
              <a:rPr lang="de-DE" sz="1200" dirty="0" err="1">
                <a:latin typeface="Arial" pitchFamily="34" charset="0"/>
              </a:rPr>
              <a:t>oblique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view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of</a:t>
            </a:r>
            <a:r>
              <a:rPr lang="de-DE" sz="1200" dirty="0">
                <a:latin typeface="Arial" pitchFamily="34" charset="0"/>
              </a:rPr>
              <a:t> MASCOT </a:t>
            </a:r>
            <a:r>
              <a:rPr lang="de-DE" sz="1200" dirty="0" err="1">
                <a:latin typeface="Arial" pitchFamily="34" charset="0"/>
              </a:rPr>
              <a:t>camera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to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the</a:t>
            </a:r>
            <a:r>
              <a:rPr lang="de-DE" sz="1200" dirty="0">
                <a:latin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</a:rPr>
              <a:t>east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1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5" name="Bild 4" descr="hyb2_onc_20181003_020116_w1f_l2a.hp81_press_6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"/>
            <a:ext cx="4697103" cy="4693856"/>
          </a:xfrm>
          <a:prstGeom prst="rect">
            <a:avLst/>
          </a:prstGeom>
        </p:spPr>
      </p:pic>
      <p:pic>
        <p:nvPicPr>
          <p:cNvPr id="6" name="Bild 5" descr="4GID102_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17" y="701274"/>
            <a:ext cx="3996944" cy="399324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812360" y="4586108"/>
            <a:ext cx="3060340" cy="92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FFFFFF"/>
                </a:solidFill>
              </a:rPr>
              <a:t>Bild: MASCOT/DLR/JAXA</a:t>
            </a:r>
            <a:endParaRPr lang="de-DE" sz="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88024" y="84843"/>
            <a:ext cx="3600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 pitchFamily="34" charset="0"/>
              </a:rPr>
              <a:t>Decent: oblique view of MASCOT camera to the southwest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8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5" name="Bild 4" descr="hyb2_onc_20181003_020116_w1f_l2a.hp81_press_7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-477"/>
            <a:ext cx="4697157" cy="4693916"/>
          </a:xfrm>
          <a:prstGeom prst="rect">
            <a:avLst/>
          </a:prstGeom>
        </p:spPr>
      </p:pic>
      <p:pic>
        <p:nvPicPr>
          <p:cNvPr id="6" name="Bild 5" descr="F1086241264_103_00203_n2_pres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17" y="701274"/>
            <a:ext cx="3996944" cy="399324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788024" y="39877"/>
            <a:ext cx="36724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 pitchFamily="34" charset="0"/>
              </a:rPr>
              <a:t>Decent: oblique view of MASCOT camera to the southeast back to the decent trajectory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49885"/>
      </p:ext>
    </p:extLst>
  </p:cSld>
  <p:clrMapOvr>
    <a:masterClrMapping/>
  </p:clrMapOvr>
</p:sld>
</file>

<file path=ppt/theme/theme1.xml><?xml version="1.0" encoding="utf-8"?>
<a:theme xmlns:a="http://schemas.openxmlformats.org/drawingml/2006/main" name="DLR_Präsentation_16zu9_DE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1112</Words>
  <Application>Microsoft Macintosh PowerPoint</Application>
  <PresentationFormat>On-screen Show (16:9)</PresentationFormat>
  <Paragraphs>131</Paragraphs>
  <Slides>22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Ｐゴシック</vt:lpstr>
      <vt:lpstr>ヒラギノ角ゴ Pro W3</vt:lpstr>
      <vt:lpstr>Arial</vt:lpstr>
      <vt:lpstr>Frutiger 55 Roman</vt:lpstr>
      <vt:lpstr>Mangal</vt:lpstr>
      <vt:lpstr>DLR_Präsentation_16zu9_DE</vt:lpstr>
      <vt:lpstr>Dokument</vt:lpstr>
      <vt:lpstr>MASCOT:  Decent, Landing and on-Asteroid Activity </vt:lpstr>
      <vt:lpstr>Hayabusa2/MASCOT –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T-Systems SfR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Mayerhofer, Ludwig</dc:creator>
  <cp:lastModifiedBy>Microsoft Office User</cp:lastModifiedBy>
  <cp:revision>271</cp:revision>
  <dcterms:created xsi:type="dcterms:W3CDTF">2012-11-26T04:10:23Z</dcterms:created>
  <dcterms:modified xsi:type="dcterms:W3CDTF">2018-10-25T14:57:41Z</dcterms:modified>
</cp:coreProperties>
</file>