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handoutMasterIdLst>
    <p:handoutMasterId r:id="rId12"/>
  </p:handoutMasterIdLst>
  <p:sldIdLst>
    <p:sldId id="256" r:id="rId5"/>
    <p:sldId id="257" r:id="rId6"/>
    <p:sldId id="258" r:id="rId7"/>
    <p:sldId id="259" r:id="rId8"/>
    <p:sldId id="260" r:id="rId9"/>
    <p:sldId id="261" r:id="rId10"/>
  </p:sldIdLst>
  <p:sldSz cx="9144000" cy="5143500" type="screen16x9"/>
  <p:notesSz cx="6807200" cy="9939338"/>
  <p:defaultTextStyle>
    <a:defPPr>
      <a:defRPr lang="ja-JP"/>
    </a:defPPr>
    <a:lvl1pPr algn="l" defTabSz="457200"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defTabSz="457200"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defTabSz="457200"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defTabSz="457200"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defTabSz="457200"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 xmlns:p15="http://schemas.microsoft.com/office/powerpoint/2012/main">
        <p15:guide id="1" orient="horz" pos="214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友部　敬行" initials="友部　敬行"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FCF"/>
    <a:srgbClr val="FFFF66"/>
    <a:srgbClr val="FF8000"/>
    <a:srgbClr val="FFD7B5"/>
    <a:srgbClr val="80D08F"/>
    <a:srgbClr val="8BE29A"/>
    <a:srgbClr val="CAE2C2"/>
    <a:srgbClr val="00FFFF"/>
    <a:srgbClr val="00FF0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69" autoAdjust="0"/>
    <p:restoredTop sz="72432" autoAdjust="0"/>
  </p:normalViewPr>
  <p:slideViewPr>
    <p:cSldViewPr snapToGrid="0">
      <p:cViewPr>
        <p:scale>
          <a:sx n="80" d="100"/>
          <a:sy n="80" d="100"/>
        </p:scale>
        <p:origin x="-472" y="-184"/>
      </p:cViewPr>
      <p:guideLst>
        <p:guide orient="horz" pos="1605"/>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snapToGrid="0" snapToObjects="1">
      <p:cViewPr varScale="1">
        <p:scale>
          <a:sx n="54" d="100"/>
          <a:sy n="54" d="100"/>
        </p:scale>
        <p:origin x="2592" y="64"/>
      </p:cViewPr>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interSettings" Target="printerSettings/printerSettings1.bin"/><Relationship Id="rId14" Type="http://schemas.openxmlformats.org/officeDocument/2006/relationships/commentAuthors" Target="commentAuthors.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990" cy="496427"/>
          </a:xfrm>
          <a:prstGeom prst="rect">
            <a:avLst/>
          </a:prstGeom>
        </p:spPr>
        <p:txBody>
          <a:bodyPr vert="horz" lIns="95690" tIns="47845" rIns="95690" bIns="47845" rtlCol="0"/>
          <a:lstStyle>
            <a:lvl1pPr algn="l" eaLnBrk="1" hangingPunct="1">
              <a:defRPr sz="1300">
                <a:latin typeface="Arial" charset="0"/>
                <a:ea typeface="ＭＳ Ｐゴシック" charset="0"/>
                <a:cs typeface="ＭＳ Ｐゴシック" charset="0"/>
              </a:defRPr>
            </a:lvl1pPr>
          </a:lstStyle>
          <a:p>
            <a:pPr>
              <a:defRPr/>
            </a:pPr>
            <a:endParaRPr lang="ja-JP" altLang="en-US" dirty="0"/>
          </a:p>
        </p:txBody>
      </p:sp>
      <p:sp>
        <p:nvSpPr>
          <p:cNvPr id="3" name="日付プレースホルダー 2"/>
          <p:cNvSpPr>
            <a:spLocks noGrp="1"/>
          </p:cNvSpPr>
          <p:nvPr>
            <p:ph type="dt" sz="quarter" idx="1"/>
          </p:nvPr>
        </p:nvSpPr>
        <p:spPr>
          <a:xfrm>
            <a:off x="3855689" y="1"/>
            <a:ext cx="2949990" cy="496427"/>
          </a:xfrm>
          <a:prstGeom prst="rect">
            <a:avLst/>
          </a:prstGeom>
        </p:spPr>
        <p:txBody>
          <a:bodyPr vert="horz" wrap="square" lIns="95690" tIns="47845" rIns="95690" bIns="47845" numCol="1" anchor="t" anchorCtr="0" compatLnSpc="1">
            <a:prstTxWarp prst="textNoShape">
              <a:avLst/>
            </a:prstTxWarp>
          </a:bodyPr>
          <a:lstStyle>
            <a:lvl1pPr algn="r" eaLnBrk="1" hangingPunct="1">
              <a:defRPr sz="1300" smtClean="0"/>
            </a:lvl1pPr>
          </a:lstStyle>
          <a:p>
            <a:pPr>
              <a:defRPr/>
            </a:pPr>
            <a:fld id="{14CEA4DE-5E5A-426C-8EC9-606820AA4688}" type="datetime1">
              <a:rPr lang="ja-JP" altLang="en-US"/>
              <a:pPr>
                <a:defRPr/>
              </a:pPr>
              <a:t>18/10/25</a:t>
            </a:fld>
            <a:endParaRPr lang="ja-JP" altLang="en-US" dirty="0"/>
          </a:p>
        </p:txBody>
      </p:sp>
      <p:sp>
        <p:nvSpPr>
          <p:cNvPr id="4" name="フッター プレースホルダー 3"/>
          <p:cNvSpPr>
            <a:spLocks noGrp="1"/>
          </p:cNvSpPr>
          <p:nvPr>
            <p:ph type="ftr" sz="quarter" idx="2"/>
          </p:nvPr>
        </p:nvSpPr>
        <p:spPr>
          <a:xfrm>
            <a:off x="0" y="9441369"/>
            <a:ext cx="2949990" cy="496427"/>
          </a:xfrm>
          <a:prstGeom prst="rect">
            <a:avLst/>
          </a:prstGeom>
        </p:spPr>
        <p:txBody>
          <a:bodyPr vert="horz" lIns="95690" tIns="47845" rIns="95690" bIns="47845" rtlCol="0" anchor="b"/>
          <a:lstStyle>
            <a:lvl1pPr algn="l" eaLnBrk="1" hangingPunct="1">
              <a:defRPr sz="1300">
                <a:latin typeface="Arial" charset="0"/>
                <a:ea typeface="ＭＳ Ｐゴシック" charset="0"/>
                <a:cs typeface="ＭＳ Ｐゴシック" charset="0"/>
              </a:defRPr>
            </a:lvl1pPr>
          </a:lstStyle>
          <a:p>
            <a:pPr>
              <a:defRPr/>
            </a:pPr>
            <a:endParaRPr lang="ja-JP" altLang="en-US" dirty="0"/>
          </a:p>
        </p:txBody>
      </p:sp>
      <p:sp>
        <p:nvSpPr>
          <p:cNvPr id="5" name="スライド番号プレースホルダー 4"/>
          <p:cNvSpPr>
            <a:spLocks noGrp="1"/>
          </p:cNvSpPr>
          <p:nvPr>
            <p:ph type="sldNum" sz="quarter" idx="3"/>
          </p:nvPr>
        </p:nvSpPr>
        <p:spPr>
          <a:xfrm>
            <a:off x="3855689" y="9441369"/>
            <a:ext cx="2949990" cy="496427"/>
          </a:xfrm>
          <a:prstGeom prst="rect">
            <a:avLst/>
          </a:prstGeom>
        </p:spPr>
        <p:txBody>
          <a:bodyPr vert="horz" wrap="square" lIns="95690" tIns="47845" rIns="95690" bIns="47845" numCol="1" anchor="b" anchorCtr="0" compatLnSpc="1">
            <a:prstTxWarp prst="textNoShape">
              <a:avLst/>
            </a:prstTxWarp>
          </a:bodyPr>
          <a:lstStyle>
            <a:lvl1pPr algn="r" eaLnBrk="1" hangingPunct="1">
              <a:defRPr sz="1300" smtClean="0"/>
            </a:lvl1pPr>
          </a:lstStyle>
          <a:p>
            <a:pPr>
              <a:defRPr/>
            </a:pPr>
            <a:fld id="{5BEA7283-2B99-4CFE-B380-E3271C82F0D5}" type="slidenum">
              <a:rPr lang="ja-JP" altLang="en-US"/>
              <a:pPr>
                <a:defRPr/>
              </a:pPr>
              <a:t>‹#›</a:t>
            </a:fld>
            <a:endParaRPr lang="ja-JP" altLang="en-US" dirty="0"/>
          </a:p>
        </p:txBody>
      </p:sp>
    </p:spTree>
    <p:extLst>
      <p:ext uri="{BB962C8B-B14F-4D97-AF65-F5344CB8AC3E}">
        <p14:creationId xmlns:p14="http://schemas.microsoft.com/office/powerpoint/2010/main" val="21340847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990" cy="496427"/>
          </a:xfrm>
          <a:prstGeom prst="rect">
            <a:avLst/>
          </a:prstGeom>
        </p:spPr>
        <p:txBody>
          <a:bodyPr vert="horz" lIns="95690" tIns="47845" rIns="95690" bIns="47845" rtlCol="0"/>
          <a:lstStyle>
            <a:lvl1pPr algn="l" eaLnBrk="1" hangingPunct="1">
              <a:defRPr sz="1300">
                <a:latin typeface="Arial" charset="0"/>
                <a:ea typeface="ＭＳ Ｐゴシック" charset="0"/>
                <a:cs typeface="ＭＳ Ｐゴシック" charset="0"/>
              </a:defRPr>
            </a:lvl1pPr>
          </a:lstStyle>
          <a:p>
            <a:pPr>
              <a:defRPr/>
            </a:pPr>
            <a:endParaRPr lang="ja-JP" altLang="en-US" dirty="0"/>
          </a:p>
        </p:txBody>
      </p:sp>
      <p:sp>
        <p:nvSpPr>
          <p:cNvPr id="3" name="日付プレースホルダー 2"/>
          <p:cNvSpPr>
            <a:spLocks noGrp="1"/>
          </p:cNvSpPr>
          <p:nvPr>
            <p:ph type="dt" idx="1"/>
          </p:nvPr>
        </p:nvSpPr>
        <p:spPr>
          <a:xfrm>
            <a:off x="3855689" y="1"/>
            <a:ext cx="2949990" cy="496427"/>
          </a:xfrm>
          <a:prstGeom prst="rect">
            <a:avLst/>
          </a:prstGeom>
        </p:spPr>
        <p:txBody>
          <a:bodyPr vert="horz" wrap="square" lIns="95690" tIns="47845" rIns="95690" bIns="47845" numCol="1" anchor="t" anchorCtr="0" compatLnSpc="1">
            <a:prstTxWarp prst="textNoShape">
              <a:avLst/>
            </a:prstTxWarp>
          </a:bodyPr>
          <a:lstStyle>
            <a:lvl1pPr algn="r" eaLnBrk="1" hangingPunct="1">
              <a:defRPr sz="1300" smtClean="0"/>
            </a:lvl1pPr>
          </a:lstStyle>
          <a:p>
            <a:pPr>
              <a:defRPr/>
            </a:pPr>
            <a:fld id="{76C3850C-605E-4D71-80CF-6A9630A8DDDB}" type="datetime1">
              <a:rPr lang="ja-JP" altLang="en-US"/>
              <a:pPr>
                <a:defRPr/>
              </a:pPr>
              <a:t>18/10/25</a:t>
            </a:fld>
            <a:endParaRPr lang="ja-JP" altLang="en-US" dirty="0"/>
          </a:p>
        </p:txBody>
      </p:sp>
      <p:sp>
        <p:nvSpPr>
          <p:cNvPr id="4" name="スライド イメージ プレースホルダー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5690" tIns="47845" rIns="95690" bIns="47845" rtlCol="0" anchor="ctr"/>
          <a:lstStyle/>
          <a:p>
            <a:pPr lvl="0"/>
            <a:endParaRPr lang="ja-JP" altLang="en-US" noProof="0" dirty="0"/>
          </a:p>
        </p:txBody>
      </p:sp>
      <p:sp>
        <p:nvSpPr>
          <p:cNvPr id="5" name="ノート プレースホルダー 4"/>
          <p:cNvSpPr>
            <a:spLocks noGrp="1"/>
          </p:cNvSpPr>
          <p:nvPr>
            <p:ph type="body" sz="quarter" idx="3"/>
          </p:nvPr>
        </p:nvSpPr>
        <p:spPr>
          <a:xfrm>
            <a:off x="680416" y="4720684"/>
            <a:ext cx="5446369" cy="4472471"/>
          </a:xfrm>
          <a:prstGeom prst="rect">
            <a:avLst/>
          </a:prstGeom>
        </p:spPr>
        <p:txBody>
          <a:bodyPr vert="horz" wrap="square" lIns="95690" tIns="47845" rIns="95690" bIns="47845" numCol="1" anchor="t" anchorCtr="0" compatLnSpc="1">
            <a:prstTxWarp prst="textNoShape">
              <a:avLst/>
            </a:prstTxWarp>
          </a:body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441369"/>
            <a:ext cx="2949990" cy="496427"/>
          </a:xfrm>
          <a:prstGeom prst="rect">
            <a:avLst/>
          </a:prstGeom>
        </p:spPr>
        <p:txBody>
          <a:bodyPr vert="horz" lIns="95690" tIns="47845" rIns="95690" bIns="47845" rtlCol="0" anchor="b"/>
          <a:lstStyle>
            <a:lvl1pPr algn="l" eaLnBrk="1" hangingPunct="1">
              <a:defRPr sz="1300">
                <a:latin typeface="Arial" charset="0"/>
                <a:ea typeface="ＭＳ Ｐゴシック" charset="0"/>
                <a:cs typeface="ＭＳ Ｐゴシック" charset="0"/>
              </a:defRPr>
            </a:lvl1pPr>
          </a:lstStyle>
          <a:p>
            <a:pPr>
              <a:defRPr/>
            </a:pPr>
            <a:endParaRPr lang="ja-JP" altLang="en-US" dirty="0"/>
          </a:p>
        </p:txBody>
      </p:sp>
      <p:sp>
        <p:nvSpPr>
          <p:cNvPr id="7" name="スライド番号プレースホルダー 6"/>
          <p:cNvSpPr>
            <a:spLocks noGrp="1"/>
          </p:cNvSpPr>
          <p:nvPr>
            <p:ph type="sldNum" sz="quarter" idx="5"/>
          </p:nvPr>
        </p:nvSpPr>
        <p:spPr>
          <a:xfrm>
            <a:off x="3855689" y="9441369"/>
            <a:ext cx="2949990" cy="496427"/>
          </a:xfrm>
          <a:prstGeom prst="rect">
            <a:avLst/>
          </a:prstGeom>
        </p:spPr>
        <p:txBody>
          <a:bodyPr vert="horz" wrap="square" lIns="95690" tIns="47845" rIns="95690" bIns="47845" numCol="1" anchor="b" anchorCtr="0" compatLnSpc="1">
            <a:prstTxWarp prst="textNoShape">
              <a:avLst/>
            </a:prstTxWarp>
          </a:bodyPr>
          <a:lstStyle>
            <a:lvl1pPr algn="r" eaLnBrk="1" hangingPunct="1">
              <a:defRPr sz="1300" smtClean="0"/>
            </a:lvl1pPr>
          </a:lstStyle>
          <a:p>
            <a:pPr>
              <a:defRPr/>
            </a:pPr>
            <a:fld id="{42E7EA84-F2A7-492C-A82E-482218A2D43A}" type="slidenum">
              <a:rPr lang="ja-JP" altLang="en-US"/>
              <a:pPr>
                <a:defRPr/>
              </a:pPr>
              <a:t>‹#›</a:t>
            </a:fld>
            <a:endParaRPr lang="ja-JP" altLang="en-US" dirty="0"/>
          </a:p>
        </p:txBody>
      </p:sp>
    </p:spTree>
    <p:extLst>
      <p:ext uri="{BB962C8B-B14F-4D97-AF65-F5344CB8AC3E}">
        <p14:creationId xmlns:p14="http://schemas.microsoft.com/office/powerpoint/2010/main" val="159638256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kumimoji="1" sz="1200" kern="1200">
        <a:solidFill>
          <a:schemeClr val="tx1"/>
        </a:solidFill>
        <a:latin typeface="+mn-lt"/>
        <a:ea typeface="+mn-ea"/>
        <a:cs typeface="ＭＳ Ｐゴシック" charset="0"/>
      </a:defRPr>
    </a:lvl1pPr>
    <a:lvl2pPr marL="457200" algn="l" defTabSz="457200" rtl="0" eaLnBrk="0" fontAlgn="base" hangingPunct="0">
      <a:spcBef>
        <a:spcPct val="30000"/>
      </a:spcBef>
      <a:spcAft>
        <a:spcPct val="0"/>
      </a:spcAft>
      <a:defRPr kumimoji="1"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kumimoji="1"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kumimoji="1"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2E7EA84-F2A7-492C-A82E-482218A2D43A}" type="slidenum">
              <a:rPr lang="ja-JP" altLang="en-US" smtClean="0"/>
              <a:pPr>
                <a:defRPr/>
              </a:pPr>
              <a:t>1</a:t>
            </a:fld>
            <a:endParaRPr lang="ja-JP" altLang="en-US" dirty="0"/>
          </a:p>
        </p:txBody>
      </p:sp>
    </p:spTree>
    <p:extLst>
      <p:ext uri="{BB962C8B-B14F-4D97-AF65-F5344CB8AC3E}">
        <p14:creationId xmlns:p14="http://schemas.microsoft.com/office/powerpoint/2010/main" val="2768947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For the landing</a:t>
            </a:r>
            <a:r>
              <a:rPr kumimoji="1" lang="en-US" altLang="ja-JP" baseline="0" dirty="0" smtClean="0"/>
              <a:t> site selection, we focused on the regions that meet both safety for landing and scientific values.</a:t>
            </a:r>
          </a:p>
          <a:p>
            <a:pPr marL="0" marR="0" indent="0" algn="l" defTabSz="457200" rtl="0" eaLnBrk="0" fontAlgn="base" latinLnBrk="0" hangingPunct="0">
              <a:lnSpc>
                <a:spcPct val="100000"/>
              </a:lnSpc>
              <a:spcBef>
                <a:spcPct val="30000"/>
              </a:spcBef>
              <a:spcAft>
                <a:spcPct val="0"/>
              </a:spcAft>
              <a:buClrTx/>
              <a:buSzTx/>
              <a:buFontTx/>
              <a:buNone/>
              <a:tabLst/>
              <a:defRPr/>
            </a:pPr>
            <a:endParaRPr kumimoji="1" lang="en-US" altLang="ja-JP"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kumimoji="1" lang="en-US" altLang="ja-JP" baseline="0" dirty="0" smtClean="0"/>
              <a:t>In </a:t>
            </a:r>
            <a:r>
              <a:rPr lang="en-US" altLang="ja-JP" sz="1200" b="0" dirty="0" smtClean="0">
                <a:latin typeface="Times"/>
                <a:cs typeface="Times"/>
              </a:rPr>
              <a:t>Methodology of Landing Site Selection, at first,</a:t>
            </a:r>
          </a:p>
          <a:p>
            <a:pPr marL="0" marR="0" indent="0" algn="l" defTabSz="457200" rtl="0" eaLnBrk="0" fontAlgn="base" latinLnBrk="0" hangingPunct="0">
              <a:lnSpc>
                <a:spcPct val="100000"/>
              </a:lnSpc>
              <a:spcBef>
                <a:spcPct val="30000"/>
              </a:spcBef>
              <a:spcAft>
                <a:spcPct val="0"/>
              </a:spcAft>
              <a:buClrTx/>
              <a:buSzTx/>
              <a:buFontTx/>
              <a:buNone/>
              <a:tabLst/>
              <a:defRPr/>
            </a:pPr>
            <a:r>
              <a:rPr lang="en-US" altLang="ja-JP" sz="1200" b="0" dirty="0" smtClean="0">
                <a:latin typeface="Times"/>
                <a:cs typeface="Times"/>
              </a:rPr>
              <a:t>candidate</a:t>
            </a:r>
            <a:r>
              <a:rPr lang="en-US" altLang="ja-JP" sz="1200" b="0" baseline="0" dirty="0" smtClean="0">
                <a:latin typeface="Times"/>
                <a:cs typeface="Times"/>
              </a:rPr>
              <a:t> sites were refined by </a:t>
            </a:r>
            <a:r>
              <a:rPr lang="en-US" altLang="ja-JP" sz="1200" b="0" dirty="0" smtClean="0">
                <a:latin typeface="Times"/>
                <a:cs typeface="Times"/>
              </a:rPr>
              <a:t>engineering</a:t>
            </a:r>
            <a:r>
              <a:rPr lang="en-US" altLang="ja-JP" sz="1200" b="0" baseline="0" dirty="0" smtClean="0">
                <a:latin typeface="Times"/>
                <a:cs typeface="Times"/>
              </a:rPr>
              <a:t> evaluation.</a:t>
            </a:r>
          </a:p>
          <a:p>
            <a:pPr marL="0" marR="0" indent="0" algn="l" defTabSz="457200" rtl="0" eaLnBrk="0" fontAlgn="base" latinLnBrk="0" hangingPunct="0">
              <a:lnSpc>
                <a:spcPct val="100000"/>
              </a:lnSpc>
              <a:spcBef>
                <a:spcPct val="30000"/>
              </a:spcBef>
              <a:spcAft>
                <a:spcPct val="0"/>
              </a:spcAft>
              <a:buClrTx/>
              <a:buSzTx/>
              <a:buFontTx/>
              <a:buNone/>
              <a:tabLst/>
              <a:defRPr/>
            </a:pPr>
            <a:endParaRPr kumimoji="1" lang="en-US" altLang="ja-JP" baseline="0" dirty="0" smtClean="0"/>
          </a:p>
          <a:p>
            <a:r>
              <a:rPr kumimoji="1" lang="en-US" altLang="ja-JP" baseline="0" dirty="0" smtClean="0"/>
              <a:t>In The first step, the safety score analyses was conducted in terms of the surface roughness and the orientation of spacecraft position evaluated by the rotation model and shape model.</a:t>
            </a:r>
          </a:p>
          <a:p>
            <a:endParaRPr kumimoji="1" lang="en-US" altLang="ja-JP" baseline="0" dirty="0" smtClean="0"/>
          </a:p>
          <a:p>
            <a:r>
              <a:rPr kumimoji="1" lang="en-US" altLang="ja-JP" baseline="0" dirty="0" smtClean="0"/>
              <a:t>In the second step, visual evaluation was conducted about the presence of boulders from the images acquired by ONC.</a:t>
            </a:r>
          </a:p>
          <a:p>
            <a:endParaRPr kumimoji="1" lang="en-US" altLang="ja-JP" baseline="0" dirty="0" smtClean="0"/>
          </a:p>
          <a:p>
            <a:r>
              <a:rPr kumimoji="1" lang="en-US" altLang="ja-JP" baseline="0" dirty="0" smtClean="0"/>
              <a:t>The third step conducted feasibility analyses based on the surface temperature and the detailed distributions of boulders.</a:t>
            </a:r>
          </a:p>
          <a:p>
            <a:endParaRPr kumimoji="1" lang="en-US" altLang="ja-JP" baseline="0" dirty="0" smtClean="0"/>
          </a:p>
          <a:p>
            <a:r>
              <a:rPr kumimoji="1" lang="en-US" altLang="ja-JP" baseline="0" dirty="0" smtClean="0"/>
              <a:t>Scientific evaluation focused on physical properties, geology, and compositions of the surface, and </a:t>
            </a:r>
          </a:p>
          <a:p>
            <a:r>
              <a:rPr kumimoji="1" lang="en-US" altLang="ja-JP" baseline="0" dirty="0" smtClean="0"/>
              <a:t>safety was evaluated again based on the scientific methods, </a:t>
            </a:r>
          </a:p>
          <a:p>
            <a:r>
              <a:rPr kumimoji="1" lang="en-US" altLang="ja-JP" baseline="0" dirty="0" smtClean="0"/>
              <a:t>and </a:t>
            </a:r>
            <a:r>
              <a:rPr kumimoji="1" lang="en-US" altLang="ja-JP" baseline="0" dirty="0" err="1" smtClean="0"/>
              <a:t>samplability</a:t>
            </a:r>
            <a:r>
              <a:rPr kumimoji="1" lang="en-US" altLang="ja-JP" baseline="0" dirty="0" smtClean="0"/>
              <a:t> evaluated by distributions of grain sizes and boulders</a:t>
            </a:r>
            <a:endParaRPr kumimoji="1" lang="ja-JP" altLang="en-US"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2E7EA84-F2A7-492C-A82E-482218A2D43A}" type="slidenum">
              <a:rPr lang="ja-JP" altLang="en-US" smtClean="0"/>
              <a:pPr>
                <a:defRPr/>
              </a:pPr>
              <a:t>2</a:t>
            </a:fld>
            <a:endParaRPr lang="ja-JP" altLang="en-US" dirty="0"/>
          </a:p>
        </p:txBody>
      </p:sp>
    </p:spTree>
    <p:extLst>
      <p:ext uri="{BB962C8B-B14F-4D97-AF65-F5344CB8AC3E}">
        <p14:creationId xmlns:p14="http://schemas.microsoft.com/office/powerpoint/2010/main" val="2792674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kumimoji="1" lang="en-US" altLang="ja-JP" baseline="0" dirty="0" smtClean="0"/>
              <a:t>First, engineering evaluation selected the 7 possible landing site candidates, L5, L7, L8, L12 from the equatorial regions and M1, M3 and M4 from the mid-latitude selected from the safety score map.</a:t>
            </a:r>
          </a:p>
          <a:p>
            <a:pPr marL="0" marR="0" indent="0" algn="l" defTabSz="457200" rtl="0" eaLnBrk="0" fontAlgn="base" latinLnBrk="0" hangingPunct="0">
              <a:lnSpc>
                <a:spcPct val="100000"/>
              </a:lnSpc>
              <a:spcBef>
                <a:spcPct val="30000"/>
              </a:spcBef>
              <a:spcAft>
                <a:spcPct val="0"/>
              </a:spcAft>
              <a:buClrTx/>
              <a:buSzTx/>
              <a:buFontTx/>
              <a:buNone/>
              <a:tabLst/>
              <a:defRPr/>
            </a:pPr>
            <a:r>
              <a:rPr kumimoji="1" lang="en-US" altLang="ja-JP" baseline="0" dirty="0" smtClean="0"/>
              <a:t>Safety score map is based on the sub Earth distance, local solar angle, local slope and elevation maximum difference. </a:t>
            </a:r>
            <a:endParaRPr kumimoji="1" lang="en-US" altLang="ja-JP" sz="1200" b="0" kern="1200" baseline="0" dirty="0" smtClean="0">
              <a:solidFill>
                <a:schemeClr val="tx1"/>
              </a:solidFill>
              <a:latin typeface="+mn-lt"/>
              <a:ea typeface="+mn-ea"/>
              <a:cs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kumimoji="1" lang="en-US" altLang="ja-JP" sz="1200" b="0" kern="1200" baseline="0" dirty="0" smtClean="0">
                <a:solidFill>
                  <a:schemeClr val="tx1"/>
                </a:solidFill>
                <a:latin typeface="+mn-lt"/>
                <a:ea typeface="+mn-ea"/>
                <a:cs typeface="ＭＳ Ｐゴシック" charset="0"/>
              </a:rPr>
              <a:t>Thermal prediction results for the first touchdown were obtained by TIR.</a:t>
            </a:r>
          </a:p>
          <a:p>
            <a:pPr marL="0" marR="0" indent="0" algn="l" defTabSz="457200" rtl="0" eaLnBrk="0" fontAlgn="base" latinLnBrk="0" hangingPunct="0">
              <a:lnSpc>
                <a:spcPct val="100000"/>
              </a:lnSpc>
              <a:spcBef>
                <a:spcPct val="30000"/>
              </a:spcBef>
              <a:spcAft>
                <a:spcPct val="0"/>
              </a:spcAft>
              <a:buClrTx/>
              <a:buSzTx/>
              <a:buFontTx/>
              <a:buNone/>
              <a:tabLst/>
              <a:defRPr/>
            </a:pPr>
            <a:r>
              <a:rPr kumimoji="1" lang="en-US" altLang="ja-JP" sz="1200" b="0" kern="1200" baseline="0" dirty="0" smtClean="0">
                <a:solidFill>
                  <a:schemeClr val="tx1"/>
                </a:solidFill>
                <a:latin typeface="+mn-lt"/>
                <a:ea typeface="+mn-ea"/>
                <a:cs typeface="ＭＳ Ｐゴシック" charset="0"/>
              </a:rPr>
              <a:t>Temperatures of Each sites are less than 350 K, which satisfied the safe landing condition.</a:t>
            </a:r>
            <a:endParaRPr kumimoji="1" lang="ja-JP" altLang="en-US" sz="1200" b="1" dirty="0" smtClean="0">
              <a:latin typeface="+mn-lt"/>
              <a:cs typeface="Calibri"/>
            </a:endParaRPr>
          </a:p>
          <a:p>
            <a:endParaRPr kumimoji="1" lang="en-US" altLang="ja-JP" dirty="0" smtClean="0"/>
          </a:p>
          <a:p>
            <a:endParaRPr kumimoji="1" lang="en-US" altLang="ja-JP" dirty="0" smtClean="0"/>
          </a:p>
          <a:p>
            <a:r>
              <a:rPr kumimoji="1" lang="ja-JP" altLang="en-US" sz="1200" kern="1200" dirty="0" smtClean="0">
                <a:solidFill>
                  <a:schemeClr val="tx1"/>
                </a:solidFill>
                <a:latin typeface="+mn-lt"/>
                <a:ea typeface="+mn-ea"/>
                <a:cs typeface="ＭＳ Ｐゴシック" charset="0"/>
              </a:rPr>
              <a:t>サブアースとは、リュウグウ中心と地球を結んだ線です。</a:t>
            </a:r>
          </a:p>
          <a:p>
            <a:r>
              <a:rPr kumimoji="1" lang="ja-JP" altLang="en-US" sz="1200" kern="1200" dirty="0" smtClean="0">
                <a:solidFill>
                  <a:schemeClr val="tx1"/>
                </a:solidFill>
                <a:latin typeface="+mn-lt"/>
                <a:ea typeface="+mn-ea"/>
                <a:cs typeface="ＭＳ Ｐゴシック" charset="0"/>
              </a:rPr>
              <a:t>サブアース緯度とは、リュウグウ中心と地球を結んだ線とリュウグウ表面との交点の緯度です。</a:t>
            </a:r>
          </a:p>
          <a:p>
            <a:endParaRPr kumimoji="1" lang="ja-JP" altLang="en-US" sz="1200" kern="1200" dirty="0" smtClean="0">
              <a:solidFill>
                <a:schemeClr val="tx1"/>
              </a:solidFill>
              <a:latin typeface="+mn-lt"/>
              <a:ea typeface="+mn-ea"/>
              <a:cs typeface="ＭＳ Ｐゴシック" charset="0"/>
            </a:endParaRPr>
          </a:p>
          <a:p>
            <a:r>
              <a:rPr kumimoji="1" lang="ja-JP" altLang="en-US" sz="1200" kern="1200" dirty="0" smtClean="0">
                <a:solidFill>
                  <a:schemeClr val="tx1"/>
                </a:solidFill>
                <a:latin typeface="+mn-lt"/>
                <a:ea typeface="+mn-ea"/>
                <a:cs typeface="ＭＳ Ｐゴシック" charset="0"/>
              </a:rPr>
              <a:t>はやぶさ２の降下運用では、通信や熱などの探査機制約上、サブアースに沿って降下します。</a:t>
            </a:r>
          </a:p>
          <a:p>
            <a:r>
              <a:rPr kumimoji="1" lang="ja-JP" altLang="en-US" sz="1200" kern="1200" dirty="0" smtClean="0">
                <a:solidFill>
                  <a:schemeClr val="tx1"/>
                </a:solidFill>
                <a:latin typeface="+mn-lt"/>
                <a:ea typeface="+mn-ea"/>
                <a:cs typeface="ＭＳ Ｐゴシック" charset="0"/>
              </a:rPr>
              <a:t>サブアースから離れた場所を狙うことになりますと、リスクが上昇します。</a:t>
            </a:r>
          </a:p>
          <a:p>
            <a:r>
              <a:rPr kumimoji="1" lang="en-US" altLang="ja-JP" sz="1200" kern="1200" dirty="0" smtClean="0">
                <a:solidFill>
                  <a:schemeClr val="tx1"/>
                </a:solidFill>
                <a:latin typeface="+mn-lt"/>
                <a:ea typeface="+mn-ea"/>
                <a:cs typeface="ＭＳ Ｐゴシック" charset="0"/>
              </a:rPr>
              <a:t>TD</a:t>
            </a:r>
            <a:r>
              <a:rPr kumimoji="1" lang="ja-JP" altLang="en-US" sz="1200" kern="1200" dirty="0" smtClean="0">
                <a:solidFill>
                  <a:schemeClr val="tx1"/>
                </a:solidFill>
                <a:latin typeface="+mn-lt"/>
                <a:ea typeface="+mn-ea"/>
                <a:cs typeface="ＭＳ Ｐゴシック" charset="0"/>
              </a:rPr>
              <a:t>地点に関しては、経度は時刻をずらすことで対応することができますが、</a:t>
            </a:r>
          </a:p>
          <a:p>
            <a:r>
              <a:rPr kumimoji="1" lang="ja-JP" altLang="en-US" sz="1200" kern="1200" dirty="0" smtClean="0">
                <a:solidFill>
                  <a:schemeClr val="tx1"/>
                </a:solidFill>
                <a:latin typeface="+mn-lt"/>
                <a:ea typeface="+mn-ea"/>
                <a:cs typeface="ＭＳ Ｐゴシック" charset="0"/>
              </a:rPr>
              <a:t>緯度は時期（地球、リュウグウの幾何的関係）によって決まるため、自由度があまりありません。</a:t>
            </a:r>
          </a:p>
          <a:p>
            <a:r>
              <a:rPr kumimoji="1" lang="ja-JP" altLang="en-US" sz="1200" kern="1200" dirty="0" smtClean="0">
                <a:solidFill>
                  <a:schemeClr val="tx1"/>
                </a:solidFill>
                <a:latin typeface="+mn-lt"/>
                <a:ea typeface="+mn-ea"/>
                <a:cs typeface="ＭＳ Ｐゴシック" charset="0"/>
              </a:rPr>
              <a:t>そのため、</a:t>
            </a:r>
            <a:r>
              <a:rPr kumimoji="1" lang="en-US" altLang="ja-JP" sz="1200" kern="1200" dirty="0" smtClean="0">
                <a:solidFill>
                  <a:schemeClr val="tx1"/>
                </a:solidFill>
                <a:latin typeface="+mn-lt"/>
                <a:ea typeface="+mn-ea"/>
                <a:cs typeface="ＭＳ Ｐゴシック" charset="0"/>
              </a:rPr>
              <a:t>LSS</a:t>
            </a:r>
            <a:r>
              <a:rPr kumimoji="1" lang="ja-JP" altLang="en-US" sz="1200" kern="1200" dirty="0" smtClean="0">
                <a:solidFill>
                  <a:schemeClr val="tx1"/>
                </a:solidFill>
                <a:latin typeface="+mn-lt"/>
                <a:ea typeface="+mn-ea"/>
                <a:cs typeface="ＭＳ Ｐゴシック" charset="0"/>
              </a:rPr>
              <a:t>の観点では、サブアース緯度を重視しております。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2E7EA84-F2A7-492C-A82E-482218A2D43A}" type="slidenum">
              <a:rPr lang="ja-JP" altLang="en-US" smtClean="0"/>
              <a:pPr>
                <a:defRPr/>
              </a:pPr>
              <a:t>3</a:t>
            </a:fld>
            <a:endParaRPr lang="ja-JP" altLang="en-US" dirty="0"/>
          </a:p>
        </p:txBody>
      </p:sp>
    </p:spTree>
    <p:extLst>
      <p:ext uri="{BB962C8B-B14F-4D97-AF65-F5344CB8AC3E}">
        <p14:creationId xmlns:p14="http://schemas.microsoft.com/office/powerpoint/2010/main" val="635170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kumimoji="1" lang="en-US" altLang="ja-JP" dirty="0" smtClean="0"/>
              <a:t>Then the landing site candidates were narrowed down by counting</a:t>
            </a:r>
            <a:r>
              <a:rPr kumimoji="1" lang="en-US" altLang="ja-JP" baseline="0" dirty="0" smtClean="0"/>
              <a:t> boulders from the images acquired by ONC. The figure shows the distributions of boulders larger than 3 m diameter. As you can see any region looks like having almost equally many boulders, nevertheless, we tried to find where the areas occupied by boulders are small, and regarded L7, L8, and M4 as the preferable sites for safe landing.</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2E7EA84-F2A7-492C-A82E-482218A2D43A}" type="slidenum">
              <a:rPr lang="ja-JP" altLang="en-US" smtClean="0"/>
              <a:pPr>
                <a:defRPr/>
              </a:pPr>
              <a:t>4</a:t>
            </a:fld>
            <a:endParaRPr lang="ja-JP" altLang="en-US" dirty="0"/>
          </a:p>
        </p:txBody>
      </p:sp>
    </p:spTree>
    <p:extLst>
      <p:ext uri="{BB962C8B-B14F-4D97-AF65-F5344CB8AC3E}">
        <p14:creationId xmlns:p14="http://schemas.microsoft.com/office/powerpoint/2010/main" val="2795867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kumimoji="1" lang="en-US" altLang="ja-JP" dirty="0" smtClean="0"/>
              <a:t>This is a map of spectral slope </a:t>
            </a:r>
            <a:r>
              <a:rPr kumimoji="1" lang="en-US" altLang="ja-JP" baseline="0" dirty="0" smtClean="0"/>
              <a:t>in the visible wavelength</a:t>
            </a:r>
            <a:r>
              <a:rPr kumimoji="1" lang="en-US" altLang="ja-JP" dirty="0" smtClean="0"/>
              <a:t> based</a:t>
            </a:r>
            <a:r>
              <a:rPr kumimoji="1" lang="en-US" altLang="ja-JP" baseline="0" dirty="0" smtClean="0"/>
              <a:t> on the ONC data and shape model. </a:t>
            </a:r>
          </a:p>
          <a:p>
            <a:pPr marL="0" marR="0" indent="0" algn="l" defTabSz="457200" rtl="0" eaLnBrk="0" fontAlgn="base" latinLnBrk="0" hangingPunct="0">
              <a:lnSpc>
                <a:spcPct val="100000"/>
              </a:lnSpc>
              <a:spcBef>
                <a:spcPct val="30000"/>
              </a:spcBef>
              <a:spcAft>
                <a:spcPct val="0"/>
              </a:spcAft>
              <a:buClrTx/>
              <a:buSzTx/>
              <a:buFontTx/>
              <a:buNone/>
              <a:tabLst/>
              <a:defRPr/>
            </a:pPr>
            <a:r>
              <a:rPr kumimoji="1" lang="en-US" altLang="ja-JP" baseline="0" dirty="0" smtClean="0"/>
              <a:t>You can see a slight extent of heterogeneity across the candidate regions. L-regions are relatively bluish and M-regions are reddish.</a:t>
            </a:r>
          </a:p>
          <a:p>
            <a:pPr marL="0" marR="0" indent="0" algn="l" defTabSz="457200" rtl="0" eaLnBrk="0" fontAlgn="base" latinLnBrk="0" hangingPunct="0">
              <a:lnSpc>
                <a:spcPct val="100000"/>
              </a:lnSpc>
              <a:spcBef>
                <a:spcPct val="30000"/>
              </a:spcBef>
              <a:spcAft>
                <a:spcPct val="0"/>
              </a:spcAft>
              <a:buClrTx/>
              <a:buSzTx/>
              <a:buFontTx/>
              <a:buNone/>
              <a:tabLst/>
              <a:defRPr/>
            </a:pPr>
            <a:r>
              <a:rPr kumimoji="1" lang="en-US" altLang="ja-JP" sz="1200" u="none" baseline="0" dirty="0" smtClean="0"/>
              <a:t>Considering that </a:t>
            </a:r>
            <a:r>
              <a:rPr kumimoji="1" lang="en-US" altLang="ja-JP" sz="1200" b="0" u="none" baseline="0" dirty="0" smtClean="0">
                <a:latin typeface="Times"/>
                <a:cs typeface="Times"/>
              </a:rPr>
              <a:t>s</a:t>
            </a:r>
            <a:r>
              <a:rPr kumimoji="1" lang="en-US" altLang="ja-JP" b="0" u="none" dirty="0" smtClean="0">
                <a:latin typeface="Times"/>
                <a:cs typeface="Times"/>
              </a:rPr>
              <a:t>pectral </a:t>
            </a:r>
            <a:r>
              <a:rPr lang="en-US" altLang="ja-JP" b="0" u="none" dirty="0" smtClean="0">
                <a:latin typeface="Times"/>
                <a:cs typeface="Times"/>
              </a:rPr>
              <a:t>reddening is</a:t>
            </a:r>
            <a:r>
              <a:rPr lang="en-US" altLang="ja-JP" b="0" dirty="0" smtClean="0">
                <a:latin typeface="Times"/>
                <a:cs typeface="Times"/>
              </a:rPr>
              <a:t> likely due to</a:t>
            </a:r>
            <a:r>
              <a:rPr lang="en-US" altLang="ja-JP" b="0" baseline="0" dirty="0" smtClean="0">
                <a:latin typeface="Times"/>
                <a:cs typeface="Times"/>
              </a:rPr>
              <a:t> the secondary process such as space weathering, we prefer L regions showing bluer spectra that is probably reflected by primitive materials</a:t>
            </a:r>
            <a:endParaRPr kumimoji="1" lang="ja-JP" altLang="en-US" sz="1200" b="0" dirty="0" smtClean="0"/>
          </a:p>
          <a:p>
            <a:endParaRPr kumimoji="1" lang="en-US" altLang="ja-JP" dirty="0" smtClean="0"/>
          </a:p>
          <a:p>
            <a:r>
              <a:rPr kumimoji="1" lang="ja-JP" altLang="en-US" dirty="0" smtClean="0"/>
              <a:t>スペクトルスロープマップ</a:t>
            </a:r>
            <a:r>
              <a:rPr kumimoji="1" lang="ja-JP" altLang="en-US" dirty="0" smtClean="0"/>
              <a:t>は</a:t>
            </a:r>
            <a:r>
              <a:rPr kumimoji="1" lang="en-US" altLang="ja-JP" dirty="0" smtClean="0"/>
              <a:t>BOXA</a:t>
            </a:r>
            <a:r>
              <a:rPr kumimoji="1" lang="ja-JP" altLang="en-US" dirty="0" smtClean="0"/>
              <a:t>から作成（分光は</a:t>
            </a:r>
            <a:r>
              <a:rPr kumimoji="1" lang="en-US" altLang="ja-JP" dirty="0" smtClean="0"/>
              <a:t>BOXC</a:t>
            </a:r>
            <a:r>
              <a:rPr kumimoji="1" lang="ja-JP" altLang="en-US" dirty="0" smtClean="0"/>
              <a:t>はないので）</a:t>
            </a:r>
            <a:endParaRPr kumimoji="1" lang="en-US" altLang="ja-JP" dirty="0" smtClean="0"/>
          </a:p>
          <a:p>
            <a:r>
              <a:rPr kumimoji="1" lang="ja-JP" altLang="en-US" dirty="0" smtClean="0"/>
              <a:t>下のレイヤーの地形は</a:t>
            </a:r>
            <a:r>
              <a:rPr kumimoji="1" lang="en-US" altLang="ja-JP" dirty="0" smtClean="0"/>
              <a:t>BOXC</a:t>
            </a:r>
            <a:r>
              <a:rPr kumimoji="1" lang="ja-JP" altLang="en-US" dirty="0" smtClean="0"/>
              <a:t>から作成</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2E7EA84-F2A7-492C-A82E-482218A2D43A}" type="slidenum">
              <a:rPr lang="ja-JP" altLang="en-US" smtClean="0"/>
              <a:pPr>
                <a:defRPr/>
              </a:pPr>
              <a:t>5</a:t>
            </a:fld>
            <a:endParaRPr lang="ja-JP" altLang="en-US" dirty="0"/>
          </a:p>
        </p:txBody>
      </p:sp>
    </p:spTree>
    <p:extLst>
      <p:ext uri="{BB962C8B-B14F-4D97-AF65-F5344CB8AC3E}">
        <p14:creationId xmlns:p14="http://schemas.microsoft.com/office/powerpoint/2010/main" val="552173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In the total evaluation, </a:t>
            </a:r>
          </a:p>
          <a:p>
            <a:endParaRPr kumimoji="1" lang="en-US" altLang="ja-JP" dirty="0" smtClean="0"/>
          </a:p>
          <a:p>
            <a:r>
              <a:rPr kumimoji="1" lang="en-US" altLang="ja-JP" dirty="0" smtClean="0"/>
              <a:t>scientific scores, safety scores, and </a:t>
            </a:r>
            <a:r>
              <a:rPr kumimoji="1" lang="en-US" altLang="ja-JP" dirty="0" err="1" smtClean="0"/>
              <a:t>samplability</a:t>
            </a:r>
            <a:r>
              <a:rPr kumimoji="1" lang="en-US" altLang="ja-JP" dirty="0" smtClean="0"/>
              <a:t> scores were summed</a:t>
            </a:r>
            <a:r>
              <a:rPr kumimoji="1" lang="en-US" altLang="ja-JP" baseline="0" dirty="0" smtClean="0"/>
              <a:t>.</a:t>
            </a:r>
          </a:p>
          <a:p>
            <a:r>
              <a:rPr kumimoji="1" lang="en-US" altLang="ja-JP" baseline="0" dirty="0" smtClean="0"/>
              <a:t>As a result, we selected L8, L7 and M4.</a:t>
            </a:r>
          </a:p>
          <a:p>
            <a:r>
              <a:rPr kumimoji="1" lang="en-US" altLang="ja-JP" baseline="0" dirty="0" smtClean="0"/>
              <a:t>Landing sites for MASCOT and MINERVA-II-1 were evaluated by the individual instrument teams, respectively. </a:t>
            </a:r>
          </a:p>
          <a:p>
            <a:endParaRPr kumimoji="1" lang="en-US" altLang="ja-JP" baseline="0" dirty="0" smtClean="0"/>
          </a:p>
          <a:p>
            <a:r>
              <a:rPr kumimoji="1" lang="en-US" altLang="ja-JP" baseline="0" dirty="0" smtClean="0"/>
              <a:t>To sum up,</a:t>
            </a:r>
          </a:p>
          <a:p>
            <a:pPr marL="0" marR="0" indent="0" algn="l" defTabSz="457200" rtl="0" eaLnBrk="0" fontAlgn="base" latinLnBrk="0" hangingPunct="0">
              <a:lnSpc>
                <a:spcPct val="100000"/>
              </a:lnSpc>
              <a:spcBef>
                <a:spcPct val="30000"/>
              </a:spcBef>
              <a:spcAft>
                <a:spcPct val="0"/>
              </a:spcAft>
              <a:buClrTx/>
              <a:buSzTx/>
              <a:buFontTx/>
              <a:buNone/>
              <a:tabLst/>
              <a:defRPr/>
            </a:pPr>
            <a:r>
              <a:rPr lang="ja-JP" altLang="en-US" b="0" u="none" dirty="0" smtClean="0">
                <a:latin typeface="Times"/>
                <a:cs typeface="Times"/>
              </a:rPr>
              <a:t>・</a:t>
            </a:r>
            <a:r>
              <a:rPr lang="en-US" altLang="ja-JP" b="0" u="none" dirty="0" smtClean="0">
                <a:latin typeface="Times"/>
                <a:cs typeface="Times"/>
              </a:rPr>
              <a:t>The surface </a:t>
            </a:r>
            <a:r>
              <a:rPr kumimoji="1" lang="en-US" altLang="ja-JP" b="0" u="none" dirty="0" smtClean="0">
                <a:latin typeface="Times"/>
                <a:cs typeface="Times"/>
              </a:rPr>
              <a:t>of asteroid </a:t>
            </a:r>
            <a:r>
              <a:rPr kumimoji="1" lang="en-US" altLang="ja-JP" b="0" u="none" dirty="0" err="1" smtClean="0">
                <a:latin typeface="Times"/>
                <a:cs typeface="Times"/>
              </a:rPr>
              <a:t>Ryugu</a:t>
            </a:r>
            <a:r>
              <a:rPr kumimoji="1" lang="en-US" altLang="ja-JP" b="0" u="none" dirty="0" smtClean="0">
                <a:latin typeface="Times"/>
                <a:cs typeface="Times"/>
              </a:rPr>
              <a:t> </a:t>
            </a:r>
            <a:r>
              <a:rPr lang="en-US" altLang="ja-JP" b="0" u="none" dirty="0" smtClean="0">
                <a:latin typeface="Times"/>
                <a:cs typeface="Times"/>
              </a:rPr>
              <a:t>is composed of the mixture of materials with different origins and processes.</a:t>
            </a:r>
            <a:r>
              <a:rPr kumimoji="1" lang="en-US" altLang="ja-JP" b="0" u="none" dirty="0" smtClean="0">
                <a:latin typeface="Times"/>
                <a:cs typeface="Times"/>
              </a:rPr>
              <a:t> </a:t>
            </a:r>
            <a:endParaRPr kumimoji="1" lang="ja-JP" altLang="en-US" b="0" u="none" dirty="0" smtClean="0">
              <a:latin typeface="Times"/>
              <a:cs typeface="Times"/>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ja-JP" altLang="en-US" b="0" u="none" dirty="0" smtClean="0">
                <a:latin typeface="Times"/>
                <a:cs typeface="Times"/>
              </a:rPr>
              <a:t>・</a:t>
            </a:r>
            <a:r>
              <a:rPr lang="en-US" altLang="ja-JP" b="0" u="none" dirty="0" smtClean="0">
                <a:latin typeface="Times"/>
                <a:cs typeface="Times"/>
              </a:rPr>
              <a:t>This will enable the sampling of materials which represent the whole </a:t>
            </a:r>
            <a:r>
              <a:rPr lang="en-US" altLang="ja-JP" b="0" u="none" dirty="0" err="1" smtClean="0">
                <a:latin typeface="Times"/>
                <a:cs typeface="Times"/>
              </a:rPr>
              <a:t>Ryugu</a:t>
            </a:r>
            <a:r>
              <a:rPr lang="en-US" altLang="ja-JP" b="0" u="none" dirty="0" smtClean="0">
                <a:latin typeface="Times"/>
                <a:cs typeface="Times"/>
              </a:rPr>
              <a:t>. </a:t>
            </a:r>
            <a:endParaRPr kumimoji="1" lang="ja-JP" altLang="en-US" b="0" u="none" dirty="0" smtClean="0">
              <a:latin typeface="Times"/>
              <a:cs typeface="Times"/>
            </a:endParaRPr>
          </a:p>
          <a:p>
            <a:endParaRPr kumimoji="1" lang="en-US" altLang="ja-JP" baseline="0" dirty="0" smtClean="0"/>
          </a:p>
          <a:p>
            <a:endParaRPr kumimoji="1" lang="en-US" altLang="ja-JP" baseline="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2E7EA84-F2A7-492C-A82E-482218A2D43A}" type="slidenum">
              <a:rPr lang="ja-JP" altLang="en-US" smtClean="0"/>
              <a:pPr>
                <a:defRPr/>
              </a:pPr>
              <a:t>6</a:t>
            </a:fld>
            <a:endParaRPr lang="ja-JP" altLang="en-US" dirty="0"/>
          </a:p>
        </p:txBody>
      </p:sp>
    </p:spTree>
    <p:extLst>
      <p:ext uri="{BB962C8B-B14F-4D97-AF65-F5344CB8AC3E}">
        <p14:creationId xmlns:p14="http://schemas.microsoft.com/office/powerpoint/2010/main" val="3304445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597822"/>
            <a:ext cx="7772400" cy="1102519"/>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992D732C-C1C2-104C-8013-2AE5B6C8EB2A}" type="datetime1">
              <a:rPr lang="ja-JP" altLang="en-US" smtClean="0"/>
              <a:t>18/10/25</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11372DED-0D7B-49C0-B97C-93B884204797}" type="slidenum">
              <a:rPr lang="ja-JP" altLang="en-US"/>
              <a:pPr>
                <a:defRPr/>
              </a:pPr>
              <a:t>‹#›</a:t>
            </a:fld>
            <a:endParaRPr lang="ja-JP" altLang="en-US" dirty="0"/>
          </a:p>
        </p:txBody>
      </p:sp>
    </p:spTree>
    <p:extLst>
      <p:ext uri="{BB962C8B-B14F-4D97-AF65-F5344CB8AC3E}">
        <p14:creationId xmlns:p14="http://schemas.microsoft.com/office/powerpoint/2010/main" val="635348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AA7D38C6-8F5B-AE44-8000-A313DA3E1EDF}" type="datetime1">
              <a:rPr lang="ja-JP" altLang="en-US" smtClean="0"/>
              <a:t>18/10/25</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BA6941DF-5D98-491A-BAD1-55B6B12DFF5E}" type="slidenum">
              <a:rPr lang="ja-JP" altLang="en-US"/>
              <a:pPr>
                <a:defRPr/>
              </a:pPr>
              <a:t>‹#›</a:t>
            </a:fld>
            <a:endParaRPr lang="ja-JP" altLang="en-US" dirty="0"/>
          </a:p>
        </p:txBody>
      </p:sp>
    </p:spTree>
    <p:extLst>
      <p:ext uri="{BB962C8B-B14F-4D97-AF65-F5344CB8AC3E}">
        <p14:creationId xmlns:p14="http://schemas.microsoft.com/office/powerpoint/2010/main" val="156871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D9BDF38D-F14A-1549-9D02-2A0857D9A9F3}" type="datetime1">
              <a:rPr lang="ja-JP" altLang="en-US" smtClean="0"/>
              <a:t>18/10/25</a:t>
            </a:fld>
            <a:endParaRPr lang="ja-JP" altLang="en-US" dirty="0"/>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4" name="スライド番号プレースホルダ 5"/>
          <p:cNvSpPr>
            <a:spLocks noGrp="1"/>
          </p:cNvSpPr>
          <p:nvPr>
            <p:ph type="sldNum" sz="quarter" idx="12"/>
          </p:nvPr>
        </p:nvSpPr>
        <p:spPr/>
        <p:txBody>
          <a:bodyPr/>
          <a:lstStyle>
            <a:lvl1pPr>
              <a:defRPr/>
            </a:lvl1pPr>
          </a:lstStyle>
          <a:p>
            <a:pPr>
              <a:defRPr/>
            </a:pPr>
            <a:fld id="{61D9038E-1BAE-4AD7-87F2-31132A32517C}" type="slidenum">
              <a:rPr lang="ja-JP" altLang="en-US"/>
              <a:pPr>
                <a:defRPr/>
              </a:pPr>
              <a:t>‹#›</a:t>
            </a:fld>
            <a:endParaRPr lang="ja-JP" altLang="en-US" dirty="0"/>
          </a:p>
        </p:txBody>
      </p:sp>
    </p:spTree>
    <p:extLst>
      <p:ext uri="{BB962C8B-B14F-4D97-AF65-F5344CB8AC3E}">
        <p14:creationId xmlns:p14="http://schemas.microsoft.com/office/powerpoint/2010/main" val="33093691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6" Type="http://schemas.openxmlformats.org/officeDocument/2006/relationships/image" Target="../media/image2.gi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図 8" descr="Haya2missionpatch_ProxPhase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35" y="-1"/>
            <a:ext cx="1001889" cy="751417"/>
          </a:xfrm>
          <a:prstGeom prst="rect">
            <a:avLst/>
          </a:prstGeom>
        </p:spPr>
      </p:pic>
      <p:sp>
        <p:nvSpPr>
          <p:cNvPr id="1026" name="タイトル プレースホルダ 1"/>
          <p:cNvSpPr>
            <a:spLocks noGrp="1"/>
          </p:cNvSpPr>
          <p:nvPr>
            <p:ph type="title"/>
          </p:nvPr>
        </p:nvSpPr>
        <p:spPr bwMode="auto">
          <a:xfrm>
            <a:off x="1186176" y="62964"/>
            <a:ext cx="6785973" cy="53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
        <p:nvSpPr>
          <p:cNvPr id="1027" name="テキスト プレースホルダ 2"/>
          <p:cNvSpPr>
            <a:spLocks noGrp="1"/>
          </p:cNvSpPr>
          <p:nvPr>
            <p:ph type="body" idx="1"/>
          </p:nvPr>
        </p:nvSpPr>
        <p:spPr bwMode="auto">
          <a:xfrm>
            <a:off x="160422" y="753666"/>
            <a:ext cx="8823158" cy="391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 3"/>
          <p:cNvSpPr>
            <a:spLocks noGrp="1"/>
          </p:cNvSpPr>
          <p:nvPr>
            <p:ph type="dt" sz="half" idx="2"/>
          </p:nvPr>
        </p:nvSpPr>
        <p:spPr>
          <a:xfrm>
            <a:off x="457200" y="4767264"/>
            <a:ext cx="2133600" cy="273844"/>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panose="020F0502020204030204" pitchFamily="34" charset="0"/>
              </a:defRPr>
            </a:lvl1pPr>
          </a:lstStyle>
          <a:p>
            <a:pPr>
              <a:defRPr/>
            </a:pPr>
            <a:fld id="{323852C5-7BB1-C040-BBDA-2A7FE5A60C26}" type="datetime1">
              <a:rPr lang="ja-JP" altLang="en-US" smtClean="0"/>
              <a:t>18/10/25</a:t>
            </a:fld>
            <a:endParaRPr lang="ja-JP" altLang="en-US" dirty="0"/>
          </a:p>
        </p:txBody>
      </p:sp>
      <p:sp>
        <p:nvSpPr>
          <p:cNvPr id="5" name="フッター プレースホルダ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ja-JP" altLang="en-US" dirty="0"/>
          </a:p>
        </p:txBody>
      </p:sp>
      <p:sp>
        <p:nvSpPr>
          <p:cNvPr id="6" name="スライド番号プレースホルダ 5"/>
          <p:cNvSpPr>
            <a:spLocks noGrp="1"/>
          </p:cNvSpPr>
          <p:nvPr>
            <p:ph type="sldNum" sz="quarter" idx="4"/>
          </p:nvPr>
        </p:nvSpPr>
        <p:spPr>
          <a:xfrm>
            <a:off x="7010400" y="4869659"/>
            <a:ext cx="21336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smtClean="0">
                <a:solidFill>
                  <a:schemeClr val="tx1"/>
                </a:solidFill>
                <a:latin typeface="Calibri" panose="020F0502020204030204" pitchFamily="34" charset="0"/>
              </a:defRPr>
            </a:lvl1pPr>
          </a:lstStyle>
          <a:p>
            <a:pPr>
              <a:defRPr/>
            </a:pPr>
            <a:fld id="{E9B7D726-C46F-4732-A81C-DA06E9598521}" type="slidenum">
              <a:rPr lang="ja-JP" altLang="en-US" smtClean="0"/>
              <a:pPr>
                <a:defRPr/>
              </a:pPr>
              <a:t>‹#›</a:t>
            </a:fld>
            <a:endParaRPr lang="ja-JP" altLang="en-US" dirty="0"/>
          </a:p>
        </p:txBody>
      </p:sp>
      <p:pic>
        <p:nvPicPr>
          <p:cNvPr id="8" name="図 7" descr="JAXA.gif"/>
          <p:cNvPicPr>
            <a:picLocks noChangeAspect="1"/>
          </p:cNvPicPr>
          <p:nvPr userDrawn="1"/>
        </p:nvPicPr>
        <p:blipFill>
          <a:blip r:embed="rId6" cstate="print"/>
          <a:stretch>
            <a:fillRect/>
          </a:stretch>
        </p:blipFill>
        <p:spPr>
          <a:xfrm>
            <a:off x="7972146" y="77286"/>
            <a:ext cx="1171854" cy="51854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hf hdr="0" ftr="0" dt="0"/>
  <p:txStyles>
    <p:titleStyle>
      <a:lvl1pPr algn="ctr" defTabSz="457200" rtl="0" eaLnBrk="0" fontAlgn="base" hangingPunct="0">
        <a:spcBef>
          <a:spcPct val="0"/>
        </a:spcBef>
        <a:spcAft>
          <a:spcPct val="0"/>
        </a:spcAft>
        <a:defRPr kumimoji="1" sz="36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eg"/><Relationship Id="rId5" Type="http://schemas.openxmlformats.org/officeDocument/2006/relationships/image" Target="../media/image6.gif"/><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4.emf"/></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emf"/><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11372DED-0D7B-49C0-B97C-93B884204797}" type="slidenum">
              <a:rPr lang="ja-JP" altLang="en-US" smtClean="0"/>
              <a:pPr>
                <a:defRPr/>
              </a:pPr>
              <a:t>1</a:t>
            </a:fld>
            <a:endParaRPr lang="ja-JP" altLang="en-US" dirty="0"/>
          </a:p>
        </p:txBody>
      </p:sp>
      <p:sp>
        <p:nvSpPr>
          <p:cNvPr id="5" name="テキスト ボックス 4"/>
          <p:cNvSpPr txBox="1"/>
          <p:nvPr/>
        </p:nvSpPr>
        <p:spPr>
          <a:xfrm>
            <a:off x="1000125" y="84388"/>
            <a:ext cx="7191375" cy="1384995"/>
          </a:xfrm>
          <a:prstGeom prst="rect">
            <a:avLst/>
          </a:prstGeom>
          <a:noFill/>
        </p:spPr>
        <p:txBody>
          <a:bodyPr wrap="square" rtlCol="0">
            <a:spAutoFit/>
          </a:bodyPr>
          <a:lstStyle/>
          <a:p>
            <a:pPr algn="ctr"/>
            <a:r>
              <a:rPr lang="en-US" altLang="ja-JP" sz="2800" b="1" dirty="0" smtClean="0">
                <a:effectLst>
                  <a:outerShdw blurRad="50800" dist="38100" dir="2700000" algn="tl" rotWithShape="0">
                    <a:prstClr val="black">
                      <a:alpha val="40000"/>
                    </a:prstClr>
                  </a:outerShdw>
                </a:effectLst>
                <a:latin typeface="Times"/>
                <a:cs typeface="Times"/>
              </a:rPr>
              <a:t>Landing </a:t>
            </a:r>
            <a:r>
              <a:rPr lang="en-US" altLang="ja-JP" sz="2800" b="1" dirty="0">
                <a:effectLst>
                  <a:outerShdw blurRad="50800" dist="38100" dir="2700000" algn="tl" rotWithShape="0">
                    <a:prstClr val="black">
                      <a:alpha val="40000"/>
                    </a:prstClr>
                  </a:outerShdw>
                </a:effectLst>
                <a:latin typeface="Times"/>
                <a:cs typeface="Times"/>
              </a:rPr>
              <a:t>site selection </a:t>
            </a:r>
            <a:r>
              <a:rPr lang="en-US" altLang="ja-JP" sz="2800" b="1" dirty="0">
                <a:latin typeface="Times"/>
                <a:cs typeface="Times"/>
              </a:rPr>
              <a:t>to provide key scientific and engineering findings from </a:t>
            </a:r>
            <a:r>
              <a:rPr lang="en-US" altLang="ja-JP" sz="2800" b="1" dirty="0" smtClean="0">
                <a:latin typeface="Times"/>
                <a:cs typeface="Times"/>
              </a:rPr>
              <a:t>proximal operations and </a:t>
            </a:r>
            <a:r>
              <a:rPr lang="en-US" altLang="ja-JP" sz="2800" b="1" dirty="0" smtClean="0">
                <a:effectLst>
                  <a:outerShdw blurRad="50800" dist="38100" dir="2700000" algn="tl" rotWithShape="0">
                    <a:prstClr val="black">
                      <a:alpha val="40000"/>
                    </a:prstClr>
                  </a:outerShdw>
                </a:effectLst>
                <a:latin typeface="Times"/>
                <a:cs typeface="Times"/>
              </a:rPr>
              <a:t>material sampling</a:t>
            </a:r>
            <a:endParaRPr kumimoji="1" lang="ja-JP" altLang="en-US" sz="2800" b="1" dirty="0">
              <a:effectLst>
                <a:outerShdw blurRad="50800" dist="38100" dir="2700000" algn="tl" rotWithShape="0">
                  <a:prstClr val="black">
                    <a:alpha val="40000"/>
                  </a:prstClr>
                </a:outerShdw>
              </a:effectLst>
              <a:latin typeface="Times"/>
              <a:cs typeface="Times"/>
            </a:endParaRPr>
          </a:p>
        </p:txBody>
      </p:sp>
      <p:sp>
        <p:nvSpPr>
          <p:cNvPr id="6" name="テキスト ボックス 5"/>
          <p:cNvSpPr txBox="1"/>
          <p:nvPr/>
        </p:nvSpPr>
        <p:spPr>
          <a:xfrm>
            <a:off x="162836" y="3177122"/>
            <a:ext cx="2551790" cy="430887"/>
          </a:xfrm>
          <a:prstGeom prst="rect">
            <a:avLst/>
          </a:prstGeom>
          <a:noFill/>
          <a:ln w="28575" cmpd="sng">
            <a:solidFill>
              <a:schemeClr val="tx1"/>
            </a:solidFill>
          </a:ln>
        </p:spPr>
        <p:txBody>
          <a:bodyPr wrap="square" rtlCol="0">
            <a:spAutoFit/>
          </a:bodyPr>
          <a:lstStyle/>
          <a:p>
            <a:pPr algn="ctr"/>
            <a:r>
              <a:rPr kumimoji="1" lang="en-US" altLang="ja-JP" sz="2200" b="1" dirty="0" smtClean="0">
                <a:latin typeface="Times"/>
                <a:ea typeface="Wingdings"/>
                <a:cs typeface="Times"/>
                <a:sym typeface="Wingdings"/>
              </a:rPr>
              <a:t>Safety</a:t>
            </a:r>
            <a:r>
              <a:rPr lang="en-US" altLang="ja-JP" sz="2200" b="1" dirty="0">
                <a:latin typeface="Times"/>
                <a:ea typeface="Wingdings"/>
                <a:cs typeface="Times"/>
                <a:sym typeface="Wingdings"/>
              </a:rPr>
              <a:t> </a:t>
            </a:r>
            <a:r>
              <a:rPr lang="en-US" altLang="ja-JP" sz="2200" b="1" dirty="0" smtClean="0">
                <a:latin typeface="Times"/>
                <a:ea typeface="Wingdings"/>
                <a:cs typeface="Times"/>
                <a:sym typeface="Wingdings"/>
              </a:rPr>
              <a:t>for landing</a:t>
            </a:r>
            <a:endParaRPr kumimoji="1" lang="ja-JP" altLang="en-US" sz="2200" b="1" dirty="0">
              <a:latin typeface="Times"/>
              <a:cs typeface="Times"/>
            </a:endParaRPr>
          </a:p>
        </p:txBody>
      </p:sp>
      <p:sp>
        <p:nvSpPr>
          <p:cNvPr id="7" name="テキスト ボックス 6"/>
          <p:cNvSpPr txBox="1"/>
          <p:nvPr/>
        </p:nvSpPr>
        <p:spPr>
          <a:xfrm>
            <a:off x="6438638" y="3177122"/>
            <a:ext cx="2451362" cy="430887"/>
          </a:xfrm>
          <a:prstGeom prst="rect">
            <a:avLst/>
          </a:prstGeom>
          <a:noFill/>
          <a:ln w="28575" cmpd="sng">
            <a:solidFill>
              <a:schemeClr val="tx1"/>
            </a:solidFill>
          </a:ln>
        </p:spPr>
        <p:txBody>
          <a:bodyPr wrap="square" rtlCol="0">
            <a:spAutoFit/>
          </a:bodyPr>
          <a:lstStyle/>
          <a:p>
            <a:pPr algn="ctr"/>
            <a:r>
              <a:rPr lang="en-US" altLang="ja-JP" sz="2200" b="1" dirty="0" smtClean="0">
                <a:latin typeface="Times"/>
                <a:ea typeface="Wingdings"/>
                <a:cs typeface="Times"/>
                <a:sym typeface="Wingdings"/>
              </a:rPr>
              <a:t>Scientific</a:t>
            </a:r>
            <a:r>
              <a:rPr kumimoji="1" lang="en-US" altLang="ja-JP" sz="2200" b="1" dirty="0" smtClean="0">
                <a:latin typeface="Times"/>
                <a:ea typeface="Wingdings"/>
                <a:cs typeface="Times"/>
                <a:sym typeface="Wingdings"/>
              </a:rPr>
              <a:t> </a:t>
            </a:r>
            <a:r>
              <a:rPr lang="en-US" altLang="ja-JP" sz="2200" b="1" dirty="0" smtClean="0">
                <a:latin typeface="Times"/>
                <a:ea typeface="Wingdings"/>
                <a:cs typeface="Times"/>
                <a:sym typeface="Wingdings"/>
              </a:rPr>
              <a:t>values</a:t>
            </a:r>
            <a:endParaRPr kumimoji="1" lang="ja-JP" altLang="en-US" sz="2200" b="1" dirty="0">
              <a:latin typeface="Times"/>
              <a:cs typeface="Times"/>
            </a:endParaRPr>
          </a:p>
        </p:txBody>
      </p:sp>
      <p:sp>
        <p:nvSpPr>
          <p:cNvPr id="12" name="テキスト ボックス 11"/>
          <p:cNvSpPr txBox="1"/>
          <p:nvPr/>
        </p:nvSpPr>
        <p:spPr>
          <a:xfrm>
            <a:off x="1893119" y="1560030"/>
            <a:ext cx="5383906" cy="707886"/>
          </a:xfrm>
          <a:prstGeom prst="rect">
            <a:avLst/>
          </a:prstGeom>
          <a:noFill/>
        </p:spPr>
        <p:txBody>
          <a:bodyPr wrap="none" rtlCol="0">
            <a:spAutoFit/>
          </a:bodyPr>
          <a:lstStyle/>
          <a:p>
            <a:pPr algn="ctr"/>
            <a:r>
              <a:rPr lang="en-US" altLang="ja-JP" sz="2000" dirty="0" smtClean="0">
                <a:latin typeface="Times"/>
                <a:cs typeface="Times"/>
              </a:rPr>
              <a:t>P</a:t>
            </a:r>
            <a:r>
              <a:rPr kumimoji="1" lang="en-US" altLang="ja-JP" sz="2000" dirty="0" smtClean="0">
                <a:latin typeface="Times"/>
                <a:cs typeface="Times"/>
              </a:rPr>
              <a:t>resented by Hikaru Yabuta</a:t>
            </a:r>
          </a:p>
          <a:p>
            <a:pPr algn="ctr"/>
            <a:r>
              <a:rPr kumimoji="1" lang="en-US" altLang="ja-JP" sz="2000" dirty="0" smtClean="0">
                <a:latin typeface="Times"/>
                <a:cs typeface="Times"/>
              </a:rPr>
              <a:t>on behalf of Hayabusa2 LSSAA &amp; LSS-IDS Team</a:t>
            </a:r>
            <a:endParaRPr kumimoji="1" lang="ja-JP" altLang="en-US" sz="2000" dirty="0">
              <a:latin typeface="Times"/>
              <a:cs typeface="Times"/>
            </a:endParaRPr>
          </a:p>
        </p:txBody>
      </p:sp>
      <p:sp>
        <p:nvSpPr>
          <p:cNvPr id="13" name="正方形/長方形 12"/>
          <p:cNvSpPr/>
          <p:nvPr/>
        </p:nvSpPr>
        <p:spPr>
          <a:xfrm>
            <a:off x="3973929" y="4806631"/>
            <a:ext cx="2247386" cy="267766"/>
          </a:xfrm>
          <a:prstGeom prst="rect">
            <a:avLst/>
          </a:prstGeom>
        </p:spPr>
        <p:txBody>
          <a:bodyPr wrap="square" lIns="82292" tIns="41148" rIns="82292" bIns="41148">
            <a:spAutoFit/>
          </a:bodyPr>
          <a:lstStyle/>
          <a:p>
            <a:pPr algn="r"/>
            <a:r>
              <a:rPr lang="en-US" altLang="ja-JP" sz="1200" dirty="0">
                <a:latin typeface="Times"/>
                <a:ea typeface="ＭＳ Ｐゴシック"/>
                <a:cs typeface="Times"/>
              </a:rPr>
              <a:t> (Illustration: Akihiro </a:t>
            </a:r>
            <a:r>
              <a:rPr lang="en-US" altLang="ja-JP" sz="1200" dirty="0" err="1">
                <a:latin typeface="Times"/>
                <a:ea typeface="ＭＳ Ｐゴシック"/>
                <a:cs typeface="Times"/>
              </a:rPr>
              <a:t>Ikeshita</a:t>
            </a:r>
            <a:r>
              <a:rPr lang="en-US" altLang="ja-JP" sz="1200" dirty="0">
                <a:latin typeface="Times"/>
                <a:ea typeface="ＭＳ Ｐゴシック"/>
                <a:cs typeface="Times"/>
              </a:rPr>
              <a:t>)</a:t>
            </a:r>
            <a:endParaRPr lang="ja-JP" altLang="en-US" sz="1200" dirty="0">
              <a:latin typeface="Times"/>
              <a:ea typeface="ＭＳ Ｐゴシック"/>
              <a:cs typeface="Times"/>
            </a:endParaRPr>
          </a:p>
        </p:txBody>
      </p:sp>
      <p:grpSp>
        <p:nvGrpSpPr>
          <p:cNvPr id="2" name="図形グループ 1"/>
          <p:cNvGrpSpPr/>
          <p:nvPr/>
        </p:nvGrpSpPr>
        <p:grpSpPr>
          <a:xfrm>
            <a:off x="2929452" y="2484277"/>
            <a:ext cx="3284455" cy="2310945"/>
            <a:chOff x="3008827" y="2595402"/>
            <a:chExt cx="3284455" cy="2310945"/>
          </a:xfrm>
        </p:grpSpPr>
        <p:pic>
          <p:nvPicPr>
            <p:cNvPr id="11" name="図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08827" y="2595402"/>
              <a:ext cx="3277282" cy="2294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テキスト ボックス 16"/>
            <p:cNvSpPr txBox="1"/>
            <p:nvPr/>
          </p:nvSpPr>
          <p:spPr>
            <a:xfrm>
              <a:off x="3017282" y="4475460"/>
              <a:ext cx="3276000" cy="430887"/>
            </a:xfrm>
            <a:prstGeom prst="rect">
              <a:avLst/>
            </a:prstGeom>
            <a:solidFill>
              <a:srgbClr val="FFFF66"/>
            </a:solidFill>
            <a:ln>
              <a:solidFill>
                <a:schemeClr val="tx1"/>
              </a:solidFill>
            </a:ln>
          </p:spPr>
          <p:txBody>
            <a:bodyPr wrap="square" rtlCol="0">
              <a:spAutoFit/>
            </a:bodyPr>
            <a:lstStyle/>
            <a:p>
              <a:pPr algn="ctr"/>
              <a:r>
                <a:rPr lang="en-US" altLang="ja-JP" sz="2200" b="1" dirty="0" smtClean="0">
                  <a:latin typeface="Times"/>
                  <a:ea typeface="Wingdings"/>
                  <a:cs typeface="Times"/>
                  <a:sym typeface="Wingdings"/>
                </a:rPr>
                <a:t>The best sampling</a:t>
              </a:r>
              <a:endParaRPr kumimoji="1" lang="ja-JP" altLang="en-US" sz="2200" b="1" dirty="0">
                <a:latin typeface="Times"/>
                <a:cs typeface="Times"/>
              </a:endParaRPr>
            </a:p>
          </p:txBody>
        </p:sp>
      </p:grpSp>
      <p:cxnSp>
        <p:nvCxnSpPr>
          <p:cNvPr id="14" name="直線コネクタ 13"/>
          <p:cNvCxnSpPr/>
          <p:nvPr/>
        </p:nvCxnSpPr>
        <p:spPr>
          <a:xfrm>
            <a:off x="1438731" y="3601659"/>
            <a:ext cx="5894" cy="979866"/>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直線コネクタ 18"/>
          <p:cNvCxnSpPr/>
          <p:nvPr/>
        </p:nvCxnSpPr>
        <p:spPr>
          <a:xfrm>
            <a:off x="7671256" y="3601659"/>
            <a:ext cx="5894" cy="97986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直線コネクタ 20"/>
          <p:cNvCxnSpPr/>
          <p:nvPr/>
        </p:nvCxnSpPr>
        <p:spPr>
          <a:xfrm flipV="1">
            <a:off x="1438731" y="4587875"/>
            <a:ext cx="1479600" cy="2192"/>
          </a:xfrm>
          <a:prstGeom prst="line">
            <a:avLst/>
          </a:prstGeom>
          <a:ln>
            <a:solidFill>
              <a:schemeClr val="tx1"/>
            </a:solidFill>
            <a:headEnd type="none"/>
            <a:tailEnd type="arrow" w="lg" len="lg"/>
          </a:ln>
          <a:effectLst/>
        </p:spPr>
        <p:style>
          <a:lnRef idx="2">
            <a:schemeClr val="accent1"/>
          </a:lnRef>
          <a:fillRef idx="0">
            <a:schemeClr val="accent1"/>
          </a:fillRef>
          <a:effectRef idx="1">
            <a:schemeClr val="accent1"/>
          </a:effectRef>
          <a:fontRef idx="minor">
            <a:schemeClr val="tx1"/>
          </a:fontRef>
        </p:style>
      </p:cxnSp>
      <p:cxnSp>
        <p:nvCxnSpPr>
          <p:cNvPr id="22" name="直線コネクタ 21"/>
          <p:cNvCxnSpPr/>
          <p:nvPr/>
        </p:nvCxnSpPr>
        <p:spPr>
          <a:xfrm flipV="1">
            <a:off x="6204406" y="4581525"/>
            <a:ext cx="1479600" cy="2192"/>
          </a:xfrm>
          <a:prstGeom prst="line">
            <a:avLst/>
          </a:prstGeom>
          <a:ln>
            <a:solidFill>
              <a:schemeClr val="tx1"/>
            </a:solidFill>
            <a:headEnd type="arrow" w="lg" len="lg"/>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765982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4758534"/>
            <a:ext cx="2133600" cy="273844"/>
          </a:xfrm>
        </p:spPr>
        <p:txBody>
          <a:bodyPr/>
          <a:lstStyle/>
          <a:p>
            <a:pPr>
              <a:defRPr/>
            </a:pPr>
            <a:fld id="{11372DED-0D7B-49C0-B97C-93B884204797}" type="slidenum">
              <a:rPr lang="ja-JP" altLang="en-US" smtClean="0"/>
              <a:pPr>
                <a:defRPr/>
              </a:pPr>
              <a:t>2</a:t>
            </a:fld>
            <a:endParaRPr lang="ja-JP" altLang="en-US" dirty="0"/>
          </a:p>
        </p:txBody>
      </p:sp>
      <p:grpSp>
        <p:nvGrpSpPr>
          <p:cNvPr id="5" name="図形グループ 4"/>
          <p:cNvGrpSpPr/>
          <p:nvPr/>
        </p:nvGrpSpPr>
        <p:grpSpPr>
          <a:xfrm>
            <a:off x="321732" y="811552"/>
            <a:ext cx="8483601" cy="4252573"/>
            <a:chOff x="321732" y="1113177"/>
            <a:chExt cx="8483601" cy="4252573"/>
          </a:xfrm>
        </p:grpSpPr>
        <p:sp>
          <p:nvSpPr>
            <p:cNvPr id="6" name="テキスト ボックス 5"/>
            <p:cNvSpPr txBox="1"/>
            <p:nvPr/>
          </p:nvSpPr>
          <p:spPr>
            <a:xfrm>
              <a:off x="5414781" y="2158894"/>
              <a:ext cx="3390552" cy="2031325"/>
            </a:xfrm>
            <a:prstGeom prst="rect">
              <a:avLst/>
            </a:prstGeom>
            <a:noFill/>
          </p:spPr>
          <p:txBody>
            <a:bodyPr wrap="square" rtlCol="0">
              <a:spAutoFit/>
            </a:bodyPr>
            <a:lstStyle/>
            <a:p>
              <a:r>
                <a:rPr lang="ja-JP" altLang="en-US" dirty="0" smtClean="0">
                  <a:latin typeface="Times"/>
                  <a:cs typeface="Times"/>
                </a:rPr>
                <a:t>・</a:t>
              </a:r>
              <a:r>
                <a:rPr kumimoji="1" lang="en-US" altLang="ja-JP" dirty="0" smtClean="0">
                  <a:latin typeface="Times"/>
                  <a:cs typeface="Times"/>
                </a:rPr>
                <a:t>Physical properties of surface</a:t>
              </a:r>
            </a:p>
            <a:p>
              <a:r>
                <a:rPr lang="ja-JP" altLang="en-US" dirty="0" smtClean="0">
                  <a:latin typeface="Times"/>
                  <a:cs typeface="Times"/>
                </a:rPr>
                <a:t>・</a:t>
              </a:r>
              <a:r>
                <a:rPr kumimoji="1" lang="en-US" altLang="ja-JP" dirty="0" smtClean="0">
                  <a:latin typeface="Times"/>
                  <a:cs typeface="Times"/>
                </a:rPr>
                <a:t>Surface age and morphology</a:t>
              </a:r>
            </a:p>
            <a:p>
              <a:r>
                <a:rPr lang="ja-JP" altLang="en-US" dirty="0" smtClean="0">
                  <a:latin typeface="Times"/>
                  <a:cs typeface="Times"/>
                </a:rPr>
                <a:t>・</a:t>
              </a:r>
              <a:r>
                <a:rPr lang="en-US" altLang="ja-JP" dirty="0" smtClean="0">
                  <a:latin typeface="Times"/>
                  <a:cs typeface="Times"/>
                </a:rPr>
                <a:t>Organic carbon</a:t>
              </a:r>
            </a:p>
            <a:p>
              <a:r>
                <a:rPr lang="ja-JP" altLang="en-US" dirty="0" smtClean="0">
                  <a:latin typeface="Times"/>
                  <a:cs typeface="Times"/>
                </a:rPr>
                <a:t>・</a:t>
              </a:r>
              <a:r>
                <a:rPr kumimoji="1" lang="en-US" altLang="ja-JP" dirty="0" smtClean="0">
                  <a:latin typeface="Times"/>
                  <a:cs typeface="Times"/>
                </a:rPr>
                <a:t>Hydrous minerals</a:t>
              </a:r>
            </a:p>
            <a:p>
              <a:r>
                <a:rPr lang="ja-JP" altLang="en-US" dirty="0" smtClean="0">
                  <a:latin typeface="Times"/>
                  <a:cs typeface="Times"/>
                </a:rPr>
                <a:t>・</a:t>
              </a:r>
              <a:r>
                <a:rPr lang="en-US" altLang="ja-JP" dirty="0" smtClean="0">
                  <a:latin typeface="Times"/>
                  <a:cs typeface="Times"/>
                </a:rPr>
                <a:t>Degrees of heating</a:t>
              </a:r>
            </a:p>
            <a:p>
              <a:r>
                <a:rPr lang="ja-JP" altLang="en-US" dirty="0" smtClean="0">
                  <a:latin typeface="Times"/>
                  <a:cs typeface="Times"/>
                </a:rPr>
                <a:t>・</a:t>
              </a:r>
              <a:r>
                <a:rPr kumimoji="1" lang="en-US" altLang="ja-JP" dirty="0" smtClean="0">
                  <a:latin typeface="Times"/>
                  <a:cs typeface="Times"/>
                </a:rPr>
                <a:t>Other minerals</a:t>
              </a:r>
            </a:p>
            <a:p>
              <a:r>
                <a:rPr lang="ja-JP" altLang="en-US" dirty="0" smtClean="0">
                  <a:latin typeface="Times"/>
                  <a:cs typeface="Times"/>
                </a:rPr>
                <a:t>・</a:t>
              </a:r>
              <a:r>
                <a:rPr lang="en-US" altLang="ja-JP" dirty="0" smtClean="0">
                  <a:latin typeface="Times"/>
                  <a:cs typeface="Times"/>
                </a:rPr>
                <a:t>Surface processes </a:t>
              </a:r>
              <a:endParaRPr kumimoji="1" lang="ja-JP" altLang="en-US" dirty="0">
                <a:latin typeface="Times"/>
                <a:cs typeface="Times"/>
              </a:endParaRPr>
            </a:p>
          </p:txBody>
        </p:sp>
        <p:sp>
          <p:nvSpPr>
            <p:cNvPr id="7" name="テキスト ボックス 6"/>
            <p:cNvSpPr txBox="1"/>
            <p:nvPr/>
          </p:nvSpPr>
          <p:spPr>
            <a:xfrm>
              <a:off x="5178571" y="1831783"/>
              <a:ext cx="1253042" cy="400110"/>
            </a:xfrm>
            <a:prstGeom prst="rect">
              <a:avLst/>
            </a:prstGeom>
            <a:noFill/>
          </p:spPr>
          <p:txBody>
            <a:bodyPr wrap="none" rtlCol="0">
              <a:spAutoFit/>
            </a:bodyPr>
            <a:lstStyle/>
            <a:p>
              <a:r>
                <a:rPr lang="en-US" altLang="ja-JP" sz="2000" b="1" dirty="0" smtClean="0">
                  <a:latin typeface="Times"/>
                  <a:ea typeface="Wingdings"/>
                  <a:cs typeface="Times"/>
                  <a:sym typeface="Wingdings"/>
                </a:rPr>
                <a:t>4. </a:t>
              </a:r>
              <a:r>
                <a:rPr kumimoji="1" lang="en-US" altLang="ja-JP" sz="2000" b="1" dirty="0" smtClean="0">
                  <a:latin typeface="Times"/>
                  <a:cs typeface="Times"/>
                </a:rPr>
                <a:t>Science</a:t>
              </a:r>
              <a:endParaRPr kumimoji="1" lang="ja-JP" altLang="en-US" sz="2000" b="1" dirty="0">
                <a:latin typeface="Times"/>
                <a:cs typeface="Times"/>
              </a:endParaRPr>
            </a:p>
          </p:txBody>
        </p:sp>
        <p:sp>
          <p:nvSpPr>
            <p:cNvPr id="8" name="テキスト ボックス 7"/>
            <p:cNvSpPr txBox="1"/>
            <p:nvPr/>
          </p:nvSpPr>
          <p:spPr>
            <a:xfrm>
              <a:off x="5178571" y="4528082"/>
              <a:ext cx="1124927" cy="400110"/>
            </a:xfrm>
            <a:prstGeom prst="rect">
              <a:avLst/>
            </a:prstGeom>
            <a:noFill/>
          </p:spPr>
          <p:txBody>
            <a:bodyPr wrap="none" rtlCol="0">
              <a:spAutoFit/>
            </a:bodyPr>
            <a:lstStyle/>
            <a:p>
              <a:r>
                <a:rPr lang="en-US" altLang="ja-JP" sz="2000" b="1" dirty="0" smtClean="0">
                  <a:latin typeface="Times"/>
                  <a:cs typeface="Times"/>
                  <a:sym typeface="Wingdings"/>
                </a:rPr>
                <a:t>5. </a:t>
              </a:r>
              <a:r>
                <a:rPr kumimoji="1" lang="en-US" altLang="ja-JP" sz="2000" b="1" dirty="0" smtClean="0">
                  <a:latin typeface="Times"/>
                  <a:cs typeface="Times"/>
                </a:rPr>
                <a:t>Safety</a:t>
              </a:r>
            </a:p>
          </p:txBody>
        </p:sp>
        <p:sp>
          <p:nvSpPr>
            <p:cNvPr id="9" name="テキスト ボックス 8"/>
            <p:cNvSpPr txBox="1"/>
            <p:nvPr/>
          </p:nvSpPr>
          <p:spPr>
            <a:xfrm>
              <a:off x="5178571" y="4860832"/>
              <a:ext cx="3427441" cy="400110"/>
            </a:xfrm>
            <a:prstGeom prst="rect">
              <a:avLst/>
            </a:prstGeom>
            <a:noFill/>
          </p:spPr>
          <p:txBody>
            <a:bodyPr wrap="none" rtlCol="0">
              <a:spAutoFit/>
            </a:bodyPr>
            <a:lstStyle/>
            <a:p>
              <a:r>
                <a:rPr lang="en-US" altLang="ja-JP" sz="2000" b="1" dirty="0" smtClean="0">
                  <a:latin typeface="Times"/>
                  <a:cs typeface="Times"/>
                  <a:sym typeface="Wingdings"/>
                </a:rPr>
                <a:t>6. </a:t>
              </a:r>
              <a:r>
                <a:rPr kumimoji="1" lang="en-US" altLang="ja-JP" sz="2000" b="1" dirty="0" err="1" smtClean="0">
                  <a:latin typeface="Times"/>
                  <a:cs typeface="Times"/>
                </a:rPr>
                <a:t>Samplability</a:t>
              </a:r>
              <a:r>
                <a:rPr kumimoji="1" lang="en-US" altLang="ja-JP" sz="2000" b="1" dirty="0" smtClean="0">
                  <a:latin typeface="Times"/>
                  <a:cs typeface="Times"/>
                </a:rPr>
                <a:t> </a:t>
              </a:r>
              <a:r>
                <a:rPr kumimoji="1" lang="en-US" altLang="ja-JP" dirty="0" smtClean="0">
                  <a:latin typeface="Times"/>
                  <a:cs typeface="Times"/>
                </a:rPr>
                <a:t>(e.g. grain sizes)</a:t>
              </a:r>
              <a:endParaRPr kumimoji="1" lang="ja-JP" altLang="en-US" dirty="0">
                <a:latin typeface="Times"/>
                <a:cs typeface="Times"/>
              </a:endParaRPr>
            </a:p>
          </p:txBody>
        </p:sp>
        <p:sp>
          <p:nvSpPr>
            <p:cNvPr id="10" name="テキスト ボックス 9"/>
            <p:cNvSpPr txBox="1"/>
            <p:nvPr/>
          </p:nvSpPr>
          <p:spPr>
            <a:xfrm>
              <a:off x="321732" y="1113177"/>
              <a:ext cx="4047067" cy="430887"/>
            </a:xfrm>
            <a:prstGeom prst="rect">
              <a:avLst/>
            </a:prstGeom>
            <a:solidFill>
              <a:srgbClr val="CCFF66"/>
            </a:solidFill>
            <a:ln>
              <a:solidFill>
                <a:schemeClr val="tx1"/>
              </a:solidFill>
            </a:ln>
          </p:spPr>
          <p:txBody>
            <a:bodyPr wrap="square" rtlCol="0">
              <a:spAutoFit/>
            </a:bodyPr>
            <a:lstStyle/>
            <a:p>
              <a:pPr algn="ctr"/>
              <a:r>
                <a:rPr kumimoji="1" lang="en-US" altLang="ja-JP" sz="2200" b="1" dirty="0" smtClean="0">
                  <a:latin typeface="Times"/>
                  <a:ea typeface="Wingdings"/>
                  <a:cs typeface="Times"/>
                  <a:sym typeface="Wingdings"/>
                </a:rPr>
                <a:t>Engineering evaluation (Safety)</a:t>
              </a:r>
              <a:endParaRPr kumimoji="1" lang="ja-JP" altLang="en-US" sz="2200" b="1" dirty="0">
                <a:latin typeface="Times"/>
                <a:cs typeface="Times"/>
              </a:endParaRPr>
            </a:p>
          </p:txBody>
        </p:sp>
        <p:sp>
          <p:nvSpPr>
            <p:cNvPr id="11" name="テキスト ボックス 10"/>
            <p:cNvSpPr txBox="1"/>
            <p:nvPr/>
          </p:nvSpPr>
          <p:spPr>
            <a:xfrm>
              <a:off x="5147733" y="1113177"/>
              <a:ext cx="3623734" cy="430887"/>
            </a:xfrm>
            <a:prstGeom prst="rect">
              <a:avLst/>
            </a:prstGeom>
            <a:solidFill>
              <a:srgbClr val="FFCC66"/>
            </a:solidFill>
            <a:ln>
              <a:solidFill>
                <a:schemeClr val="tx1"/>
              </a:solidFill>
            </a:ln>
          </p:spPr>
          <p:txBody>
            <a:bodyPr wrap="square" rtlCol="0">
              <a:spAutoFit/>
            </a:bodyPr>
            <a:lstStyle/>
            <a:p>
              <a:pPr algn="ctr"/>
              <a:r>
                <a:rPr lang="en-US" altLang="ja-JP" sz="2200" b="1" dirty="0" smtClean="0">
                  <a:latin typeface="Times"/>
                  <a:ea typeface="Wingdings"/>
                  <a:cs typeface="Times"/>
                  <a:sym typeface="Wingdings"/>
                </a:rPr>
                <a:t>Scientific</a:t>
              </a:r>
              <a:r>
                <a:rPr kumimoji="1" lang="en-US" altLang="ja-JP" sz="2200" b="1" dirty="0" smtClean="0">
                  <a:latin typeface="Times"/>
                  <a:ea typeface="Wingdings"/>
                  <a:cs typeface="Times"/>
                  <a:sym typeface="Wingdings"/>
                </a:rPr>
                <a:t> evaluation</a:t>
              </a:r>
              <a:endParaRPr kumimoji="1" lang="ja-JP" altLang="en-US" sz="2200" b="1" dirty="0">
                <a:latin typeface="Times"/>
                <a:cs typeface="Times"/>
              </a:endParaRPr>
            </a:p>
          </p:txBody>
        </p:sp>
        <p:sp>
          <p:nvSpPr>
            <p:cNvPr id="12" name="テキスト ボックス 11"/>
            <p:cNvSpPr txBox="1"/>
            <p:nvPr/>
          </p:nvSpPr>
          <p:spPr>
            <a:xfrm>
              <a:off x="352589" y="1831783"/>
              <a:ext cx="2794430" cy="400110"/>
            </a:xfrm>
            <a:prstGeom prst="rect">
              <a:avLst/>
            </a:prstGeom>
            <a:noFill/>
          </p:spPr>
          <p:txBody>
            <a:bodyPr wrap="none" rtlCol="0">
              <a:spAutoFit/>
            </a:bodyPr>
            <a:lstStyle/>
            <a:p>
              <a:r>
                <a:rPr lang="en-US" altLang="ja-JP" sz="2000" b="1" dirty="0" smtClean="0">
                  <a:latin typeface="Times"/>
                  <a:ea typeface="Wingdings"/>
                  <a:cs typeface="Times"/>
                  <a:sym typeface="Wingdings"/>
                </a:rPr>
                <a:t>1. Safety score analyses</a:t>
              </a:r>
              <a:endParaRPr kumimoji="1" lang="ja-JP" altLang="en-US" sz="2000" b="1" dirty="0">
                <a:latin typeface="Times"/>
                <a:cs typeface="Times"/>
              </a:endParaRPr>
            </a:p>
          </p:txBody>
        </p:sp>
        <p:sp>
          <p:nvSpPr>
            <p:cNvPr id="13" name="テキスト ボックス 12"/>
            <p:cNvSpPr txBox="1"/>
            <p:nvPr/>
          </p:nvSpPr>
          <p:spPr>
            <a:xfrm>
              <a:off x="605726" y="2139843"/>
              <a:ext cx="1729823" cy="646331"/>
            </a:xfrm>
            <a:prstGeom prst="rect">
              <a:avLst/>
            </a:prstGeom>
            <a:noFill/>
          </p:spPr>
          <p:txBody>
            <a:bodyPr wrap="none" rtlCol="0">
              <a:spAutoFit/>
            </a:bodyPr>
            <a:lstStyle/>
            <a:p>
              <a:r>
                <a:rPr lang="ja-JP" altLang="en-US" dirty="0" smtClean="0">
                  <a:latin typeface="Times"/>
                  <a:cs typeface="Times"/>
                </a:rPr>
                <a:t>・</a:t>
              </a:r>
              <a:r>
                <a:rPr lang="en-US" altLang="ja-JP" dirty="0" smtClean="0">
                  <a:latin typeface="Times"/>
                  <a:cs typeface="Times"/>
                </a:rPr>
                <a:t>Rotation model</a:t>
              </a:r>
            </a:p>
            <a:p>
              <a:r>
                <a:rPr kumimoji="1" lang="ja-JP" altLang="en-US" dirty="0" smtClean="0">
                  <a:latin typeface="Times"/>
                  <a:cs typeface="Times"/>
                </a:rPr>
                <a:t>・</a:t>
              </a:r>
              <a:r>
                <a:rPr kumimoji="1" lang="en-US" altLang="ja-JP" dirty="0" smtClean="0">
                  <a:latin typeface="Times"/>
                  <a:cs typeface="Times"/>
                </a:rPr>
                <a:t>Shape model</a:t>
              </a:r>
              <a:endParaRPr kumimoji="1" lang="ja-JP" altLang="en-US" dirty="0">
                <a:latin typeface="Times"/>
                <a:cs typeface="Times"/>
              </a:endParaRPr>
            </a:p>
          </p:txBody>
        </p:sp>
        <p:sp>
          <p:nvSpPr>
            <p:cNvPr id="14" name="テキスト ボックス 13"/>
            <p:cNvSpPr txBox="1"/>
            <p:nvPr/>
          </p:nvSpPr>
          <p:spPr>
            <a:xfrm>
              <a:off x="352589" y="3102840"/>
              <a:ext cx="2329810" cy="400110"/>
            </a:xfrm>
            <a:prstGeom prst="rect">
              <a:avLst/>
            </a:prstGeom>
            <a:noFill/>
          </p:spPr>
          <p:txBody>
            <a:bodyPr wrap="none" rtlCol="0">
              <a:spAutoFit/>
            </a:bodyPr>
            <a:lstStyle/>
            <a:p>
              <a:r>
                <a:rPr lang="en-US" altLang="ja-JP" sz="2000" b="1" dirty="0" smtClean="0">
                  <a:latin typeface="Times"/>
                  <a:ea typeface="Wingdings"/>
                  <a:cs typeface="Times"/>
                  <a:sym typeface="Wingdings"/>
                </a:rPr>
                <a:t>2. Visual evaluation</a:t>
              </a:r>
              <a:endParaRPr kumimoji="1" lang="ja-JP" altLang="en-US" sz="2000" b="1" dirty="0">
                <a:latin typeface="Times"/>
                <a:cs typeface="Times"/>
              </a:endParaRPr>
            </a:p>
          </p:txBody>
        </p:sp>
        <p:sp>
          <p:nvSpPr>
            <p:cNvPr id="15" name="テキスト ボックス 14"/>
            <p:cNvSpPr txBox="1"/>
            <p:nvPr/>
          </p:nvSpPr>
          <p:spPr>
            <a:xfrm>
              <a:off x="605727" y="3398200"/>
              <a:ext cx="2933346" cy="369332"/>
            </a:xfrm>
            <a:prstGeom prst="rect">
              <a:avLst/>
            </a:prstGeom>
            <a:noFill/>
          </p:spPr>
          <p:txBody>
            <a:bodyPr wrap="square" rtlCol="0">
              <a:spAutoFit/>
            </a:bodyPr>
            <a:lstStyle/>
            <a:p>
              <a:r>
                <a:rPr lang="en-US" altLang="ja-JP" dirty="0" smtClean="0">
                  <a:latin typeface="Times"/>
                  <a:cs typeface="Times"/>
                </a:rPr>
                <a:t>Optical images from ONC</a:t>
              </a:r>
            </a:p>
          </p:txBody>
        </p:sp>
        <p:sp>
          <p:nvSpPr>
            <p:cNvPr id="16" name="テキスト ボックス 15"/>
            <p:cNvSpPr txBox="1"/>
            <p:nvPr/>
          </p:nvSpPr>
          <p:spPr>
            <a:xfrm>
              <a:off x="352589" y="4088150"/>
              <a:ext cx="2557235" cy="400110"/>
            </a:xfrm>
            <a:prstGeom prst="rect">
              <a:avLst/>
            </a:prstGeom>
            <a:noFill/>
          </p:spPr>
          <p:txBody>
            <a:bodyPr wrap="none" rtlCol="0">
              <a:spAutoFit/>
            </a:bodyPr>
            <a:lstStyle/>
            <a:p>
              <a:r>
                <a:rPr lang="en-US" altLang="ja-JP" sz="2000" b="1" dirty="0" smtClean="0">
                  <a:latin typeface="Times"/>
                  <a:ea typeface="Wingdings"/>
                  <a:cs typeface="Times"/>
                  <a:sym typeface="Wingdings"/>
                </a:rPr>
                <a:t>3. Feasibility analyses</a:t>
              </a:r>
              <a:endParaRPr kumimoji="1" lang="ja-JP" altLang="en-US" sz="2000" b="1" dirty="0">
                <a:latin typeface="Times"/>
                <a:cs typeface="Times"/>
              </a:endParaRPr>
            </a:p>
          </p:txBody>
        </p:sp>
        <p:sp>
          <p:nvSpPr>
            <p:cNvPr id="17" name="正方形/長方形 16"/>
            <p:cNvSpPr/>
            <p:nvPr/>
          </p:nvSpPr>
          <p:spPr>
            <a:xfrm>
              <a:off x="372538" y="1835463"/>
              <a:ext cx="3318934" cy="954000"/>
            </a:xfrm>
            <a:prstGeom prst="rect">
              <a:avLst/>
            </a:prstGeom>
            <a:noFill/>
            <a:ln w="38100" cmpd="sng">
              <a:solidFill>
                <a:srgbClr val="CCFF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372538" y="3106519"/>
              <a:ext cx="3318934" cy="671731"/>
            </a:xfrm>
            <a:prstGeom prst="rect">
              <a:avLst/>
            </a:prstGeom>
            <a:noFill/>
            <a:ln w="38100" cmpd="sng">
              <a:solidFill>
                <a:srgbClr val="CCFF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5164654" y="1835463"/>
              <a:ext cx="3606812" cy="2387287"/>
            </a:xfrm>
            <a:prstGeom prst="rect">
              <a:avLst/>
            </a:prstGeom>
            <a:noFill/>
            <a:ln w="38100" cmpd="sng">
              <a:solidFill>
                <a:srgbClr val="FFCC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372538" y="4075954"/>
              <a:ext cx="3318934" cy="1289796"/>
            </a:xfrm>
            <a:prstGeom prst="rect">
              <a:avLst/>
            </a:prstGeom>
            <a:noFill/>
            <a:ln w="38100" cmpd="sng">
              <a:solidFill>
                <a:srgbClr val="CCFF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605727" y="4416318"/>
              <a:ext cx="2933346" cy="923330"/>
            </a:xfrm>
            <a:prstGeom prst="rect">
              <a:avLst/>
            </a:prstGeom>
            <a:noFill/>
          </p:spPr>
          <p:txBody>
            <a:bodyPr wrap="square" rtlCol="0">
              <a:spAutoFit/>
            </a:bodyPr>
            <a:lstStyle/>
            <a:p>
              <a:r>
                <a:rPr lang="ja-JP" altLang="en-US" dirty="0" smtClean="0">
                  <a:latin typeface="Times"/>
                  <a:cs typeface="Times"/>
                </a:rPr>
                <a:t>・</a:t>
              </a:r>
              <a:r>
                <a:rPr lang="en-US" altLang="ja-JP" dirty="0" smtClean="0">
                  <a:latin typeface="Times"/>
                  <a:cs typeface="Times"/>
                </a:rPr>
                <a:t>Temperature map</a:t>
              </a:r>
            </a:p>
            <a:p>
              <a:r>
                <a:rPr lang="ja-JP" altLang="en-US" dirty="0" smtClean="0">
                  <a:latin typeface="Times"/>
                  <a:cs typeface="Times"/>
                </a:rPr>
                <a:t>・</a:t>
              </a:r>
              <a:r>
                <a:rPr lang="en-US" altLang="ja-JP" dirty="0" smtClean="0">
                  <a:latin typeface="Times"/>
                  <a:cs typeface="Times"/>
                </a:rPr>
                <a:t>Longitude accessibility</a:t>
              </a:r>
            </a:p>
            <a:p>
              <a:r>
                <a:rPr lang="ja-JP" altLang="en-US" dirty="0" smtClean="0">
                  <a:latin typeface="Times"/>
                  <a:cs typeface="Times"/>
                </a:rPr>
                <a:t>・</a:t>
              </a:r>
              <a:r>
                <a:rPr lang="en-US" altLang="ja-JP" dirty="0" smtClean="0">
                  <a:latin typeface="Times"/>
                  <a:cs typeface="Times"/>
                </a:rPr>
                <a:t>Boulder density</a:t>
              </a:r>
            </a:p>
          </p:txBody>
        </p:sp>
        <p:cxnSp>
          <p:nvCxnSpPr>
            <p:cNvPr id="22" name="直線矢印コネクタ 21"/>
            <p:cNvCxnSpPr/>
            <p:nvPr/>
          </p:nvCxnSpPr>
          <p:spPr>
            <a:xfrm>
              <a:off x="2015068" y="1561356"/>
              <a:ext cx="0" cy="2448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3" name="直線矢印コネクタ 22"/>
            <p:cNvCxnSpPr/>
            <p:nvPr/>
          </p:nvCxnSpPr>
          <p:spPr>
            <a:xfrm>
              <a:off x="2032001" y="2825009"/>
              <a:ext cx="0" cy="2448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直線矢印コネクタ 23"/>
            <p:cNvCxnSpPr/>
            <p:nvPr/>
          </p:nvCxnSpPr>
          <p:spPr>
            <a:xfrm>
              <a:off x="2032004" y="3810290"/>
              <a:ext cx="0" cy="2448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5" name="直線矢印コネクタ 24"/>
            <p:cNvCxnSpPr/>
            <p:nvPr/>
          </p:nvCxnSpPr>
          <p:spPr>
            <a:xfrm>
              <a:off x="6959591" y="1544423"/>
              <a:ext cx="0" cy="2808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6" name="正方形/長方形 25"/>
            <p:cNvSpPr/>
            <p:nvPr/>
          </p:nvSpPr>
          <p:spPr>
            <a:xfrm>
              <a:off x="5164654" y="4538447"/>
              <a:ext cx="3606812" cy="788400"/>
            </a:xfrm>
            <a:prstGeom prst="rect">
              <a:avLst/>
            </a:prstGeom>
            <a:noFill/>
            <a:ln w="38100" cmpd="sng">
              <a:solidFill>
                <a:srgbClr val="FFCC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27" name="直線矢印コネクタ 26"/>
            <p:cNvCxnSpPr/>
            <p:nvPr/>
          </p:nvCxnSpPr>
          <p:spPr>
            <a:xfrm>
              <a:off x="6976524" y="4244231"/>
              <a:ext cx="0" cy="2808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8" name="直線コネクタ 27"/>
            <p:cNvCxnSpPr/>
            <p:nvPr/>
          </p:nvCxnSpPr>
          <p:spPr>
            <a:xfrm>
              <a:off x="4588933" y="1374030"/>
              <a:ext cx="0" cy="346320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直線コネクタ 28"/>
            <p:cNvCxnSpPr/>
            <p:nvPr/>
          </p:nvCxnSpPr>
          <p:spPr>
            <a:xfrm>
              <a:off x="3691467" y="4828431"/>
              <a:ext cx="905600" cy="0"/>
            </a:xfrm>
            <a:prstGeom prst="line">
              <a:avLst/>
            </a:prstGeom>
            <a:ln w="285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0" name="直線矢印コネクタ 29"/>
            <p:cNvCxnSpPr/>
            <p:nvPr/>
          </p:nvCxnSpPr>
          <p:spPr>
            <a:xfrm>
              <a:off x="4572000" y="1375094"/>
              <a:ext cx="558800" cy="0"/>
            </a:xfrm>
            <a:prstGeom prst="straightConnector1">
              <a:avLst/>
            </a:prstGeom>
            <a:ln w="28575" cmpd="sng">
              <a:solidFill>
                <a:srgbClr val="000000"/>
              </a:solidFill>
              <a:tailEnd type="arrow" w="lg" len="lg"/>
            </a:ln>
            <a:effectLst/>
          </p:spPr>
          <p:style>
            <a:lnRef idx="2">
              <a:schemeClr val="accent1"/>
            </a:lnRef>
            <a:fillRef idx="0">
              <a:schemeClr val="accent1"/>
            </a:fillRef>
            <a:effectRef idx="1">
              <a:schemeClr val="accent1"/>
            </a:effectRef>
            <a:fontRef idx="minor">
              <a:schemeClr val="tx1"/>
            </a:fontRef>
          </p:style>
        </p:cxnSp>
      </p:grpSp>
      <p:sp>
        <p:nvSpPr>
          <p:cNvPr id="33" name="タイトル 1">
            <a:extLst>
              <a:ext uri="{FF2B5EF4-FFF2-40B4-BE49-F238E27FC236}">
                <a16:creationId xmlns="" xmlns:a16="http://schemas.microsoft.com/office/drawing/2014/main" id="{F2061257-9FD4-43AD-93AE-155326DD4D71}"/>
              </a:ext>
            </a:extLst>
          </p:cNvPr>
          <p:cNvSpPr txBox="1">
            <a:spLocks/>
          </p:cNvSpPr>
          <p:nvPr/>
        </p:nvSpPr>
        <p:spPr bwMode="auto">
          <a:xfrm>
            <a:off x="952413" y="98769"/>
            <a:ext cx="7259807" cy="53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kumimoji="1" sz="36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r>
              <a:rPr lang="en-US" altLang="ja-JP" sz="2800" b="1" dirty="0" smtClean="0">
                <a:latin typeface="Times"/>
                <a:cs typeface="Times"/>
              </a:rPr>
              <a:t>Methodology of Landing Site Selection</a:t>
            </a:r>
            <a:endParaRPr lang="ja-JP" altLang="en-US" sz="2800" b="1" dirty="0">
              <a:latin typeface="Times"/>
              <a:cs typeface="Times"/>
            </a:endParaRPr>
          </a:p>
        </p:txBody>
      </p:sp>
    </p:spTree>
    <p:extLst>
      <p:ext uri="{BB962C8B-B14F-4D97-AF65-F5344CB8AC3E}">
        <p14:creationId xmlns:p14="http://schemas.microsoft.com/office/powerpoint/2010/main" val="194618154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11372DED-0D7B-49C0-B97C-93B884204797}" type="slidenum">
              <a:rPr lang="ja-JP" altLang="en-US" smtClean="0"/>
              <a:pPr>
                <a:defRPr/>
              </a:pPr>
              <a:t>3</a:t>
            </a:fld>
            <a:endParaRPr lang="ja-JP" altLang="en-US" dirty="0"/>
          </a:p>
        </p:txBody>
      </p:sp>
      <p:grpSp>
        <p:nvGrpSpPr>
          <p:cNvPr id="48" name="図形グループ 47"/>
          <p:cNvGrpSpPr>
            <a:grpSpLocks noChangeAspect="1"/>
          </p:cNvGrpSpPr>
          <p:nvPr/>
        </p:nvGrpSpPr>
        <p:grpSpPr>
          <a:xfrm>
            <a:off x="5257964" y="770892"/>
            <a:ext cx="3678120" cy="4318600"/>
            <a:chOff x="4257840" y="866142"/>
            <a:chExt cx="4865240" cy="5712434"/>
          </a:xfrm>
        </p:grpSpPr>
        <p:pic>
          <p:nvPicPr>
            <p:cNvPr id="7" name="図 6" descr="TI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1860" y="3482697"/>
              <a:ext cx="4681220" cy="3095879"/>
            </a:xfrm>
            <a:prstGeom prst="rect">
              <a:avLst/>
            </a:prstGeom>
          </p:spPr>
        </p:pic>
        <p:pic>
          <p:nvPicPr>
            <p:cNvPr id="8" name="図 7">
              <a:extLst>
                <a:ext uri="{FF2B5EF4-FFF2-40B4-BE49-F238E27FC236}">
                  <a16:creationId xmlns:a16="http://schemas.microsoft.com/office/drawing/2014/main" xmlns="" id="{EEBECE7D-1336-4A8A-BB19-827DD6BBC2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7840" y="866142"/>
              <a:ext cx="4814316" cy="2548890"/>
            </a:xfrm>
            <a:prstGeom prst="rect">
              <a:avLst/>
            </a:prstGeom>
          </p:spPr>
        </p:pic>
      </p:grpSp>
      <p:cxnSp>
        <p:nvCxnSpPr>
          <p:cNvPr id="9" name="直線矢印コネクタ 8"/>
          <p:cNvCxnSpPr/>
          <p:nvPr/>
        </p:nvCxnSpPr>
        <p:spPr>
          <a:xfrm>
            <a:off x="1071780" y="1384103"/>
            <a:ext cx="0" cy="155222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円/楕円 9"/>
          <p:cNvSpPr/>
          <p:nvPr/>
        </p:nvSpPr>
        <p:spPr>
          <a:xfrm>
            <a:off x="4049224" y="2075548"/>
            <a:ext cx="176389" cy="176389"/>
          </a:xfrm>
          <a:prstGeom prst="ellipse">
            <a:avLst/>
          </a:prstGeom>
          <a:solidFill>
            <a:srgbClr val="3366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a:p>
        </p:txBody>
      </p:sp>
      <p:cxnSp>
        <p:nvCxnSpPr>
          <p:cNvPr id="11" name="直線コネクタ 10"/>
          <p:cNvCxnSpPr/>
          <p:nvPr/>
        </p:nvCxnSpPr>
        <p:spPr>
          <a:xfrm>
            <a:off x="1763224" y="2146103"/>
            <a:ext cx="2236611" cy="0"/>
          </a:xfrm>
          <a:prstGeom prst="line">
            <a:avLst/>
          </a:prstGeom>
          <a:ln>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12" name="太陽 11"/>
          <p:cNvSpPr/>
          <p:nvPr/>
        </p:nvSpPr>
        <p:spPr>
          <a:xfrm>
            <a:off x="3917896" y="1719139"/>
            <a:ext cx="169334" cy="169334"/>
          </a:xfrm>
          <a:prstGeom prst="sun">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a:p>
        </p:txBody>
      </p:sp>
      <p:sp>
        <p:nvSpPr>
          <p:cNvPr id="13" name="テキスト ボックス 12"/>
          <p:cNvSpPr txBox="1"/>
          <p:nvPr/>
        </p:nvSpPr>
        <p:spPr>
          <a:xfrm>
            <a:off x="4084502" y="1920326"/>
            <a:ext cx="722483" cy="307777"/>
          </a:xfrm>
          <a:prstGeom prst="rect">
            <a:avLst/>
          </a:prstGeom>
          <a:noFill/>
        </p:spPr>
        <p:txBody>
          <a:bodyPr wrap="square" rtlCol="0">
            <a:spAutoFit/>
          </a:bodyPr>
          <a:lstStyle/>
          <a:p>
            <a:r>
              <a:rPr kumimoji="1" lang="en-US" altLang="ja-JP" sz="1400" dirty="0"/>
              <a:t>Earth</a:t>
            </a:r>
            <a:endParaRPr kumimoji="1" lang="ja-JP" altLang="en-US" sz="1400" dirty="0"/>
          </a:p>
        </p:txBody>
      </p:sp>
      <p:sp>
        <p:nvSpPr>
          <p:cNvPr id="14" name="テキスト ボックス 13"/>
          <p:cNvSpPr txBox="1"/>
          <p:nvPr/>
        </p:nvSpPr>
        <p:spPr>
          <a:xfrm>
            <a:off x="4015262" y="1527228"/>
            <a:ext cx="588487" cy="307777"/>
          </a:xfrm>
          <a:prstGeom prst="rect">
            <a:avLst/>
          </a:prstGeom>
          <a:noFill/>
        </p:spPr>
        <p:txBody>
          <a:bodyPr wrap="square" rtlCol="0">
            <a:spAutoFit/>
          </a:bodyPr>
          <a:lstStyle/>
          <a:p>
            <a:r>
              <a:rPr kumimoji="1" lang="en-US" altLang="ja-JP" sz="1400" dirty="0"/>
              <a:t>Sun</a:t>
            </a:r>
            <a:endParaRPr kumimoji="1" lang="ja-JP" altLang="en-US" sz="1400" dirty="0"/>
          </a:p>
        </p:txBody>
      </p:sp>
      <p:sp>
        <p:nvSpPr>
          <p:cNvPr id="15" name="テキスト ボックス 14"/>
          <p:cNvSpPr txBox="1"/>
          <p:nvPr/>
        </p:nvSpPr>
        <p:spPr>
          <a:xfrm>
            <a:off x="338596" y="2875474"/>
            <a:ext cx="1173498" cy="307777"/>
          </a:xfrm>
          <a:prstGeom prst="rect">
            <a:avLst/>
          </a:prstGeom>
          <a:noFill/>
        </p:spPr>
        <p:txBody>
          <a:bodyPr wrap="square" rtlCol="0">
            <a:spAutoFit/>
          </a:bodyPr>
          <a:lstStyle/>
          <a:p>
            <a:r>
              <a:rPr lang="en-US" altLang="ja-JP" sz="1400" dirty="0"/>
              <a:t>r</a:t>
            </a:r>
            <a:r>
              <a:rPr kumimoji="1" lang="en-US" altLang="ja-JP" sz="1400" dirty="0"/>
              <a:t>otation axis</a:t>
            </a:r>
            <a:endParaRPr kumimoji="1" lang="ja-JP" altLang="en-US" sz="1400" dirty="0"/>
          </a:p>
        </p:txBody>
      </p:sp>
      <p:grpSp>
        <p:nvGrpSpPr>
          <p:cNvPr id="16" name="図形グループ 15"/>
          <p:cNvGrpSpPr/>
          <p:nvPr/>
        </p:nvGrpSpPr>
        <p:grpSpPr>
          <a:xfrm>
            <a:off x="2788533" y="1976770"/>
            <a:ext cx="211666" cy="381000"/>
            <a:chOff x="4741335" y="4656667"/>
            <a:chExt cx="423332" cy="762000"/>
          </a:xfrm>
        </p:grpSpPr>
        <p:cxnSp>
          <p:nvCxnSpPr>
            <p:cNvPr id="44" name="直線コネクタ 43"/>
            <p:cNvCxnSpPr/>
            <p:nvPr/>
          </p:nvCxnSpPr>
          <p:spPr>
            <a:xfrm flipH="1">
              <a:off x="4741335" y="5108222"/>
              <a:ext cx="352777" cy="0"/>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5" name="正方形/長方形 44"/>
            <p:cNvSpPr/>
            <p:nvPr/>
          </p:nvSpPr>
          <p:spPr>
            <a:xfrm>
              <a:off x="4924778" y="4882444"/>
              <a:ext cx="239889" cy="296333"/>
            </a:xfrm>
            <a:prstGeom prst="rect">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a:p>
          </p:txBody>
        </p:sp>
        <p:cxnSp>
          <p:nvCxnSpPr>
            <p:cNvPr id="46" name="直線コネクタ 45"/>
            <p:cNvCxnSpPr/>
            <p:nvPr/>
          </p:nvCxnSpPr>
          <p:spPr>
            <a:xfrm>
              <a:off x="5164667" y="4656667"/>
              <a:ext cx="0" cy="762000"/>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7" name="テキスト ボックス 16"/>
          <p:cNvSpPr txBox="1"/>
          <p:nvPr/>
        </p:nvSpPr>
        <p:spPr>
          <a:xfrm>
            <a:off x="2708018" y="1726748"/>
            <a:ext cx="1280598" cy="307777"/>
          </a:xfrm>
          <a:prstGeom prst="rect">
            <a:avLst/>
          </a:prstGeom>
          <a:noFill/>
        </p:spPr>
        <p:txBody>
          <a:bodyPr wrap="square" rtlCol="0">
            <a:spAutoFit/>
          </a:bodyPr>
          <a:lstStyle/>
          <a:p>
            <a:pPr algn="ctr"/>
            <a:r>
              <a:rPr lang="en-US" altLang="ja-JP" sz="1400" dirty="0">
                <a:latin typeface="Arial"/>
                <a:cs typeface="Arial"/>
              </a:rPr>
              <a:t>S</a:t>
            </a:r>
            <a:r>
              <a:rPr kumimoji="1" lang="en-US" altLang="ja-JP" sz="1400" dirty="0">
                <a:latin typeface="Arial"/>
                <a:cs typeface="Arial"/>
              </a:rPr>
              <a:t>pacecraft</a:t>
            </a:r>
            <a:endParaRPr kumimoji="1" lang="ja-JP" altLang="en-US" sz="1400" dirty="0">
              <a:latin typeface="Arial"/>
              <a:cs typeface="Arial"/>
            </a:endParaRPr>
          </a:p>
        </p:txBody>
      </p:sp>
      <p:sp>
        <p:nvSpPr>
          <p:cNvPr id="18" name="左右矢印 17"/>
          <p:cNvSpPr/>
          <p:nvPr/>
        </p:nvSpPr>
        <p:spPr>
          <a:xfrm>
            <a:off x="2732466" y="2413484"/>
            <a:ext cx="464284" cy="136546"/>
          </a:xfrm>
          <a:prstGeom prst="leftRightArrow">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a:p>
        </p:txBody>
      </p:sp>
      <p:sp>
        <p:nvSpPr>
          <p:cNvPr id="19" name="右中かっこ 18"/>
          <p:cNvSpPr/>
          <p:nvPr/>
        </p:nvSpPr>
        <p:spPr>
          <a:xfrm>
            <a:off x="1674173" y="1887784"/>
            <a:ext cx="218487" cy="518873"/>
          </a:xfrm>
          <a:prstGeom prst="righ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sz="1400"/>
          </a:p>
        </p:txBody>
      </p:sp>
      <p:sp>
        <p:nvSpPr>
          <p:cNvPr id="20" name="テキスト ボックス 19"/>
          <p:cNvSpPr txBox="1"/>
          <p:nvPr/>
        </p:nvSpPr>
        <p:spPr>
          <a:xfrm>
            <a:off x="2029234" y="2562691"/>
            <a:ext cx="1772362" cy="307777"/>
          </a:xfrm>
          <a:prstGeom prst="rect">
            <a:avLst/>
          </a:prstGeom>
          <a:noFill/>
        </p:spPr>
        <p:txBody>
          <a:bodyPr wrap="square" rtlCol="0">
            <a:spAutoFit/>
          </a:bodyPr>
          <a:lstStyle/>
          <a:p>
            <a:r>
              <a:rPr kumimoji="1" lang="en-US" altLang="ja-JP" sz="1400" dirty="0"/>
              <a:t>Spacecraft movement</a:t>
            </a:r>
            <a:endParaRPr kumimoji="1" lang="ja-JP" altLang="en-US" sz="1400" dirty="0"/>
          </a:p>
        </p:txBody>
      </p:sp>
      <p:sp>
        <p:nvSpPr>
          <p:cNvPr id="21" name="四角形吹き出し 20"/>
          <p:cNvSpPr/>
          <p:nvPr/>
        </p:nvSpPr>
        <p:spPr>
          <a:xfrm>
            <a:off x="1817553" y="1090446"/>
            <a:ext cx="1928947" cy="694515"/>
          </a:xfrm>
          <a:prstGeom prst="wedgeRectCallout">
            <a:avLst>
              <a:gd name="adj1" fmla="val -51329"/>
              <a:gd name="adj2" fmla="val 85141"/>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90000"/>
              </a:lnSpc>
            </a:pPr>
            <a:r>
              <a:rPr lang="en-US" altLang="ja-JP" sz="1400" dirty="0">
                <a:solidFill>
                  <a:srgbClr val="000000"/>
                </a:solidFill>
              </a:rPr>
              <a:t>Within 200m north and south of the equator (about ±30</a:t>
            </a:r>
            <a:r>
              <a:rPr lang="en-US" altLang="ja-JP" sz="1400" dirty="0">
                <a:solidFill>
                  <a:schemeClr val="tx1"/>
                </a:solidFill>
                <a:latin typeface="Calibri"/>
                <a:cs typeface="Calibri"/>
              </a:rPr>
              <a:t>° latitude)</a:t>
            </a:r>
            <a:endParaRPr lang="ja-JP" altLang="en-US" sz="1400" dirty="0">
              <a:solidFill>
                <a:schemeClr val="tx1"/>
              </a:solidFill>
              <a:latin typeface="Calibri"/>
              <a:cs typeface="Calibri"/>
            </a:endParaRPr>
          </a:p>
        </p:txBody>
      </p:sp>
      <p:pic>
        <p:nvPicPr>
          <p:cNvPr id="22" name="図 21" descr="リュウグウ.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663" y="1574603"/>
            <a:ext cx="1248272" cy="1202267"/>
          </a:xfrm>
          <a:prstGeom prst="rect">
            <a:avLst/>
          </a:prstGeom>
        </p:spPr>
      </p:pic>
      <p:sp>
        <p:nvSpPr>
          <p:cNvPr id="23" name="円/楕円 22"/>
          <p:cNvSpPr/>
          <p:nvPr/>
        </p:nvSpPr>
        <p:spPr>
          <a:xfrm>
            <a:off x="4038005" y="4215973"/>
            <a:ext cx="176389" cy="176389"/>
          </a:xfrm>
          <a:prstGeom prst="ellipse">
            <a:avLst/>
          </a:prstGeom>
          <a:solidFill>
            <a:srgbClr val="3366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a:p>
        </p:txBody>
      </p:sp>
      <p:cxnSp>
        <p:nvCxnSpPr>
          <p:cNvPr id="24" name="直線コネクタ 23"/>
          <p:cNvCxnSpPr/>
          <p:nvPr/>
        </p:nvCxnSpPr>
        <p:spPr>
          <a:xfrm>
            <a:off x="1752005" y="4286528"/>
            <a:ext cx="2236611" cy="0"/>
          </a:xfrm>
          <a:prstGeom prst="line">
            <a:avLst/>
          </a:prstGeom>
          <a:ln>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25" name="太陽 24"/>
          <p:cNvSpPr/>
          <p:nvPr/>
        </p:nvSpPr>
        <p:spPr>
          <a:xfrm>
            <a:off x="3906677" y="3859564"/>
            <a:ext cx="169334" cy="169334"/>
          </a:xfrm>
          <a:prstGeom prst="sun">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a:p>
        </p:txBody>
      </p:sp>
      <p:sp>
        <p:nvSpPr>
          <p:cNvPr id="26" name="テキスト ボックス 25"/>
          <p:cNvSpPr txBox="1"/>
          <p:nvPr/>
        </p:nvSpPr>
        <p:spPr>
          <a:xfrm>
            <a:off x="4073283" y="4060751"/>
            <a:ext cx="733702" cy="307777"/>
          </a:xfrm>
          <a:prstGeom prst="rect">
            <a:avLst/>
          </a:prstGeom>
          <a:noFill/>
        </p:spPr>
        <p:txBody>
          <a:bodyPr wrap="square" rtlCol="0">
            <a:spAutoFit/>
          </a:bodyPr>
          <a:lstStyle/>
          <a:p>
            <a:r>
              <a:rPr kumimoji="1" lang="en-US" altLang="ja-JP" sz="1400" dirty="0"/>
              <a:t>Earth</a:t>
            </a:r>
            <a:endParaRPr kumimoji="1" lang="ja-JP" altLang="en-US" sz="1400" dirty="0"/>
          </a:p>
        </p:txBody>
      </p:sp>
      <p:sp>
        <p:nvSpPr>
          <p:cNvPr id="27" name="テキスト ボックス 26"/>
          <p:cNvSpPr txBox="1"/>
          <p:nvPr/>
        </p:nvSpPr>
        <p:spPr>
          <a:xfrm>
            <a:off x="4004043" y="3621348"/>
            <a:ext cx="802942" cy="307777"/>
          </a:xfrm>
          <a:prstGeom prst="rect">
            <a:avLst/>
          </a:prstGeom>
          <a:noFill/>
        </p:spPr>
        <p:txBody>
          <a:bodyPr wrap="square" rtlCol="0">
            <a:spAutoFit/>
          </a:bodyPr>
          <a:lstStyle/>
          <a:p>
            <a:r>
              <a:rPr kumimoji="1" lang="en-US" altLang="ja-JP" sz="1400" dirty="0"/>
              <a:t>Sun</a:t>
            </a:r>
            <a:endParaRPr kumimoji="1" lang="ja-JP" altLang="en-US" sz="1400" dirty="0"/>
          </a:p>
        </p:txBody>
      </p:sp>
      <p:grpSp>
        <p:nvGrpSpPr>
          <p:cNvPr id="28" name="図形グループ 27"/>
          <p:cNvGrpSpPr/>
          <p:nvPr/>
        </p:nvGrpSpPr>
        <p:grpSpPr>
          <a:xfrm>
            <a:off x="2777313" y="4117195"/>
            <a:ext cx="211666" cy="381000"/>
            <a:chOff x="4741335" y="4656667"/>
            <a:chExt cx="423332" cy="762000"/>
          </a:xfrm>
        </p:grpSpPr>
        <p:cxnSp>
          <p:nvCxnSpPr>
            <p:cNvPr id="41" name="直線コネクタ 40"/>
            <p:cNvCxnSpPr/>
            <p:nvPr/>
          </p:nvCxnSpPr>
          <p:spPr>
            <a:xfrm flipH="1">
              <a:off x="4741335" y="5108222"/>
              <a:ext cx="352777" cy="0"/>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2" name="正方形/長方形 41"/>
            <p:cNvSpPr/>
            <p:nvPr/>
          </p:nvSpPr>
          <p:spPr>
            <a:xfrm>
              <a:off x="4924778" y="4882444"/>
              <a:ext cx="239889" cy="296333"/>
            </a:xfrm>
            <a:prstGeom prst="rect">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a:p>
          </p:txBody>
        </p:sp>
        <p:cxnSp>
          <p:nvCxnSpPr>
            <p:cNvPr id="43" name="直線コネクタ 42"/>
            <p:cNvCxnSpPr/>
            <p:nvPr/>
          </p:nvCxnSpPr>
          <p:spPr>
            <a:xfrm>
              <a:off x="5164667" y="4656667"/>
              <a:ext cx="0" cy="762000"/>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29" name="テキスト ボックス 28"/>
          <p:cNvSpPr txBox="1"/>
          <p:nvPr/>
        </p:nvSpPr>
        <p:spPr>
          <a:xfrm>
            <a:off x="2830416" y="3852232"/>
            <a:ext cx="1240117" cy="307777"/>
          </a:xfrm>
          <a:prstGeom prst="rect">
            <a:avLst/>
          </a:prstGeom>
          <a:noFill/>
        </p:spPr>
        <p:txBody>
          <a:bodyPr wrap="square" rtlCol="0">
            <a:spAutoFit/>
          </a:bodyPr>
          <a:lstStyle/>
          <a:p>
            <a:r>
              <a:rPr lang="en-US" altLang="ja-JP" sz="1400" dirty="0">
                <a:latin typeface="Arial"/>
                <a:cs typeface="Arial"/>
              </a:rPr>
              <a:t>S</a:t>
            </a:r>
            <a:r>
              <a:rPr kumimoji="1" lang="en-US" altLang="ja-JP" sz="1400" dirty="0">
                <a:latin typeface="Arial"/>
                <a:cs typeface="Arial"/>
              </a:rPr>
              <a:t>pacecraft</a:t>
            </a:r>
            <a:endParaRPr kumimoji="1" lang="ja-JP" altLang="en-US" sz="1400" dirty="0">
              <a:latin typeface="Arial"/>
              <a:cs typeface="Arial"/>
            </a:endParaRPr>
          </a:p>
        </p:txBody>
      </p:sp>
      <p:sp>
        <p:nvSpPr>
          <p:cNvPr id="30" name="左右矢印 29"/>
          <p:cNvSpPr/>
          <p:nvPr/>
        </p:nvSpPr>
        <p:spPr>
          <a:xfrm>
            <a:off x="2708018" y="4520834"/>
            <a:ext cx="464284" cy="136546"/>
          </a:xfrm>
          <a:prstGeom prst="leftRightArrow">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a:p>
        </p:txBody>
      </p:sp>
      <p:sp>
        <p:nvSpPr>
          <p:cNvPr id="31" name="テキスト ボックス 30"/>
          <p:cNvSpPr txBox="1"/>
          <p:nvPr/>
        </p:nvSpPr>
        <p:spPr>
          <a:xfrm>
            <a:off x="2029234" y="4610507"/>
            <a:ext cx="2123128" cy="307777"/>
          </a:xfrm>
          <a:prstGeom prst="rect">
            <a:avLst/>
          </a:prstGeom>
          <a:noFill/>
        </p:spPr>
        <p:txBody>
          <a:bodyPr wrap="square" rtlCol="0">
            <a:spAutoFit/>
          </a:bodyPr>
          <a:lstStyle/>
          <a:p>
            <a:r>
              <a:rPr kumimoji="1" lang="en-US" altLang="ja-JP" sz="1400" dirty="0"/>
              <a:t>Spacecraft movement</a:t>
            </a:r>
            <a:endParaRPr kumimoji="1" lang="ja-JP" altLang="en-US" sz="1400" dirty="0"/>
          </a:p>
        </p:txBody>
      </p:sp>
      <p:sp>
        <p:nvSpPr>
          <p:cNvPr id="32" name="円/楕円 31"/>
          <p:cNvSpPr/>
          <p:nvPr/>
        </p:nvSpPr>
        <p:spPr>
          <a:xfrm>
            <a:off x="699377" y="3965418"/>
            <a:ext cx="747394" cy="747394"/>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00" dirty="0" smtClean="0"/>
              <a:t>asteroid</a:t>
            </a:r>
            <a:endParaRPr kumimoji="1" lang="ja-JP" altLang="en-US" sz="1400" dirty="0"/>
          </a:p>
        </p:txBody>
      </p:sp>
      <p:cxnSp>
        <p:nvCxnSpPr>
          <p:cNvPr id="33" name="直線コネクタ 32"/>
          <p:cNvCxnSpPr/>
          <p:nvPr/>
        </p:nvCxnSpPr>
        <p:spPr>
          <a:xfrm>
            <a:off x="1109452" y="3833120"/>
            <a:ext cx="482830" cy="48283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直線コネクタ 33"/>
          <p:cNvCxnSpPr/>
          <p:nvPr/>
        </p:nvCxnSpPr>
        <p:spPr>
          <a:xfrm>
            <a:off x="1506298" y="3733896"/>
            <a:ext cx="3445" cy="684713"/>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5" name="円弧 34"/>
          <p:cNvSpPr/>
          <p:nvPr/>
        </p:nvSpPr>
        <p:spPr>
          <a:xfrm rot="17629150">
            <a:off x="1313791" y="3968867"/>
            <a:ext cx="275356" cy="269770"/>
          </a:xfrm>
          <a:prstGeom prst="arc">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sz="1400"/>
          </a:p>
        </p:txBody>
      </p:sp>
      <p:sp>
        <p:nvSpPr>
          <p:cNvPr id="36" name="テキスト ボックス 35"/>
          <p:cNvSpPr txBox="1"/>
          <p:nvPr/>
        </p:nvSpPr>
        <p:spPr>
          <a:xfrm>
            <a:off x="884572" y="3594982"/>
            <a:ext cx="1324959" cy="307777"/>
          </a:xfrm>
          <a:prstGeom prst="rect">
            <a:avLst/>
          </a:prstGeom>
          <a:noFill/>
        </p:spPr>
        <p:txBody>
          <a:bodyPr wrap="square" rtlCol="0">
            <a:spAutoFit/>
          </a:bodyPr>
          <a:lstStyle/>
          <a:p>
            <a:r>
              <a:rPr kumimoji="1" lang="en-US" altLang="ja-JP" sz="1400" dirty="0" smtClean="0"/>
              <a:t>※ </a:t>
            </a:r>
            <a:r>
              <a:rPr lang="ja-JP" altLang="en-US" sz="1400" dirty="0" smtClean="0"/>
              <a:t>ｔ</a:t>
            </a:r>
            <a:r>
              <a:rPr lang="en-US" altLang="ja-JP" sz="1400" dirty="0" smtClean="0"/>
              <a:t>his angle</a:t>
            </a:r>
            <a:endParaRPr kumimoji="1" lang="ja-JP" altLang="en-US" sz="1400" dirty="0"/>
          </a:p>
        </p:txBody>
      </p:sp>
      <p:cxnSp>
        <p:nvCxnSpPr>
          <p:cNvPr id="37" name="直線矢印コネクタ 36"/>
          <p:cNvCxnSpPr>
            <a:stCxn id="36" idx="2"/>
          </p:cNvCxnSpPr>
          <p:nvPr/>
        </p:nvCxnSpPr>
        <p:spPr>
          <a:xfrm flipH="1">
            <a:off x="1367402" y="3902759"/>
            <a:ext cx="179650" cy="7588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38" name="テキスト ボックス 37"/>
          <p:cNvSpPr txBox="1"/>
          <p:nvPr/>
        </p:nvSpPr>
        <p:spPr>
          <a:xfrm>
            <a:off x="93432" y="674693"/>
            <a:ext cx="5177067" cy="646331"/>
          </a:xfrm>
          <a:prstGeom prst="rect">
            <a:avLst/>
          </a:prstGeom>
          <a:noFill/>
        </p:spPr>
        <p:txBody>
          <a:bodyPr wrap="square" rtlCol="0">
            <a:spAutoFit/>
          </a:bodyPr>
          <a:lstStyle/>
          <a:p>
            <a:r>
              <a:rPr kumimoji="1" lang="en-US" altLang="ja-JP" b="1" u="sng" dirty="0" smtClean="0">
                <a:latin typeface="Times"/>
                <a:cs typeface="Times"/>
              </a:rPr>
              <a:t>Range on the </a:t>
            </a:r>
            <a:r>
              <a:rPr kumimoji="1" lang="en-US" altLang="ja-JP" b="1" u="sng" dirty="0" smtClean="0">
                <a:latin typeface="Times"/>
                <a:cs typeface="Times"/>
              </a:rPr>
              <a:t>celestial </a:t>
            </a:r>
            <a:r>
              <a:rPr kumimoji="1" lang="en-US" altLang="ja-JP" b="1" u="sng" dirty="0" smtClean="0">
                <a:latin typeface="Times"/>
                <a:cs typeface="Times"/>
              </a:rPr>
              <a:t>body where the spacecraft can land</a:t>
            </a:r>
            <a:endParaRPr kumimoji="1" lang="ja-JP" altLang="en-US" b="1" u="sng" dirty="0">
              <a:latin typeface="Times"/>
              <a:cs typeface="Times"/>
            </a:endParaRPr>
          </a:p>
        </p:txBody>
      </p:sp>
      <p:sp>
        <p:nvSpPr>
          <p:cNvPr id="39" name="テキスト ボックス 38"/>
          <p:cNvSpPr txBox="1"/>
          <p:nvPr/>
        </p:nvSpPr>
        <p:spPr>
          <a:xfrm>
            <a:off x="93433" y="3186970"/>
            <a:ext cx="4223830" cy="369332"/>
          </a:xfrm>
          <a:prstGeom prst="rect">
            <a:avLst/>
          </a:prstGeom>
          <a:noFill/>
        </p:spPr>
        <p:txBody>
          <a:bodyPr wrap="square" rtlCol="0">
            <a:spAutoFit/>
          </a:bodyPr>
          <a:lstStyle/>
          <a:p>
            <a:r>
              <a:rPr kumimoji="1" lang="en-US" altLang="ja-JP" b="1" u="sng" dirty="0" smtClean="0">
                <a:latin typeface="Times"/>
                <a:cs typeface="Times"/>
              </a:rPr>
              <a:t>Surface conditions suitable for landing</a:t>
            </a:r>
            <a:endParaRPr kumimoji="1" lang="ja-JP" altLang="en-US" b="1" u="sng" dirty="0">
              <a:latin typeface="Times"/>
              <a:cs typeface="Times"/>
            </a:endParaRPr>
          </a:p>
        </p:txBody>
      </p:sp>
      <p:sp>
        <p:nvSpPr>
          <p:cNvPr id="47" name="テキスト ボックス 46"/>
          <p:cNvSpPr txBox="1"/>
          <p:nvPr/>
        </p:nvSpPr>
        <p:spPr>
          <a:xfrm>
            <a:off x="1791525" y="58938"/>
            <a:ext cx="5569326" cy="523220"/>
          </a:xfrm>
          <a:prstGeom prst="rect">
            <a:avLst/>
          </a:prstGeom>
          <a:noFill/>
        </p:spPr>
        <p:txBody>
          <a:bodyPr wrap="square" rtlCol="0">
            <a:spAutoFit/>
          </a:bodyPr>
          <a:lstStyle/>
          <a:p>
            <a:pPr algn="ctr"/>
            <a:r>
              <a:rPr lang="en-US" altLang="ja-JP" sz="2800" b="1" dirty="0" smtClean="0">
                <a:latin typeface="Times"/>
                <a:cs typeface="Times"/>
              </a:rPr>
              <a:t>Engineering evaluation</a:t>
            </a:r>
            <a:endParaRPr kumimoji="1" lang="ja-JP" altLang="en-US" sz="2800" b="1" dirty="0">
              <a:latin typeface="Times"/>
              <a:cs typeface="Times"/>
            </a:endParaRPr>
          </a:p>
        </p:txBody>
      </p:sp>
      <p:sp>
        <p:nvSpPr>
          <p:cNvPr id="49" name="テキスト ボックス 48"/>
          <p:cNvSpPr txBox="1"/>
          <p:nvPr/>
        </p:nvSpPr>
        <p:spPr>
          <a:xfrm>
            <a:off x="-13615" y="4867473"/>
            <a:ext cx="7998740" cy="276999"/>
          </a:xfrm>
          <a:prstGeom prst="rect">
            <a:avLst/>
          </a:prstGeom>
          <a:noFill/>
        </p:spPr>
        <p:txBody>
          <a:bodyPr wrap="square" rtlCol="0">
            <a:spAutoFit/>
          </a:bodyPr>
          <a:lstStyle/>
          <a:p>
            <a:r>
              <a:rPr kumimoji="1" lang="en-US" altLang="ja-JP" sz="1200" i="1" dirty="0" smtClean="0">
                <a:latin typeface="Times"/>
                <a:cs typeface="Times"/>
              </a:rPr>
              <a:t>(</a:t>
            </a:r>
            <a:r>
              <a:rPr lang="en-US" altLang="ja-JP" sz="1200" i="1" dirty="0" smtClean="0">
                <a:latin typeface="Times"/>
                <a:cs typeface="Times"/>
              </a:rPr>
              <a:t>Credit </a:t>
            </a:r>
            <a:r>
              <a:rPr lang="en-US" altLang="ja-JP" sz="1200" i="1" dirty="0">
                <a:latin typeface="Times"/>
                <a:cs typeface="Times"/>
              </a:rPr>
              <a:t>: JAXA/</a:t>
            </a:r>
            <a:r>
              <a:rPr lang="en-US" altLang="ja-JP" sz="1200" i="1" dirty="0" err="1">
                <a:latin typeface="Times"/>
                <a:cs typeface="Times"/>
              </a:rPr>
              <a:t>UTokyo</a:t>
            </a:r>
            <a:r>
              <a:rPr lang="en-US" altLang="ja-JP" sz="1200" i="1" dirty="0">
                <a:latin typeface="Times"/>
                <a:cs typeface="Times"/>
              </a:rPr>
              <a:t>/Kochi U/</a:t>
            </a:r>
            <a:r>
              <a:rPr lang="en-US" altLang="ja-JP" sz="1200" i="1" dirty="0" err="1">
                <a:latin typeface="Times"/>
                <a:cs typeface="Times"/>
              </a:rPr>
              <a:t>Rikkyo</a:t>
            </a:r>
            <a:r>
              <a:rPr lang="en-US" altLang="ja-JP" sz="1200" i="1" dirty="0">
                <a:latin typeface="Times"/>
                <a:cs typeface="Times"/>
              </a:rPr>
              <a:t> U/Nagoya U/Chiba </a:t>
            </a:r>
            <a:r>
              <a:rPr lang="en-US" altLang="ja-JP" sz="1200" i="1" dirty="0" err="1">
                <a:latin typeface="Times"/>
                <a:cs typeface="Times"/>
              </a:rPr>
              <a:t>Inst</a:t>
            </a:r>
            <a:r>
              <a:rPr lang="en-US" altLang="ja-JP" sz="1200" i="1" dirty="0">
                <a:latin typeface="Times"/>
                <a:cs typeface="Times"/>
              </a:rPr>
              <a:t> Tech/Meiji </a:t>
            </a:r>
            <a:r>
              <a:rPr lang="en-US" altLang="ja-JP" sz="1200" i="1" dirty="0" smtClean="0">
                <a:latin typeface="Times"/>
                <a:cs typeface="Times"/>
              </a:rPr>
              <a:t>U</a:t>
            </a:r>
            <a:r>
              <a:rPr lang="en-US" altLang="ja-JP" sz="1200" i="1" dirty="0">
                <a:latin typeface="Times"/>
                <a:cs typeface="Times"/>
              </a:rPr>
              <a:t>/U </a:t>
            </a:r>
            <a:r>
              <a:rPr lang="en-US" altLang="ja-JP" sz="1200" i="1" dirty="0" err="1">
                <a:latin typeface="Times"/>
                <a:cs typeface="Times"/>
              </a:rPr>
              <a:t>Aizu</a:t>
            </a:r>
            <a:r>
              <a:rPr lang="en-US" altLang="ja-JP" sz="1200" i="1" dirty="0">
                <a:latin typeface="Times"/>
                <a:cs typeface="Times"/>
              </a:rPr>
              <a:t>/</a:t>
            </a:r>
            <a:r>
              <a:rPr lang="en-US" altLang="ja-JP" sz="1200" i="1" dirty="0" smtClean="0">
                <a:latin typeface="Times"/>
                <a:cs typeface="Times"/>
              </a:rPr>
              <a:t>AIST/Ashikaga U)</a:t>
            </a:r>
            <a:endParaRPr kumimoji="1" lang="ja-JP" altLang="en-US" sz="1200" i="1" dirty="0">
              <a:latin typeface="Times"/>
              <a:cs typeface="Times"/>
            </a:endParaRPr>
          </a:p>
        </p:txBody>
      </p:sp>
    </p:spTree>
    <p:extLst>
      <p:ext uri="{BB962C8B-B14F-4D97-AF65-F5344CB8AC3E}">
        <p14:creationId xmlns:p14="http://schemas.microsoft.com/office/powerpoint/2010/main" val="19461815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11372DED-0D7B-49C0-B97C-93B884204797}" type="slidenum">
              <a:rPr lang="ja-JP" altLang="en-US" smtClean="0"/>
              <a:pPr>
                <a:defRPr/>
              </a:pPr>
              <a:t>4</a:t>
            </a:fld>
            <a:endParaRPr lang="ja-JP" altLang="en-US" dirty="0"/>
          </a:p>
        </p:txBody>
      </p:sp>
      <p:sp>
        <p:nvSpPr>
          <p:cNvPr id="7" name="テキスト ボックス 6"/>
          <p:cNvSpPr txBox="1"/>
          <p:nvPr/>
        </p:nvSpPr>
        <p:spPr>
          <a:xfrm>
            <a:off x="34010" y="4869098"/>
            <a:ext cx="8728248" cy="276999"/>
          </a:xfrm>
          <a:prstGeom prst="rect">
            <a:avLst/>
          </a:prstGeom>
          <a:noFill/>
        </p:spPr>
        <p:txBody>
          <a:bodyPr wrap="square" rtlCol="0">
            <a:spAutoFit/>
          </a:bodyPr>
          <a:lstStyle/>
          <a:p>
            <a:r>
              <a:rPr kumimoji="1" lang="en-US" altLang="ja-JP" sz="1200" i="1" dirty="0" smtClean="0">
                <a:latin typeface="Times"/>
                <a:cs typeface="Times"/>
              </a:rPr>
              <a:t>(</a:t>
            </a:r>
            <a:r>
              <a:rPr lang="en-US" altLang="ja-JP" sz="1200" i="1" dirty="0" smtClean="0">
                <a:latin typeface="Times"/>
                <a:cs typeface="Times"/>
              </a:rPr>
              <a:t>Credit </a:t>
            </a:r>
            <a:r>
              <a:rPr lang="en-US" altLang="ja-JP" sz="1200" i="1" dirty="0">
                <a:latin typeface="Times"/>
                <a:cs typeface="Times"/>
              </a:rPr>
              <a:t>: JAXA/</a:t>
            </a:r>
            <a:r>
              <a:rPr lang="en-US" altLang="ja-JP" sz="1200" i="1" dirty="0" err="1">
                <a:latin typeface="Times"/>
                <a:cs typeface="Times"/>
              </a:rPr>
              <a:t>UTokyo</a:t>
            </a:r>
            <a:r>
              <a:rPr lang="en-US" altLang="ja-JP" sz="1200" i="1" dirty="0">
                <a:latin typeface="Times"/>
                <a:cs typeface="Times"/>
              </a:rPr>
              <a:t>/Kochi U/</a:t>
            </a:r>
            <a:r>
              <a:rPr lang="en-US" altLang="ja-JP" sz="1200" i="1" dirty="0" err="1">
                <a:latin typeface="Times"/>
                <a:cs typeface="Times"/>
              </a:rPr>
              <a:t>Rikkyo</a:t>
            </a:r>
            <a:r>
              <a:rPr lang="en-US" altLang="ja-JP" sz="1200" i="1" dirty="0">
                <a:latin typeface="Times"/>
                <a:cs typeface="Times"/>
              </a:rPr>
              <a:t> U/Nagoya U/Chiba </a:t>
            </a:r>
            <a:r>
              <a:rPr lang="en-US" altLang="ja-JP" sz="1200" i="1" dirty="0" err="1">
                <a:latin typeface="Times"/>
                <a:cs typeface="Times"/>
              </a:rPr>
              <a:t>Inst</a:t>
            </a:r>
            <a:r>
              <a:rPr lang="en-US" altLang="ja-JP" sz="1200" i="1" dirty="0">
                <a:latin typeface="Times"/>
                <a:cs typeface="Times"/>
              </a:rPr>
              <a:t> Tech/Meiji </a:t>
            </a:r>
            <a:r>
              <a:rPr lang="en-US" altLang="ja-JP" sz="1200" i="1" dirty="0" smtClean="0">
                <a:latin typeface="Times"/>
                <a:cs typeface="Times"/>
              </a:rPr>
              <a:t>U</a:t>
            </a:r>
            <a:r>
              <a:rPr lang="en-US" altLang="ja-JP" sz="1200" i="1" dirty="0">
                <a:latin typeface="Times"/>
                <a:cs typeface="Times"/>
              </a:rPr>
              <a:t>/U </a:t>
            </a:r>
            <a:r>
              <a:rPr lang="en-US" altLang="ja-JP" sz="1200" i="1" dirty="0" err="1">
                <a:latin typeface="Times"/>
                <a:cs typeface="Times"/>
              </a:rPr>
              <a:t>Aizu</a:t>
            </a:r>
            <a:r>
              <a:rPr lang="en-US" altLang="ja-JP" sz="1200" i="1" dirty="0">
                <a:latin typeface="Times"/>
                <a:cs typeface="Times"/>
              </a:rPr>
              <a:t>/AIST)</a:t>
            </a:r>
            <a:endParaRPr kumimoji="1" lang="ja-JP" altLang="en-US" sz="1200" i="1" dirty="0">
              <a:latin typeface="Times"/>
              <a:cs typeface="Times"/>
            </a:endParaRPr>
          </a:p>
        </p:txBody>
      </p:sp>
      <p:grpSp>
        <p:nvGrpSpPr>
          <p:cNvPr id="8" name="図形グループ 7"/>
          <p:cNvGrpSpPr>
            <a:grpSpLocks noChangeAspect="1"/>
          </p:cNvGrpSpPr>
          <p:nvPr/>
        </p:nvGrpSpPr>
        <p:grpSpPr>
          <a:xfrm>
            <a:off x="342533" y="885121"/>
            <a:ext cx="7306518" cy="3965009"/>
            <a:chOff x="236578" y="2204564"/>
            <a:chExt cx="8296731" cy="4502367"/>
          </a:xfrm>
        </p:grpSpPr>
        <p:sp>
          <p:nvSpPr>
            <p:cNvPr id="13" name="テキスト ボックス 12">
              <a:extLst>
                <a:ext uri="{FF2B5EF4-FFF2-40B4-BE49-F238E27FC236}">
                  <a16:creationId xmlns:a16="http://schemas.microsoft.com/office/drawing/2014/main" xmlns="" id="{4B9C1F08-C697-46DE-AA31-0799056EC99D}"/>
                </a:ext>
              </a:extLst>
            </p:cNvPr>
            <p:cNvSpPr txBox="1"/>
            <p:nvPr/>
          </p:nvSpPr>
          <p:spPr>
            <a:xfrm>
              <a:off x="326226" y="4461870"/>
              <a:ext cx="1074626" cy="369332"/>
            </a:xfrm>
            <a:prstGeom prst="rect">
              <a:avLst/>
            </a:prstGeom>
            <a:noFill/>
          </p:spPr>
          <p:txBody>
            <a:bodyPr wrap="square" rtlCol="0">
              <a:spAutoFit/>
            </a:bodyPr>
            <a:lstStyle/>
            <a:p>
              <a:r>
                <a:rPr lang="en-US" altLang="ja-JP" b="1" dirty="0"/>
                <a:t>M</a:t>
              </a:r>
              <a:r>
                <a:rPr kumimoji="1" lang="en-US" altLang="ja-JP" b="1" dirty="0"/>
                <a:t>01</a:t>
              </a:r>
              <a:endParaRPr kumimoji="1" lang="ja-JP" altLang="en-US" b="1" dirty="0"/>
            </a:p>
          </p:txBody>
        </p:sp>
        <p:sp>
          <p:nvSpPr>
            <p:cNvPr id="14" name="テキスト ボックス 13">
              <a:extLst>
                <a:ext uri="{FF2B5EF4-FFF2-40B4-BE49-F238E27FC236}">
                  <a16:creationId xmlns:a16="http://schemas.microsoft.com/office/drawing/2014/main" xmlns="" id="{83E1B296-668F-4E40-B5CA-5FBDD9CE476F}"/>
                </a:ext>
              </a:extLst>
            </p:cNvPr>
            <p:cNvSpPr txBox="1"/>
            <p:nvPr/>
          </p:nvSpPr>
          <p:spPr>
            <a:xfrm>
              <a:off x="2520847" y="4461870"/>
              <a:ext cx="1074626" cy="369332"/>
            </a:xfrm>
            <a:prstGeom prst="rect">
              <a:avLst/>
            </a:prstGeom>
            <a:noFill/>
          </p:spPr>
          <p:txBody>
            <a:bodyPr wrap="square" rtlCol="0">
              <a:spAutoFit/>
            </a:bodyPr>
            <a:lstStyle/>
            <a:p>
              <a:r>
                <a:rPr kumimoji="1" lang="en-US" altLang="ja-JP" b="1" dirty="0"/>
                <a:t>M03</a:t>
              </a:r>
              <a:endParaRPr kumimoji="1" lang="ja-JP" altLang="en-US" b="1" dirty="0"/>
            </a:p>
          </p:txBody>
        </p:sp>
        <p:sp>
          <p:nvSpPr>
            <p:cNvPr id="15" name="テキスト ボックス 14">
              <a:extLst>
                <a:ext uri="{FF2B5EF4-FFF2-40B4-BE49-F238E27FC236}">
                  <a16:creationId xmlns:a16="http://schemas.microsoft.com/office/drawing/2014/main" xmlns="" id="{EE680E61-D895-455A-814F-EC8A6380103A}"/>
                </a:ext>
              </a:extLst>
            </p:cNvPr>
            <p:cNvSpPr txBox="1"/>
            <p:nvPr/>
          </p:nvSpPr>
          <p:spPr>
            <a:xfrm>
              <a:off x="4707609" y="4461870"/>
              <a:ext cx="1074626" cy="369332"/>
            </a:xfrm>
            <a:prstGeom prst="rect">
              <a:avLst/>
            </a:prstGeom>
            <a:noFill/>
          </p:spPr>
          <p:txBody>
            <a:bodyPr wrap="square" rtlCol="0">
              <a:spAutoFit/>
            </a:bodyPr>
            <a:lstStyle/>
            <a:p>
              <a:r>
                <a:rPr lang="en-US" altLang="ja-JP" b="1" dirty="0"/>
                <a:t>M</a:t>
              </a:r>
              <a:r>
                <a:rPr kumimoji="1" lang="en-US" altLang="ja-JP" b="1" dirty="0"/>
                <a:t>04</a:t>
              </a:r>
              <a:endParaRPr kumimoji="1" lang="ja-JP" altLang="en-US" b="1" dirty="0"/>
            </a:p>
          </p:txBody>
        </p:sp>
        <p:pic>
          <p:nvPicPr>
            <p:cNvPr id="16" name="図 15">
              <a:extLst>
                <a:ext uri="{FF2B5EF4-FFF2-40B4-BE49-F238E27FC236}">
                  <a16:creationId xmlns:a16="http://schemas.microsoft.com/office/drawing/2014/main" xmlns="" id="{B2ED0A8B-3664-4C68-81D5-BAF9BEECF5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587" y="2509088"/>
              <a:ext cx="1562624" cy="1868007"/>
            </a:xfrm>
            <a:prstGeom prst="rect">
              <a:avLst/>
            </a:prstGeom>
          </p:spPr>
        </p:pic>
        <p:pic>
          <p:nvPicPr>
            <p:cNvPr id="17" name="図 16">
              <a:extLst>
                <a:ext uri="{FF2B5EF4-FFF2-40B4-BE49-F238E27FC236}">
                  <a16:creationId xmlns:a16="http://schemas.microsoft.com/office/drawing/2014/main" xmlns="" id="{B0701E92-2CFB-4152-AE9E-D65C1FA36E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6542" y="2509088"/>
              <a:ext cx="1562623" cy="1868006"/>
            </a:xfrm>
            <a:prstGeom prst="rect">
              <a:avLst/>
            </a:prstGeom>
          </p:spPr>
        </p:pic>
        <p:pic>
          <p:nvPicPr>
            <p:cNvPr id="18" name="図 17">
              <a:extLst>
                <a:ext uri="{FF2B5EF4-FFF2-40B4-BE49-F238E27FC236}">
                  <a16:creationId xmlns:a16="http://schemas.microsoft.com/office/drawing/2014/main" xmlns="" id="{B07B1E28-4136-48F8-831F-90C942B2F7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18497" y="2509088"/>
              <a:ext cx="1562623" cy="1868006"/>
            </a:xfrm>
            <a:prstGeom prst="rect">
              <a:avLst/>
            </a:prstGeom>
          </p:spPr>
        </p:pic>
        <p:pic>
          <p:nvPicPr>
            <p:cNvPr id="19" name="図 18">
              <a:extLst>
                <a:ext uri="{FF2B5EF4-FFF2-40B4-BE49-F238E27FC236}">
                  <a16:creationId xmlns:a16="http://schemas.microsoft.com/office/drawing/2014/main" xmlns="" id="{5D968EC2-D9A7-4F90-B5E9-DE7315005A1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70686" y="2509088"/>
              <a:ext cx="1562623" cy="1868006"/>
            </a:xfrm>
            <a:prstGeom prst="rect">
              <a:avLst/>
            </a:prstGeom>
          </p:spPr>
        </p:pic>
        <p:pic>
          <p:nvPicPr>
            <p:cNvPr id="20" name="図 19">
              <a:extLst>
                <a:ext uri="{FF2B5EF4-FFF2-40B4-BE49-F238E27FC236}">
                  <a16:creationId xmlns:a16="http://schemas.microsoft.com/office/drawing/2014/main" xmlns="" id="{C2B63972-4E77-476B-A32A-96D9FFCA66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4822" y="4838925"/>
              <a:ext cx="1562623" cy="1868006"/>
            </a:xfrm>
            <a:prstGeom prst="rect">
              <a:avLst/>
            </a:prstGeom>
          </p:spPr>
        </p:pic>
        <p:pic>
          <p:nvPicPr>
            <p:cNvPr id="21" name="図 20">
              <a:extLst>
                <a:ext uri="{FF2B5EF4-FFF2-40B4-BE49-F238E27FC236}">
                  <a16:creationId xmlns:a16="http://schemas.microsoft.com/office/drawing/2014/main" xmlns="" id="{B7BAC169-82E4-4BBD-B6CB-EA3B110F590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16894" y="4823983"/>
              <a:ext cx="1562623" cy="1868006"/>
            </a:xfrm>
            <a:prstGeom prst="rect">
              <a:avLst/>
            </a:prstGeom>
          </p:spPr>
        </p:pic>
        <p:pic>
          <p:nvPicPr>
            <p:cNvPr id="22" name="図 21">
              <a:extLst>
                <a:ext uri="{FF2B5EF4-FFF2-40B4-BE49-F238E27FC236}">
                  <a16:creationId xmlns:a16="http://schemas.microsoft.com/office/drawing/2014/main" xmlns="" id="{BE2220B8-C0D6-408C-A4E4-7EC727C822E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58732" y="4779160"/>
              <a:ext cx="1562623" cy="1868006"/>
            </a:xfrm>
            <a:prstGeom prst="rect">
              <a:avLst/>
            </a:prstGeom>
          </p:spPr>
        </p:pic>
        <p:sp>
          <p:nvSpPr>
            <p:cNvPr id="23" name="テキスト ボックス 22">
              <a:extLst>
                <a:ext uri="{FF2B5EF4-FFF2-40B4-BE49-F238E27FC236}">
                  <a16:creationId xmlns:a16="http://schemas.microsoft.com/office/drawing/2014/main" xmlns="" id="{95AE54DD-BED3-411D-A4DF-C1F583456590}"/>
                </a:ext>
              </a:extLst>
            </p:cNvPr>
            <p:cNvSpPr txBox="1"/>
            <p:nvPr/>
          </p:nvSpPr>
          <p:spPr>
            <a:xfrm>
              <a:off x="236578" y="2204564"/>
              <a:ext cx="900119" cy="369332"/>
            </a:xfrm>
            <a:prstGeom prst="rect">
              <a:avLst/>
            </a:prstGeom>
            <a:noFill/>
          </p:spPr>
          <p:txBody>
            <a:bodyPr wrap="square" rtlCol="0">
              <a:spAutoFit/>
            </a:bodyPr>
            <a:lstStyle/>
            <a:p>
              <a:r>
                <a:rPr kumimoji="1" lang="en-US" altLang="ja-JP" b="1" dirty="0"/>
                <a:t>L05</a:t>
              </a:r>
              <a:endParaRPr kumimoji="1" lang="ja-JP" altLang="en-US" b="1" dirty="0"/>
            </a:p>
          </p:txBody>
        </p:sp>
        <p:sp>
          <p:nvSpPr>
            <p:cNvPr id="24" name="テキスト ボックス 23">
              <a:extLst>
                <a:ext uri="{FF2B5EF4-FFF2-40B4-BE49-F238E27FC236}">
                  <a16:creationId xmlns:a16="http://schemas.microsoft.com/office/drawing/2014/main" xmlns="" id="{27072B5B-BE58-4822-B5C9-B46237A4FDBC}"/>
                </a:ext>
              </a:extLst>
            </p:cNvPr>
            <p:cNvSpPr txBox="1"/>
            <p:nvPr/>
          </p:nvSpPr>
          <p:spPr>
            <a:xfrm>
              <a:off x="2431199" y="2204564"/>
              <a:ext cx="900119" cy="369332"/>
            </a:xfrm>
            <a:prstGeom prst="rect">
              <a:avLst/>
            </a:prstGeom>
            <a:noFill/>
          </p:spPr>
          <p:txBody>
            <a:bodyPr wrap="square" rtlCol="0">
              <a:spAutoFit/>
            </a:bodyPr>
            <a:lstStyle/>
            <a:p>
              <a:r>
                <a:rPr kumimoji="1" lang="en-US" altLang="ja-JP" b="1" dirty="0"/>
                <a:t>L07</a:t>
              </a:r>
              <a:endParaRPr kumimoji="1" lang="ja-JP" altLang="en-US" b="1" dirty="0"/>
            </a:p>
          </p:txBody>
        </p:sp>
        <p:sp>
          <p:nvSpPr>
            <p:cNvPr id="25" name="テキスト ボックス 24">
              <a:extLst>
                <a:ext uri="{FF2B5EF4-FFF2-40B4-BE49-F238E27FC236}">
                  <a16:creationId xmlns:a16="http://schemas.microsoft.com/office/drawing/2014/main" xmlns="" id="{02AF3AFC-E3E3-4AF8-B8B4-DFE80309A7C7}"/>
                </a:ext>
              </a:extLst>
            </p:cNvPr>
            <p:cNvSpPr txBox="1"/>
            <p:nvPr/>
          </p:nvSpPr>
          <p:spPr>
            <a:xfrm>
              <a:off x="4617961" y="2204564"/>
              <a:ext cx="900119" cy="369332"/>
            </a:xfrm>
            <a:prstGeom prst="rect">
              <a:avLst/>
            </a:prstGeom>
            <a:noFill/>
          </p:spPr>
          <p:txBody>
            <a:bodyPr wrap="square" rtlCol="0">
              <a:spAutoFit/>
            </a:bodyPr>
            <a:lstStyle/>
            <a:p>
              <a:r>
                <a:rPr kumimoji="1" lang="en-US" altLang="ja-JP" b="1" dirty="0"/>
                <a:t>L08</a:t>
              </a:r>
              <a:endParaRPr kumimoji="1" lang="ja-JP" altLang="en-US" b="1" dirty="0"/>
            </a:p>
          </p:txBody>
        </p:sp>
        <p:sp>
          <p:nvSpPr>
            <p:cNvPr id="26" name="テキスト ボックス 25">
              <a:extLst>
                <a:ext uri="{FF2B5EF4-FFF2-40B4-BE49-F238E27FC236}">
                  <a16:creationId xmlns:a16="http://schemas.microsoft.com/office/drawing/2014/main" xmlns="" id="{F7C140CE-AABF-42AF-9485-259EC5489945}"/>
                </a:ext>
              </a:extLst>
            </p:cNvPr>
            <p:cNvSpPr txBox="1"/>
            <p:nvPr/>
          </p:nvSpPr>
          <p:spPr>
            <a:xfrm>
              <a:off x="6854351" y="2204564"/>
              <a:ext cx="900119" cy="369332"/>
            </a:xfrm>
            <a:prstGeom prst="rect">
              <a:avLst/>
            </a:prstGeom>
            <a:noFill/>
          </p:spPr>
          <p:txBody>
            <a:bodyPr wrap="square" rtlCol="0">
              <a:spAutoFit/>
            </a:bodyPr>
            <a:lstStyle/>
            <a:p>
              <a:r>
                <a:rPr kumimoji="1" lang="en-US" altLang="ja-JP" b="1" dirty="0"/>
                <a:t>L12</a:t>
              </a:r>
              <a:endParaRPr kumimoji="1" lang="ja-JP" altLang="en-US" b="1" dirty="0"/>
            </a:p>
          </p:txBody>
        </p:sp>
      </p:grpSp>
      <p:sp>
        <p:nvSpPr>
          <p:cNvPr id="9" name="テキスト ボックス 8"/>
          <p:cNvSpPr txBox="1"/>
          <p:nvPr/>
        </p:nvSpPr>
        <p:spPr>
          <a:xfrm>
            <a:off x="6138085" y="3117085"/>
            <a:ext cx="3005915" cy="707886"/>
          </a:xfrm>
          <a:prstGeom prst="rect">
            <a:avLst/>
          </a:prstGeom>
          <a:noFill/>
        </p:spPr>
        <p:txBody>
          <a:bodyPr wrap="square" rtlCol="0">
            <a:spAutoFit/>
          </a:bodyPr>
          <a:lstStyle/>
          <a:p>
            <a:r>
              <a:rPr lang="en-US" altLang="ja-JP" sz="2000" dirty="0" smtClean="0">
                <a:latin typeface="Times New Roman" panose="02020603050405020304" pitchFamily="18" charset="0"/>
                <a:cs typeface="Times New Roman" panose="02020603050405020304" pitchFamily="18" charset="0"/>
              </a:rPr>
              <a:t>Distributions </a:t>
            </a:r>
            <a:r>
              <a:rPr lang="en-US" altLang="ja-JP" sz="2000" dirty="0">
                <a:latin typeface="Times New Roman" panose="02020603050405020304" pitchFamily="18" charset="0"/>
                <a:cs typeface="Times New Roman" panose="02020603050405020304" pitchFamily="18" charset="0"/>
              </a:rPr>
              <a:t>of </a:t>
            </a:r>
            <a:r>
              <a:rPr lang="en-US" altLang="ja-JP" sz="2000" dirty="0" smtClean="0">
                <a:latin typeface="Times New Roman" panose="02020603050405020304" pitchFamily="18" charset="0"/>
                <a:cs typeface="Times New Roman" panose="02020603050405020304" pitchFamily="18" charset="0"/>
              </a:rPr>
              <a:t>boulders with </a:t>
            </a:r>
            <a:r>
              <a:rPr lang="en-US" altLang="ja-JP" sz="2000" dirty="0">
                <a:latin typeface="Times New Roman" panose="02020603050405020304" pitchFamily="18" charset="0"/>
                <a:cs typeface="Times New Roman" panose="02020603050405020304" pitchFamily="18" charset="0"/>
              </a:rPr>
              <a:t>a diameter &gt;</a:t>
            </a:r>
            <a:r>
              <a:rPr lang="en-US" altLang="ja-JP" sz="2000" dirty="0" smtClean="0">
                <a:latin typeface="Times New Roman" panose="02020603050405020304" pitchFamily="18" charset="0"/>
                <a:cs typeface="Times New Roman" panose="02020603050405020304" pitchFamily="18" charset="0"/>
              </a:rPr>
              <a:t> 3m</a:t>
            </a:r>
          </a:p>
        </p:txBody>
      </p:sp>
      <p:sp>
        <p:nvSpPr>
          <p:cNvPr id="10" name="テキスト ボックス 9"/>
          <p:cNvSpPr txBox="1"/>
          <p:nvPr/>
        </p:nvSpPr>
        <p:spPr>
          <a:xfrm>
            <a:off x="6138084" y="3942775"/>
            <a:ext cx="3069415" cy="707886"/>
          </a:xfrm>
          <a:prstGeom prst="rect">
            <a:avLst/>
          </a:prstGeom>
          <a:noFill/>
        </p:spPr>
        <p:txBody>
          <a:bodyPr wrap="square" rtlCol="0">
            <a:spAutoFit/>
          </a:bodyPr>
          <a:lstStyle/>
          <a:p>
            <a:r>
              <a:rPr kumimoji="1" lang="en-US" altLang="ja-JP" sz="2000" b="1" dirty="0" smtClean="0">
                <a:latin typeface="Times"/>
                <a:cs typeface="Times"/>
              </a:rPr>
              <a:t>Lower latitudes are preferable for safe landing</a:t>
            </a:r>
            <a:endParaRPr kumimoji="1" lang="ja-JP" altLang="en-US" sz="2000" b="1" dirty="0">
              <a:latin typeface="Times"/>
              <a:cs typeface="Times"/>
            </a:endParaRPr>
          </a:p>
        </p:txBody>
      </p:sp>
      <p:sp>
        <p:nvSpPr>
          <p:cNvPr id="11" name="角丸四角形 10"/>
          <p:cNvSpPr/>
          <p:nvPr/>
        </p:nvSpPr>
        <p:spPr>
          <a:xfrm>
            <a:off x="2000250" y="904875"/>
            <a:ext cx="4014260" cy="1952626"/>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Times"/>
              <a:cs typeface="Times"/>
            </a:endParaRPr>
          </a:p>
        </p:txBody>
      </p:sp>
      <p:sp>
        <p:nvSpPr>
          <p:cNvPr id="12" name="角丸四角形 11"/>
          <p:cNvSpPr/>
          <p:nvPr/>
        </p:nvSpPr>
        <p:spPr>
          <a:xfrm>
            <a:off x="4143375" y="2873376"/>
            <a:ext cx="1889125" cy="2000250"/>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Times"/>
              <a:cs typeface="Times"/>
            </a:endParaRPr>
          </a:p>
        </p:txBody>
      </p:sp>
      <p:sp>
        <p:nvSpPr>
          <p:cNvPr id="27" name="テキスト ボックス 26"/>
          <p:cNvSpPr txBox="1"/>
          <p:nvPr/>
        </p:nvSpPr>
        <p:spPr>
          <a:xfrm>
            <a:off x="1746250" y="-15875"/>
            <a:ext cx="5921375" cy="954107"/>
          </a:xfrm>
          <a:prstGeom prst="rect">
            <a:avLst/>
          </a:prstGeom>
          <a:noFill/>
        </p:spPr>
        <p:txBody>
          <a:bodyPr wrap="square" rtlCol="0">
            <a:spAutoFit/>
          </a:bodyPr>
          <a:lstStyle/>
          <a:p>
            <a:pPr algn="ctr"/>
            <a:r>
              <a:rPr lang="en-US" altLang="ja-JP" sz="2800" b="1" dirty="0" smtClean="0">
                <a:solidFill>
                  <a:srgbClr val="000000"/>
                </a:solidFill>
                <a:latin typeface="Times"/>
                <a:cs typeface="Times"/>
              </a:rPr>
              <a:t>Narrow down the candidates: Boulder counting</a:t>
            </a:r>
            <a:endParaRPr lang="ja-JP" altLang="ja-JP" sz="2800" b="1" dirty="0">
              <a:latin typeface="Times"/>
              <a:cs typeface="Times"/>
            </a:endParaRPr>
          </a:p>
        </p:txBody>
      </p:sp>
    </p:spTree>
    <p:extLst>
      <p:ext uri="{BB962C8B-B14F-4D97-AF65-F5344CB8AC3E}">
        <p14:creationId xmlns:p14="http://schemas.microsoft.com/office/powerpoint/2010/main" val="19461815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11372DED-0D7B-49C0-B97C-93B884204797}" type="slidenum">
              <a:rPr lang="ja-JP" altLang="en-US" smtClean="0"/>
              <a:pPr>
                <a:defRPr/>
              </a:pPr>
              <a:t>5</a:t>
            </a:fld>
            <a:endParaRPr lang="ja-JP" altLang="en-US" dirty="0"/>
          </a:p>
        </p:txBody>
      </p:sp>
      <p:sp>
        <p:nvSpPr>
          <p:cNvPr id="5" name="テキスト ボックス 4"/>
          <p:cNvSpPr txBox="1"/>
          <p:nvPr/>
        </p:nvSpPr>
        <p:spPr>
          <a:xfrm>
            <a:off x="1945408" y="28743"/>
            <a:ext cx="5113084" cy="523220"/>
          </a:xfrm>
          <a:prstGeom prst="rect">
            <a:avLst/>
          </a:prstGeom>
          <a:noFill/>
        </p:spPr>
        <p:txBody>
          <a:bodyPr wrap="square" rtlCol="0">
            <a:spAutoFit/>
          </a:bodyPr>
          <a:lstStyle/>
          <a:p>
            <a:pPr algn="ctr"/>
            <a:r>
              <a:rPr lang="en-US" altLang="ja-JP" sz="2800" b="1" dirty="0" smtClean="0">
                <a:latin typeface="Times"/>
                <a:cs typeface="Times"/>
              </a:rPr>
              <a:t>Scientific evaluation</a:t>
            </a:r>
            <a:endParaRPr kumimoji="1" lang="ja-JP" altLang="en-US" sz="2800" b="1" dirty="0">
              <a:latin typeface="Times"/>
              <a:cs typeface="Times"/>
            </a:endParaRPr>
          </a:p>
        </p:txBody>
      </p:sp>
      <p:pic>
        <p:nvPicPr>
          <p:cNvPr id="7" name="図 6"/>
          <p:cNvPicPr>
            <a:picLocks noChangeAspect="1"/>
          </p:cNvPicPr>
          <p:nvPr/>
        </p:nvPicPr>
        <p:blipFill>
          <a:blip r:embed="rId3"/>
          <a:stretch>
            <a:fillRect/>
          </a:stretch>
        </p:blipFill>
        <p:spPr>
          <a:xfrm>
            <a:off x="1016992" y="863859"/>
            <a:ext cx="7112000" cy="3543300"/>
          </a:xfrm>
          <a:prstGeom prst="rect">
            <a:avLst/>
          </a:prstGeom>
        </p:spPr>
      </p:pic>
      <p:sp>
        <p:nvSpPr>
          <p:cNvPr id="8" name="タイトル 1"/>
          <p:cNvSpPr txBox="1">
            <a:spLocks/>
          </p:cNvSpPr>
          <p:nvPr/>
        </p:nvSpPr>
        <p:spPr bwMode="auto">
          <a:xfrm>
            <a:off x="902065" y="523882"/>
            <a:ext cx="4895857" cy="317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kumimoji="1" sz="36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algn="l">
              <a:lnSpc>
                <a:spcPct val="110000"/>
              </a:lnSpc>
            </a:pPr>
            <a:r>
              <a:rPr lang="en-US" altLang="ja-JP" sz="1800" dirty="0">
                <a:solidFill>
                  <a:srgbClr val="000000"/>
                </a:solidFill>
                <a:latin typeface="Times New Roman"/>
                <a:cs typeface="Times New Roman"/>
              </a:rPr>
              <a:t>ONC-T spectral </a:t>
            </a:r>
            <a:r>
              <a:rPr lang="en-US" altLang="ja-JP" sz="1800">
                <a:solidFill>
                  <a:srgbClr val="000000"/>
                </a:solidFill>
                <a:latin typeface="Times New Roman"/>
                <a:cs typeface="Times New Roman"/>
              </a:rPr>
              <a:t>slope </a:t>
            </a:r>
            <a:r>
              <a:rPr lang="en-US" altLang="ja-JP" sz="1800" smtClean="0">
                <a:solidFill>
                  <a:srgbClr val="000000"/>
                </a:solidFill>
                <a:latin typeface="Times New Roman"/>
                <a:cs typeface="Times New Roman"/>
              </a:rPr>
              <a:t>map </a:t>
            </a:r>
            <a:endParaRPr lang="en-US" altLang="ja-JP" sz="1800" dirty="0" smtClean="0">
              <a:solidFill>
                <a:srgbClr val="000000"/>
              </a:solidFill>
              <a:latin typeface="Times New Roman"/>
              <a:cs typeface="Times New Roman"/>
            </a:endParaRPr>
          </a:p>
        </p:txBody>
      </p:sp>
      <p:sp>
        <p:nvSpPr>
          <p:cNvPr id="9" name="タイトル 1"/>
          <p:cNvSpPr txBox="1">
            <a:spLocks/>
          </p:cNvSpPr>
          <p:nvPr/>
        </p:nvSpPr>
        <p:spPr bwMode="auto">
          <a:xfrm>
            <a:off x="799462" y="4332321"/>
            <a:ext cx="7826898" cy="77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kumimoji="1" sz="36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a:lnSpc>
                <a:spcPct val="110000"/>
              </a:lnSpc>
            </a:pPr>
            <a:r>
              <a:rPr lang="en-US" altLang="ja-JP" sz="1800" dirty="0" smtClean="0">
                <a:solidFill>
                  <a:srgbClr val="FF0000"/>
                </a:solidFill>
                <a:latin typeface="Times New Roman"/>
                <a:cs typeface="Times New Roman"/>
              </a:rPr>
              <a:t>Redder</a:t>
            </a:r>
            <a:r>
              <a:rPr lang="en-US" altLang="ja-JP" sz="1800" dirty="0" smtClean="0">
                <a:solidFill>
                  <a:srgbClr val="000000"/>
                </a:solidFill>
                <a:latin typeface="Times New Roman"/>
                <a:cs typeface="Times New Roman"/>
              </a:rPr>
              <a:t>: Shift to longer wavelength,  </a:t>
            </a:r>
            <a:r>
              <a:rPr lang="en-US" altLang="ja-JP" sz="1800" dirty="0" smtClean="0">
                <a:solidFill>
                  <a:srgbClr val="0000FF"/>
                </a:solidFill>
                <a:latin typeface="Times New Roman"/>
                <a:cs typeface="Times New Roman"/>
              </a:rPr>
              <a:t>Bluer</a:t>
            </a:r>
            <a:r>
              <a:rPr lang="en-US" altLang="ja-JP" sz="1800" dirty="0" smtClean="0">
                <a:latin typeface="Times New Roman"/>
                <a:cs typeface="Times New Roman"/>
              </a:rPr>
              <a:t>:</a:t>
            </a:r>
            <a:r>
              <a:rPr lang="en-US" altLang="ja-JP" sz="1800" dirty="0" smtClean="0">
                <a:solidFill>
                  <a:srgbClr val="000000"/>
                </a:solidFill>
                <a:latin typeface="Times New Roman"/>
                <a:cs typeface="Times New Roman"/>
              </a:rPr>
              <a:t> Shift to shorter wavelength</a:t>
            </a:r>
          </a:p>
          <a:p>
            <a:pPr>
              <a:lnSpc>
                <a:spcPct val="110000"/>
              </a:lnSpc>
            </a:pPr>
            <a:r>
              <a:rPr lang="en-US" altLang="ja-JP" sz="2000" b="1" u="sng" dirty="0" smtClean="0">
                <a:solidFill>
                  <a:srgbClr val="000000"/>
                </a:solidFill>
                <a:latin typeface="Times New Roman"/>
                <a:cs typeface="Times New Roman"/>
              </a:rPr>
              <a:t>L regions could be fresh and preferable</a:t>
            </a:r>
            <a:endParaRPr lang="ja-JP" altLang="en-US" sz="2000" b="1" u="sng" dirty="0">
              <a:solidFill>
                <a:srgbClr val="000000"/>
              </a:solidFill>
              <a:latin typeface="Times New Roman"/>
              <a:cs typeface="Times New Roman"/>
            </a:endParaRPr>
          </a:p>
        </p:txBody>
      </p:sp>
      <p:sp>
        <p:nvSpPr>
          <p:cNvPr id="10" name="テキスト ボックス 9"/>
          <p:cNvSpPr txBox="1"/>
          <p:nvPr/>
        </p:nvSpPr>
        <p:spPr>
          <a:xfrm>
            <a:off x="1031875" y="4129178"/>
            <a:ext cx="5984875" cy="261610"/>
          </a:xfrm>
          <a:prstGeom prst="rect">
            <a:avLst/>
          </a:prstGeom>
          <a:solidFill>
            <a:srgbClr val="FFFFFF">
              <a:alpha val="60000"/>
            </a:srgbClr>
          </a:solidFill>
        </p:spPr>
        <p:txBody>
          <a:bodyPr wrap="square" rtlCol="0">
            <a:spAutoFit/>
          </a:bodyPr>
          <a:lstStyle/>
          <a:p>
            <a:pPr>
              <a:lnSpc>
                <a:spcPct val="90000"/>
              </a:lnSpc>
            </a:pPr>
            <a:r>
              <a:rPr kumimoji="1" lang="en-US" altLang="ja-JP" sz="1200" i="1" dirty="0" smtClean="0">
                <a:latin typeface="Times"/>
                <a:cs typeface="Times"/>
              </a:rPr>
              <a:t>(</a:t>
            </a:r>
            <a:r>
              <a:rPr lang="en-US" altLang="ja-JP" sz="1200" i="1" dirty="0" smtClean="0">
                <a:latin typeface="Times"/>
                <a:cs typeface="Times"/>
              </a:rPr>
              <a:t>Credit </a:t>
            </a:r>
            <a:r>
              <a:rPr lang="en-US" altLang="ja-JP" sz="1200" i="1" dirty="0">
                <a:latin typeface="Times"/>
                <a:cs typeface="Times"/>
              </a:rPr>
              <a:t>: JAXA/</a:t>
            </a:r>
            <a:r>
              <a:rPr lang="en-US" altLang="ja-JP" sz="1200" i="1" dirty="0" err="1">
                <a:latin typeface="Times"/>
                <a:cs typeface="Times"/>
              </a:rPr>
              <a:t>UTokyo</a:t>
            </a:r>
            <a:r>
              <a:rPr lang="en-US" altLang="ja-JP" sz="1200" i="1" dirty="0">
                <a:latin typeface="Times"/>
                <a:cs typeface="Times"/>
              </a:rPr>
              <a:t>/Kochi U/</a:t>
            </a:r>
            <a:r>
              <a:rPr lang="en-US" altLang="ja-JP" sz="1200" i="1" dirty="0" err="1">
                <a:latin typeface="Times"/>
                <a:cs typeface="Times"/>
              </a:rPr>
              <a:t>Rikkyo</a:t>
            </a:r>
            <a:r>
              <a:rPr lang="en-US" altLang="ja-JP" sz="1200" i="1" dirty="0">
                <a:latin typeface="Times"/>
                <a:cs typeface="Times"/>
              </a:rPr>
              <a:t> U/Nagoya U/Chiba </a:t>
            </a:r>
            <a:r>
              <a:rPr lang="en-US" altLang="ja-JP" sz="1200" i="1" dirty="0" err="1">
                <a:latin typeface="Times"/>
                <a:cs typeface="Times"/>
              </a:rPr>
              <a:t>Inst</a:t>
            </a:r>
            <a:r>
              <a:rPr lang="en-US" altLang="ja-JP" sz="1200" i="1" dirty="0">
                <a:latin typeface="Times"/>
                <a:cs typeface="Times"/>
              </a:rPr>
              <a:t> Tech/Meiji </a:t>
            </a:r>
            <a:r>
              <a:rPr lang="en-US" altLang="ja-JP" sz="1200" i="1" dirty="0" smtClean="0">
                <a:latin typeface="Times"/>
                <a:cs typeface="Times"/>
              </a:rPr>
              <a:t>U</a:t>
            </a:r>
            <a:r>
              <a:rPr lang="en-US" altLang="ja-JP" sz="1200" i="1" dirty="0">
                <a:latin typeface="Times"/>
                <a:cs typeface="Times"/>
              </a:rPr>
              <a:t>/U </a:t>
            </a:r>
            <a:r>
              <a:rPr lang="en-US" altLang="ja-JP" sz="1200" i="1" dirty="0" err="1">
                <a:latin typeface="Times"/>
                <a:cs typeface="Times"/>
              </a:rPr>
              <a:t>Aizu</a:t>
            </a:r>
            <a:r>
              <a:rPr lang="en-US" altLang="ja-JP" sz="1200" i="1" dirty="0">
                <a:latin typeface="Times"/>
                <a:cs typeface="Times"/>
              </a:rPr>
              <a:t>/AIST)</a:t>
            </a:r>
            <a:endParaRPr kumimoji="1" lang="ja-JP" altLang="en-US" sz="1200" i="1" dirty="0">
              <a:latin typeface="Times"/>
              <a:cs typeface="Times"/>
            </a:endParaRPr>
          </a:p>
        </p:txBody>
      </p:sp>
    </p:spTree>
    <p:extLst>
      <p:ext uri="{BB962C8B-B14F-4D97-AF65-F5344CB8AC3E}">
        <p14:creationId xmlns:p14="http://schemas.microsoft.com/office/powerpoint/2010/main" val="194618154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11372DED-0D7B-49C0-B97C-93B884204797}" type="slidenum">
              <a:rPr lang="ja-JP" altLang="en-US" smtClean="0"/>
              <a:pPr>
                <a:defRPr/>
              </a:pPr>
              <a:t>6</a:t>
            </a:fld>
            <a:endParaRPr lang="ja-JP" altLang="en-US" dirty="0"/>
          </a:p>
        </p:txBody>
      </p:sp>
      <p:sp>
        <p:nvSpPr>
          <p:cNvPr id="5" name="テキスト ボックス 4"/>
          <p:cNvSpPr txBox="1"/>
          <p:nvPr/>
        </p:nvSpPr>
        <p:spPr>
          <a:xfrm>
            <a:off x="295325" y="691714"/>
            <a:ext cx="5182955" cy="923330"/>
          </a:xfrm>
          <a:prstGeom prst="rect">
            <a:avLst/>
          </a:prstGeom>
          <a:noFill/>
        </p:spPr>
        <p:txBody>
          <a:bodyPr wrap="square" rtlCol="0">
            <a:spAutoFit/>
          </a:bodyPr>
          <a:lstStyle/>
          <a:p>
            <a:r>
              <a:rPr lang="ja-JP" altLang="en-US" b="1" dirty="0" smtClean="0">
                <a:latin typeface="Times"/>
                <a:cs typeface="Times"/>
              </a:rPr>
              <a:t>・</a:t>
            </a:r>
            <a:r>
              <a:rPr lang="en-US" altLang="ja-JP" b="1" dirty="0" smtClean="0">
                <a:latin typeface="Times"/>
                <a:cs typeface="Times"/>
              </a:rPr>
              <a:t>The surface </a:t>
            </a:r>
            <a:r>
              <a:rPr kumimoji="1" lang="en-US" altLang="ja-JP" b="1" dirty="0" smtClean="0">
                <a:latin typeface="Times"/>
                <a:cs typeface="Times"/>
              </a:rPr>
              <a:t>of asteroid </a:t>
            </a:r>
            <a:r>
              <a:rPr kumimoji="1" lang="en-US" altLang="ja-JP" b="1" dirty="0" err="1" smtClean="0">
                <a:latin typeface="Times"/>
                <a:cs typeface="Times"/>
              </a:rPr>
              <a:t>Ryugu</a:t>
            </a:r>
            <a:r>
              <a:rPr kumimoji="1" lang="en-US" altLang="ja-JP" b="1" dirty="0" smtClean="0">
                <a:latin typeface="Times"/>
                <a:cs typeface="Times"/>
              </a:rPr>
              <a:t> </a:t>
            </a:r>
            <a:r>
              <a:rPr lang="en-US" altLang="ja-JP" b="1" dirty="0">
                <a:latin typeface="Times"/>
                <a:cs typeface="Times"/>
              </a:rPr>
              <a:t>is composed </a:t>
            </a:r>
            <a:r>
              <a:rPr lang="en-US" altLang="ja-JP" b="1" dirty="0" smtClean="0">
                <a:latin typeface="Times"/>
                <a:cs typeface="Times"/>
              </a:rPr>
              <a:t>of the </a:t>
            </a:r>
            <a:r>
              <a:rPr lang="en-US" altLang="ja-JP" b="1" u="sng" dirty="0" smtClean="0">
                <a:latin typeface="Times"/>
                <a:cs typeface="Times"/>
              </a:rPr>
              <a:t>mixture of materials with </a:t>
            </a:r>
            <a:r>
              <a:rPr lang="en-US" altLang="ja-JP" b="1" u="sng" dirty="0">
                <a:latin typeface="Times"/>
                <a:cs typeface="Times"/>
              </a:rPr>
              <a:t>different </a:t>
            </a:r>
            <a:r>
              <a:rPr lang="en-US" altLang="ja-JP" b="1" u="sng" dirty="0" smtClean="0">
                <a:latin typeface="Times"/>
                <a:cs typeface="Times"/>
              </a:rPr>
              <a:t>origins and processes.</a:t>
            </a:r>
            <a:r>
              <a:rPr kumimoji="1" lang="en-US" altLang="ja-JP" b="1" u="sng" dirty="0" smtClean="0">
                <a:latin typeface="Times"/>
                <a:cs typeface="Times"/>
              </a:rPr>
              <a:t> </a:t>
            </a:r>
            <a:endParaRPr kumimoji="1" lang="ja-JP" altLang="en-US" b="1" u="sng" dirty="0">
              <a:latin typeface="Times"/>
              <a:cs typeface="Times"/>
            </a:endParaRPr>
          </a:p>
        </p:txBody>
      </p:sp>
      <p:sp>
        <p:nvSpPr>
          <p:cNvPr id="6" name="テキスト ボックス 5"/>
          <p:cNvSpPr txBox="1"/>
          <p:nvPr/>
        </p:nvSpPr>
        <p:spPr>
          <a:xfrm>
            <a:off x="295325" y="1704857"/>
            <a:ext cx="5344242" cy="646331"/>
          </a:xfrm>
          <a:prstGeom prst="rect">
            <a:avLst/>
          </a:prstGeom>
          <a:noFill/>
        </p:spPr>
        <p:txBody>
          <a:bodyPr wrap="square" rtlCol="0">
            <a:spAutoFit/>
          </a:bodyPr>
          <a:lstStyle/>
          <a:p>
            <a:r>
              <a:rPr lang="ja-JP" altLang="en-US" b="1" dirty="0" smtClean="0">
                <a:latin typeface="Times"/>
                <a:cs typeface="Times"/>
              </a:rPr>
              <a:t>・</a:t>
            </a:r>
            <a:r>
              <a:rPr lang="en-US" altLang="ja-JP" b="1" dirty="0" smtClean="0">
                <a:latin typeface="Times"/>
                <a:cs typeface="Times"/>
              </a:rPr>
              <a:t>This will enable the </a:t>
            </a:r>
            <a:r>
              <a:rPr lang="en-US" altLang="ja-JP" b="1" u="sng" dirty="0" smtClean="0">
                <a:latin typeface="Times"/>
                <a:cs typeface="Times"/>
              </a:rPr>
              <a:t>sampling of materials which represent the whole </a:t>
            </a:r>
            <a:r>
              <a:rPr lang="en-US" altLang="ja-JP" b="1" u="sng" dirty="0" err="1" smtClean="0">
                <a:latin typeface="Times"/>
                <a:cs typeface="Times"/>
              </a:rPr>
              <a:t>Ryugu</a:t>
            </a:r>
            <a:r>
              <a:rPr lang="en-US" altLang="ja-JP" b="1" u="sng" dirty="0">
                <a:latin typeface="Times"/>
                <a:cs typeface="Times"/>
              </a:rPr>
              <a:t>.</a:t>
            </a:r>
            <a:r>
              <a:rPr lang="en-US" altLang="ja-JP" b="1" u="sng" dirty="0" smtClean="0">
                <a:latin typeface="Times"/>
                <a:cs typeface="Times"/>
              </a:rPr>
              <a:t> </a:t>
            </a:r>
            <a:endParaRPr kumimoji="1" lang="ja-JP" altLang="en-US" b="1" u="sng" dirty="0">
              <a:latin typeface="Times"/>
              <a:cs typeface="Times"/>
            </a:endParaRPr>
          </a:p>
        </p:txBody>
      </p:sp>
      <p:sp>
        <p:nvSpPr>
          <p:cNvPr id="7" name="テキスト ボックス 6"/>
          <p:cNvSpPr txBox="1"/>
          <p:nvPr/>
        </p:nvSpPr>
        <p:spPr>
          <a:xfrm>
            <a:off x="1912420" y="62446"/>
            <a:ext cx="5113084" cy="523220"/>
          </a:xfrm>
          <a:prstGeom prst="rect">
            <a:avLst/>
          </a:prstGeom>
          <a:noFill/>
        </p:spPr>
        <p:txBody>
          <a:bodyPr wrap="square" rtlCol="0">
            <a:spAutoFit/>
          </a:bodyPr>
          <a:lstStyle/>
          <a:p>
            <a:pPr algn="ctr"/>
            <a:r>
              <a:rPr lang="en-US" altLang="ja-JP" sz="2800" b="1" dirty="0" smtClean="0">
                <a:latin typeface="Times"/>
                <a:cs typeface="Times"/>
              </a:rPr>
              <a:t>Total evaluation</a:t>
            </a:r>
            <a:endParaRPr kumimoji="1" lang="ja-JP" altLang="en-US" sz="2800" b="1" dirty="0">
              <a:latin typeface="Times"/>
              <a:cs typeface="Times"/>
            </a:endParaRPr>
          </a:p>
        </p:txBody>
      </p:sp>
      <p:sp>
        <p:nvSpPr>
          <p:cNvPr id="8" name="テキスト ボックス 7"/>
          <p:cNvSpPr txBox="1"/>
          <p:nvPr/>
        </p:nvSpPr>
        <p:spPr>
          <a:xfrm>
            <a:off x="5476875" y="4293422"/>
            <a:ext cx="3492500" cy="461665"/>
          </a:xfrm>
          <a:prstGeom prst="rect">
            <a:avLst/>
          </a:prstGeom>
          <a:noFill/>
        </p:spPr>
        <p:txBody>
          <a:bodyPr wrap="square" rtlCol="0">
            <a:spAutoFit/>
          </a:bodyPr>
          <a:lstStyle/>
          <a:p>
            <a:r>
              <a:rPr kumimoji="1" lang="en-US" altLang="ja-JP" sz="1200" i="1" dirty="0" smtClean="0">
                <a:latin typeface="Times"/>
                <a:cs typeface="Times"/>
              </a:rPr>
              <a:t>(</a:t>
            </a:r>
            <a:r>
              <a:rPr lang="en-US" altLang="ja-JP" sz="1200" i="1" dirty="0" smtClean="0">
                <a:latin typeface="Times"/>
                <a:cs typeface="Times"/>
              </a:rPr>
              <a:t>Credit </a:t>
            </a:r>
            <a:r>
              <a:rPr lang="en-US" altLang="ja-JP" sz="1200" i="1" dirty="0">
                <a:latin typeface="Times"/>
                <a:cs typeface="Times"/>
              </a:rPr>
              <a:t>: JAXA/</a:t>
            </a:r>
            <a:r>
              <a:rPr lang="en-US" altLang="ja-JP" sz="1200" i="1" dirty="0" err="1">
                <a:latin typeface="Times"/>
                <a:cs typeface="Times"/>
              </a:rPr>
              <a:t>UTokyo</a:t>
            </a:r>
            <a:r>
              <a:rPr lang="en-US" altLang="ja-JP" sz="1200" i="1" dirty="0">
                <a:latin typeface="Times"/>
                <a:cs typeface="Times"/>
              </a:rPr>
              <a:t>/Kochi U/</a:t>
            </a:r>
            <a:r>
              <a:rPr lang="en-US" altLang="ja-JP" sz="1200" i="1" dirty="0" err="1">
                <a:latin typeface="Times"/>
                <a:cs typeface="Times"/>
              </a:rPr>
              <a:t>Rikkyo</a:t>
            </a:r>
            <a:r>
              <a:rPr lang="en-US" altLang="ja-JP" sz="1200" i="1" dirty="0">
                <a:latin typeface="Times"/>
                <a:cs typeface="Times"/>
              </a:rPr>
              <a:t> U/Nagoya U/Chiba </a:t>
            </a:r>
            <a:r>
              <a:rPr lang="en-US" altLang="ja-JP" sz="1200" i="1" dirty="0" err="1">
                <a:latin typeface="Times"/>
                <a:cs typeface="Times"/>
              </a:rPr>
              <a:t>Inst</a:t>
            </a:r>
            <a:r>
              <a:rPr lang="en-US" altLang="ja-JP" sz="1200" i="1" dirty="0">
                <a:latin typeface="Times"/>
                <a:cs typeface="Times"/>
              </a:rPr>
              <a:t> Tech/Meiji </a:t>
            </a:r>
            <a:r>
              <a:rPr lang="en-US" altLang="ja-JP" sz="1200" i="1" dirty="0" smtClean="0">
                <a:latin typeface="Times"/>
                <a:cs typeface="Times"/>
              </a:rPr>
              <a:t>U</a:t>
            </a:r>
            <a:r>
              <a:rPr lang="en-US" altLang="ja-JP" sz="1200" i="1" dirty="0">
                <a:latin typeface="Times"/>
                <a:cs typeface="Times"/>
              </a:rPr>
              <a:t>/U </a:t>
            </a:r>
            <a:r>
              <a:rPr lang="en-US" altLang="ja-JP" sz="1200" i="1" dirty="0" err="1">
                <a:latin typeface="Times"/>
                <a:cs typeface="Times"/>
              </a:rPr>
              <a:t>Aizu</a:t>
            </a:r>
            <a:r>
              <a:rPr lang="en-US" altLang="ja-JP" sz="1200" i="1" dirty="0">
                <a:latin typeface="Times"/>
                <a:cs typeface="Times"/>
              </a:rPr>
              <a:t>/AIST)</a:t>
            </a:r>
            <a:endParaRPr kumimoji="1" lang="ja-JP" altLang="en-US" sz="1200" i="1" dirty="0">
              <a:latin typeface="Times"/>
              <a:cs typeface="Times"/>
            </a:endParaRPr>
          </a:p>
        </p:txBody>
      </p:sp>
      <p:pic>
        <p:nvPicPr>
          <p:cNvPr id="9" name="図 8" descr="着地点図_全体.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250" y="2457638"/>
            <a:ext cx="5080000" cy="2682240"/>
          </a:xfrm>
          <a:prstGeom prst="rect">
            <a:avLst/>
          </a:prstGeom>
        </p:spPr>
      </p:pic>
      <p:grpSp>
        <p:nvGrpSpPr>
          <p:cNvPr id="10" name="図形グループ 9"/>
          <p:cNvGrpSpPr>
            <a:grpSpLocks noChangeAspect="1"/>
          </p:cNvGrpSpPr>
          <p:nvPr/>
        </p:nvGrpSpPr>
        <p:grpSpPr>
          <a:xfrm>
            <a:off x="5639567" y="794445"/>
            <a:ext cx="3262376" cy="1941576"/>
            <a:chOff x="1220919" y="260256"/>
            <a:chExt cx="4077970" cy="2426970"/>
          </a:xfrm>
        </p:grpSpPr>
        <p:pic>
          <p:nvPicPr>
            <p:cNvPr id="11" name="図 10"/>
            <p:cNvPicPr>
              <a:picLocks noChangeAspect="1"/>
            </p:cNvPicPr>
            <p:nvPr/>
          </p:nvPicPr>
          <p:blipFill>
            <a:blip r:embed="rId4"/>
            <a:stretch>
              <a:fillRect/>
            </a:stretch>
          </p:blipFill>
          <p:spPr>
            <a:xfrm>
              <a:off x="1220919" y="260256"/>
              <a:ext cx="4077970" cy="2426970"/>
            </a:xfrm>
            <a:prstGeom prst="rect">
              <a:avLst/>
            </a:prstGeom>
          </p:spPr>
        </p:pic>
        <p:cxnSp>
          <p:nvCxnSpPr>
            <p:cNvPr id="12" name="直線コネクタ 11"/>
            <p:cNvCxnSpPr/>
            <p:nvPr/>
          </p:nvCxnSpPr>
          <p:spPr>
            <a:xfrm>
              <a:off x="1220919" y="1136026"/>
              <a:ext cx="49183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直線コネクタ 12"/>
            <p:cNvCxnSpPr/>
            <p:nvPr/>
          </p:nvCxnSpPr>
          <p:spPr>
            <a:xfrm>
              <a:off x="1220922" y="1437838"/>
              <a:ext cx="49183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直線コネクタ 13"/>
            <p:cNvCxnSpPr/>
            <p:nvPr/>
          </p:nvCxnSpPr>
          <p:spPr>
            <a:xfrm>
              <a:off x="1220922" y="2038473"/>
              <a:ext cx="49183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16" name="図形グループ 15"/>
            <p:cNvGrpSpPr/>
            <p:nvPr/>
          </p:nvGrpSpPr>
          <p:grpSpPr>
            <a:xfrm>
              <a:off x="4660633" y="1136026"/>
              <a:ext cx="491833" cy="902447"/>
              <a:chOff x="243273" y="4903694"/>
              <a:chExt cx="491833" cy="902447"/>
            </a:xfrm>
          </p:grpSpPr>
          <p:cxnSp>
            <p:nvCxnSpPr>
              <p:cNvPr id="17" name="直線コネクタ 16"/>
              <p:cNvCxnSpPr/>
              <p:nvPr/>
            </p:nvCxnSpPr>
            <p:spPr>
              <a:xfrm>
                <a:off x="243273" y="4903694"/>
                <a:ext cx="49183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直線コネクタ 17"/>
              <p:cNvCxnSpPr/>
              <p:nvPr/>
            </p:nvCxnSpPr>
            <p:spPr>
              <a:xfrm>
                <a:off x="243276" y="5205506"/>
                <a:ext cx="49183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直線コネクタ 18"/>
              <p:cNvCxnSpPr/>
              <p:nvPr/>
            </p:nvCxnSpPr>
            <p:spPr>
              <a:xfrm>
                <a:off x="243276" y="5806141"/>
                <a:ext cx="49183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sp>
        <p:nvSpPr>
          <p:cNvPr id="2" name="テキスト ボックス 1"/>
          <p:cNvSpPr txBox="1"/>
          <p:nvPr/>
        </p:nvSpPr>
        <p:spPr>
          <a:xfrm>
            <a:off x="805399" y="3000375"/>
            <a:ext cx="684765" cy="318549"/>
          </a:xfrm>
          <a:prstGeom prst="rect">
            <a:avLst/>
          </a:prstGeom>
          <a:solidFill>
            <a:schemeClr val="accent2">
              <a:lumMod val="75000"/>
            </a:schemeClr>
          </a:solidFill>
        </p:spPr>
        <p:txBody>
          <a:bodyPr wrap="none" rtlCol="0">
            <a:spAutoFit/>
          </a:bodyPr>
          <a:lstStyle/>
          <a:p>
            <a:pPr algn="ctr">
              <a:lnSpc>
                <a:spcPct val="80000"/>
              </a:lnSpc>
            </a:pPr>
            <a:r>
              <a:rPr kumimoji="1" lang="en-US" altLang="ja-JP" sz="900" b="1" dirty="0" smtClean="0"/>
              <a:t>MASCOT </a:t>
            </a:r>
          </a:p>
          <a:p>
            <a:pPr algn="ctr">
              <a:lnSpc>
                <a:spcPct val="80000"/>
              </a:lnSpc>
            </a:pPr>
            <a:r>
              <a:rPr kumimoji="1" lang="en-US" altLang="ja-JP" sz="900" b="1" dirty="0" smtClean="0"/>
              <a:t>(Lander)</a:t>
            </a:r>
            <a:endParaRPr kumimoji="1" lang="ja-JP" altLang="en-US" sz="900" b="1" dirty="0"/>
          </a:p>
        </p:txBody>
      </p:sp>
      <p:sp>
        <p:nvSpPr>
          <p:cNvPr id="21" name="テキスト ボックス 20"/>
          <p:cNvSpPr txBox="1"/>
          <p:nvPr/>
        </p:nvSpPr>
        <p:spPr>
          <a:xfrm>
            <a:off x="4328123" y="4295775"/>
            <a:ext cx="770369" cy="318549"/>
          </a:xfrm>
          <a:prstGeom prst="rect">
            <a:avLst/>
          </a:prstGeom>
          <a:solidFill>
            <a:schemeClr val="accent1">
              <a:lumMod val="75000"/>
            </a:schemeClr>
          </a:solidFill>
          <a:ln>
            <a:noFill/>
          </a:ln>
        </p:spPr>
        <p:txBody>
          <a:bodyPr wrap="none" rtlCol="0">
            <a:spAutoFit/>
          </a:bodyPr>
          <a:lstStyle/>
          <a:p>
            <a:pPr algn="ctr">
              <a:lnSpc>
                <a:spcPct val="80000"/>
              </a:lnSpc>
            </a:pPr>
            <a:r>
              <a:rPr kumimoji="1" lang="en-US" altLang="ja-JP" sz="900" b="1" dirty="0" smtClean="0"/>
              <a:t>MINERVAII </a:t>
            </a:r>
          </a:p>
          <a:p>
            <a:pPr algn="ctr">
              <a:lnSpc>
                <a:spcPct val="80000"/>
              </a:lnSpc>
            </a:pPr>
            <a:r>
              <a:rPr kumimoji="1" lang="en-US" altLang="ja-JP" sz="900" b="1" dirty="0" smtClean="0"/>
              <a:t>(Rovers)</a:t>
            </a:r>
            <a:endParaRPr kumimoji="1" lang="ja-JP" altLang="en-US" sz="900" b="1" dirty="0"/>
          </a:p>
        </p:txBody>
      </p:sp>
      <p:sp>
        <p:nvSpPr>
          <p:cNvPr id="22" name="テキスト ボックス 21"/>
          <p:cNvSpPr txBox="1"/>
          <p:nvPr/>
        </p:nvSpPr>
        <p:spPr>
          <a:xfrm>
            <a:off x="2898174" y="3003550"/>
            <a:ext cx="823569" cy="318549"/>
          </a:xfrm>
          <a:prstGeom prst="rect">
            <a:avLst/>
          </a:prstGeom>
          <a:solidFill>
            <a:srgbClr val="FF6FCF"/>
          </a:solidFill>
          <a:ln>
            <a:noFill/>
          </a:ln>
        </p:spPr>
        <p:txBody>
          <a:bodyPr wrap="none" rtlCol="0">
            <a:spAutoFit/>
          </a:bodyPr>
          <a:lstStyle/>
          <a:p>
            <a:pPr algn="ctr">
              <a:lnSpc>
                <a:spcPct val="80000"/>
              </a:lnSpc>
            </a:pPr>
            <a:r>
              <a:rPr kumimoji="1" lang="en-US" altLang="ja-JP" sz="900" b="1" dirty="0" smtClean="0"/>
              <a:t>Touchdown</a:t>
            </a:r>
          </a:p>
          <a:p>
            <a:pPr algn="ctr">
              <a:lnSpc>
                <a:spcPct val="80000"/>
              </a:lnSpc>
            </a:pPr>
            <a:r>
              <a:rPr kumimoji="1" lang="en-US" altLang="ja-JP" sz="900" b="1" dirty="0" smtClean="0"/>
              <a:t>(Sampling)</a:t>
            </a:r>
            <a:endParaRPr kumimoji="1" lang="ja-JP" altLang="en-US" sz="900" b="1" dirty="0"/>
          </a:p>
        </p:txBody>
      </p:sp>
    </p:spTree>
    <p:extLst>
      <p:ext uri="{BB962C8B-B14F-4D97-AF65-F5344CB8AC3E}">
        <p14:creationId xmlns:p14="http://schemas.microsoft.com/office/powerpoint/2010/main" val="194618154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22B66E7E549D248A6B7BA763EA4C1BC" ma:contentTypeVersion="" ma:contentTypeDescription="新しいドキュメントを作成します。" ma:contentTypeScope="" ma:versionID="35371136aa9f451c87bd003df9b533d6">
  <xsd:schema xmlns:xsd="http://www.w3.org/2001/XMLSchema" xmlns:xs="http://www.w3.org/2001/XMLSchema" xmlns:p="http://schemas.microsoft.com/office/2006/metadata/properties" xmlns:ns2="1c57eaf8-be80-4d64-9cdb-1629d15fff61" xmlns:ns3="b1b5b79c-17db-4510-adbd-886029712e1c" targetNamespace="http://schemas.microsoft.com/office/2006/metadata/properties" ma:root="true" ma:fieldsID="fc471d1314fd9c664cda434aa0979c4c" ns2:_="" ns3:_="">
    <xsd:import namespace="1c57eaf8-be80-4d64-9cdb-1629d15fff61"/>
    <xsd:import namespace="b1b5b79c-17db-4510-adbd-886029712e1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57eaf8-be80-4d64-9cdb-1629d15fff61"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1b5b79c-17db-4510-adbd-886029712e1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 ma:displayName="コンテンツ タイプ"/>
        <xsd:element ref="dc:title" minOccurs="0" maxOccurs="1" ma:index="1"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638A4C-7952-4347-A005-782A4D02DDB1}">
  <ds:schemaRefs>
    <ds:schemaRef ds:uri="http://purl.org/dc/elements/1.1/"/>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b1b5b79c-17db-4510-adbd-886029712e1c"/>
    <ds:schemaRef ds:uri="1c57eaf8-be80-4d64-9cdb-1629d15fff61"/>
    <ds:schemaRef ds:uri="http://www.w3.org/XML/1998/namespace"/>
    <ds:schemaRef ds:uri="http://purl.org/dc/dcmitype/"/>
  </ds:schemaRefs>
</ds:datastoreItem>
</file>

<file path=customXml/itemProps2.xml><?xml version="1.0" encoding="utf-8"?>
<ds:datastoreItem xmlns:ds="http://schemas.openxmlformats.org/officeDocument/2006/customXml" ds:itemID="{F0300DE8-D331-4644-9998-0B195E7B7CB6}">
  <ds:schemaRefs>
    <ds:schemaRef ds:uri="http://schemas.microsoft.com/sharepoint/v3/contenttype/forms"/>
  </ds:schemaRefs>
</ds:datastoreItem>
</file>

<file path=customXml/itemProps3.xml><?xml version="1.0" encoding="utf-8"?>
<ds:datastoreItem xmlns:ds="http://schemas.openxmlformats.org/officeDocument/2006/customXml" ds:itemID="{F3F93924-2998-4564-8AEB-B8735BF37F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57eaf8-be80-4d64-9cdb-1629d15fff61"/>
    <ds:schemaRef ds:uri="b1b5b79c-17db-4510-adbd-886029712e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14419</TotalTime>
  <Words>1038</Words>
  <Application>Microsoft Macintosh PowerPoint</Application>
  <PresentationFormat>画面に合わせる (16:9)</PresentationFormat>
  <Paragraphs>128</Paragraphs>
  <Slides>6</Slides>
  <Notes>6</Notes>
  <HiddenSlides>0</HiddenSlides>
  <MMClips>0</MMClips>
  <ScaleCrop>false</ScaleCrop>
  <HeadingPairs>
    <vt:vector size="4" baseType="variant">
      <vt:variant>
        <vt:lpstr>テーマ</vt:lpstr>
      </vt:variant>
      <vt:variant>
        <vt:i4>1</vt:i4>
      </vt:variant>
      <vt:variant>
        <vt:lpstr>スライド タイトル</vt:lpstr>
      </vt:variant>
      <vt:variant>
        <vt:i4>6</vt:i4>
      </vt:variant>
    </vt:vector>
  </HeadingPairs>
  <TitlesOfParts>
    <vt:vector size="7"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XXXプロジェクトH23(2011)年度報告および評価資料</dc:title>
  <dc:creator>海老沢 研</dc:creator>
  <cp:lastModifiedBy>Hikaru Yabuta</cp:lastModifiedBy>
  <cp:revision>1170</cp:revision>
  <cp:lastPrinted>2018-10-04T03:22:11Z</cp:lastPrinted>
  <dcterms:created xsi:type="dcterms:W3CDTF">1601-01-01T00:00:00Z</dcterms:created>
  <dcterms:modified xsi:type="dcterms:W3CDTF">2018-10-25T14:38:29Z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0x010100222B66E7E549D248A6B7BA763EA4C1BC</vt:lpwstr>
  </property>
</Properties>
</file>