
<file path=[Content_Types].xml><?xml version="1.0" encoding="utf-8"?>
<Types xmlns="http://schemas.openxmlformats.org/package/2006/content-types">
  <Default Extension="xml" ContentType="application/xml"/>
  <Default Extension="mov" ContentType="video/quicktime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8" r:id="rId3"/>
    <p:sldId id="275" r:id="rId4"/>
    <p:sldId id="274" r:id="rId5"/>
    <p:sldId id="276" r:id="rId6"/>
    <p:sldId id="279" r:id="rId7"/>
    <p:sldId id="257" r:id="rId8"/>
    <p:sldId id="258" r:id="rId9"/>
    <p:sldId id="265" r:id="rId10"/>
    <p:sldId id="273" r:id="rId11"/>
    <p:sldId id="266" r:id="rId12"/>
    <p:sldId id="272" r:id="rId13"/>
    <p:sldId id="268" r:id="rId14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70D"/>
    <a:srgbClr val="01204F"/>
    <a:srgbClr val="0E1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59" d="100"/>
          <a:sy n="159" d="100"/>
        </p:scale>
        <p:origin x="28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03C95AE-F0F4-1043-B070-FDA2AAFCF7FB}" type="datetimeFigureOut">
              <a:rPr lang="en-US"/>
              <a:pPr>
                <a:defRPr/>
              </a:pPr>
              <a:t>10/16/17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1FF7BC-4A01-BA4C-9FBF-9927AB0A4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A656C3C-021A-4C4C-B55E-7968400A68B1}" type="datetimeFigureOut">
              <a:rPr lang="en-US"/>
              <a:pPr>
                <a:defRPr/>
              </a:pPr>
              <a:t>10/16/17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57E603A-C1F0-2D46-8C6F-426529677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92C3-42F7-BD41-B307-56C51EE0F0C6}" type="datetimeFigureOut">
              <a:rPr lang="en-US" altLang="x-none"/>
              <a:pPr>
                <a:defRPr/>
              </a:pPr>
              <a:t>10/16/17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901E-1298-134C-A66B-FBAE7604030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0327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4B60-A859-CD4F-9A26-989AA4B2FF7D}" type="datetimeFigureOut">
              <a:rPr lang="en-US" altLang="x-none"/>
              <a:pPr>
                <a:defRPr/>
              </a:pPr>
              <a:t>10/16/17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7AC9-DC35-6449-8389-7237C075C29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907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A78D-108C-0D42-9E90-CA4F41BA81DA}" type="datetimeFigureOut">
              <a:rPr lang="en-US" altLang="x-none"/>
              <a:pPr>
                <a:defRPr/>
              </a:pPr>
              <a:t>10/16/17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3162-DCF8-CD4B-BB1E-2287E48DAB1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9416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61292-A5CD-EC42-BE35-CBAD6397C7EE}" type="datetimeFigureOut">
              <a:rPr lang="en-US" altLang="x-none"/>
              <a:pPr>
                <a:defRPr/>
              </a:pPr>
              <a:t>10/16/17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8FA13-EF0F-9641-9C14-65056D0C052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911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10204-6F84-344F-BDA5-BE680632CE63}" type="datetimeFigureOut">
              <a:rPr lang="en-US" altLang="x-none"/>
              <a:pPr>
                <a:defRPr/>
              </a:pPr>
              <a:t>10/16/17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5F57D-75D5-DC44-8133-82C7A4DD796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4486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26C8-66DC-F34D-8C28-85D47D190E7A}" type="datetimeFigureOut">
              <a:rPr lang="en-US" altLang="x-none"/>
              <a:pPr>
                <a:defRPr/>
              </a:pPr>
              <a:t>10/16/17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70C18-09B6-D841-A489-B5735BF53AD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5109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932D-9915-AF41-9263-695404F73E01}" type="datetimeFigureOut">
              <a:rPr lang="en-US" altLang="x-none"/>
              <a:pPr>
                <a:defRPr/>
              </a:pPr>
              <a:t>10/16/17</a:t>
            </a:fld>
            <a:endParaRPr lang="en-US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CD85E-E63D-7C48-9874-32BB36AA5A7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2862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C031-BE8A-1346-A36F-DD24A95F188A}" type="datetimeFigureOut">
              <a:rPr lang="en-US" altLang="x-none"/>
              <a:pPr>
                <a:defRPr/>
              </a:pPr>
              <a:t>10/16/17</a:t>
            </a:fld>
            <a:endParaRPr lang="en-US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F1A66-B203-FC4E-83D1-D4CECB773EF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5024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7380-6EF3-7B42-9F6B-D06182A6206C}" type="datetimeFigureOut">
              <a:rPr lang="en-US" altLang="x-none"/>
              <a:pPr>
                <a:defRPr/>
              </a:pPr>
              <a:t>10/16/17</a:t>
            </a:fld>
            <a:endParaRPr lang="en-US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3B3E-2094-CF49-B327-C4BE7B98B8B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5562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83F4-6590-B546-998E-B4E0BB347B7D}" type="datetimeFigureOut">
              <a:rPr lang="en-US" altLang="x-none"/>
              <a:pPr>
                <a:defRPr/>
              </a:pPr>
              <a:t>10/16/17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DC437-C5EF-0B4B-8D6F-C1DD5B4B5AF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457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B920-5FC5-4A48-94F4-80A46C686564}" type="datetimeFigureOut">
              <a:rPr lang="en-US" altLang="x-none"/>
              <a:pPr>
                <a:defRPr/>
              </a:pPr>
              <a:t>10/16/17</a:t>
            </a:fld>
            <a:endParaRPr lang="en-US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A6AC-6548-0848-A50C-59BBA5D05C5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1696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0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FD6487D-28F7-CC46-83B1-D696CB872595}" type="datetimeFigureOut">
              <a:rPr lang="en-US" altLang="x-none"/>
              <a:pPr>
                <a:defRPr/>
              </a:pPr>
              <a:t>10/16/17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6CBCF5-D1DF-544B-9196-5A1E590A97B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1" Type="http://schemas.microsoft.com/office/2007/relationships/media" Target="../media/media3.mov"/><Relationship Id="rId2" Type="http://schemas.openxmlformats.org/officeDocument/2006/relationships/video" Target="../media/media3.mo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641475"/>
            <a:ext cx="7772400" cy="1103313"/>
          </a:xfrm>
        </p:spPr>
        <p:txBody>
          <a:bodyPr/>
          <a:lstStyle/>
          <a:p>
            <a:pPr eaLnBrk="1" hangingPunct="1"/>
            <a:r>
              <a:rPr lang="en-US" altLang="x-none" sz="3500" b="1">
                <a:solidFill>
                  <a:srgbClr val="FEC70D"/>
                </a:solidFill>
                <a:latin typeface="Serif" charset="0"/>
                <a:ea typeface="ＭＳ Ｐゴシック" charset="-128"/>
              </a:rPr>
              <a:t>Evaluating the Dynamical Stability of Outer Solar System Objects in the Presence of Planet Nine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449388" y="3078163"/>
            <a:ext cx="6400800" cy="1314450"/>
          </a:xfrm>
        </p:spPr>
        <p:txBody>
          <a:bodyPr/>
          <a:lstStyle/>
          <a:p>
            <a:pPr eaLnBrk="1" hangingPunct="1"/>
            <a:r>
              <a:rPr lang="en-US" altLang="x-none" sz="2500">
                <a:solidFill>
                  <a:schemeClr val="bg1"/>
                </a:solidFill>
                <a:latin typeface="Serif" charset="0"/>
                <a:ea typeface="ＭＳ Ｐゴシック" charset="-128"/>
              </a:rPr>
              <a:t>Juliette Becker, Fred Adams, Tali Khain, Stephanie Hamilton, David Gerdes</a:t>
            </a:r>
          </a:p>
          <a:p>
            <a:pPr algn="l" eaLnBrk="1" hangingPunct="1"/>
            <a:endParaRPr lang="en-US" altLang="x-none" sz="1700">
              <a:solidFill>
                <a:schemeClr val="bg1"/>
              </a:solidFill>
              <a:ea typeface="ＭＳ Ｐゴシック" charset="-128"/>
            </a:endParaRPr>
          </a:p>
          <a:p>
            <a:pPr algn="l" eaLnBrk="1" hangingPunct="1"/>
            <a:endParaRPr lang="en-US" altLang="x-none" sz="170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/>
            <a:r>
              <a:rPr lang="en-US" altLang="x-none" sz="1700" i="1">
                <a:solidFill>
                  <a:schemeClr val="bg1"/>
                </a:solidFill>
                <a:ea typeface="ＭＳ Ｐゴシック" charset="-128"/>
              </a:rPr>
              <a:t>Contact me</a:t>
            </a:r>
            <a:r>
              <a:rPr lang="en-US" altLang="x-none" sz="1700">
                <a:solidFill>
                  <a:schemeClr val="bg1"/>
                </a:solidFill>
                <a:ea typeface="ＭＳ Ｐゴシック" charset="-128"/>
              </a:rPr>
              <a:t>: Juliette Becker, jcbecker@umich.edu (425-876-9946)</a:t>
            </a:r>
          </a:p>
          <a:p>
            <a:pPr eaLnBrk="1" hangingPunct="1"/>
            <a:endParaRPr lang="en-US" altLang="x-none" sz="2500">
              <a:solidFill>
                <a:schemeClr val="bg1"/>
              </a:solidFill>
              <a:latin typeface="Serif" charset="0"/>
              <a:ea typeface="ＭＳ Ｐゴシック" charset="-128"/>
            </a:endParaRPr>
          </a:p>
          <a:p>
            <a:pPr eaLnBrk="1" hangingPunct="1"/>
            <a:endParaRPr lang="en-US" altLang="x-none" sz="2500">
              <a:solidFill>
                <a:schemeClr val="bg1"/>
              </a:solidFill>
              <a:latin typeface="Serif" charset="0"/>
              <a:ea typeface="ＭＳ Ｐゴシック" charset="-128"/>
            </a:endParaRPr>
          </a:p>
        </p:txBody>
      </p:sp>
      <p:pic>
        <p:nvPicPr>
          <p:cNvPr id="13315" name="Picture 3" descr="2color-blu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196850"/>
            <a:ext cx="119538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arg_per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long_p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asc_no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>
                <a:solidFill>
                  <a:srgbClr val="FEC70D"/>
                </a:solidFill>
                <a:latin typeface="Serif" charset="0"/>
                <a:ea typeface="ＭＳ Ｐゴシック" charset="-128"/>
              </a:rPr>
              <a:t>Results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50825" y="1200150"/>
            <a:ext cx="8718550" cy="3394075"/>
          </a:xfrm>
        </p:spPr>
        <p:txBody>
          <a:bodyPr/>
          <a:lstStyle/>
          <a:p>
            <a:r>
              <a:rPr lang="en-US" altLang="x-none" sz="2300">
                <a:solidFill>
                  <a:schemeClr val="bg1"/>
                </a:solidFill>
                <a:latin typeface="Serif" charset="0"/>
                <a:ea typeface="ＭＳ Ｐゴシック" charset="-128"/>
              </a:rPr>
              <a:t>We find that certain versions of Planet Nine can prevent Trans-Neptunian Objects (TNOs) from being ejected from the solar system, allowing them to exist as we see them for longer.</a:t>
            </a:r>
          </a:p>
          <a:p>
            <a:r>
              <a:rPr lang="en-US" altLang="x-none" sz="2400">
                <a:solidFill>
                  <a:schemeClr val="bg1"/>
                </a:solidFill>
                <a:latin typeface="Serif" charset="0"/>
                <a:ea typeface="ＭＳ Ｐゴシック" charset="-128"/>
              </a:rPr>
              <a:t>Using data from the Dark Energy Survey, we have discovered a new extreme TNO (nicknamed </a:t>
            </a:r>
            <a:r>
              <a:rPr lang="en-US" altLang="x-none" sz="2400" b="1">
                <a:solidFill>
                  <a:schemeClr val="bg1"/>
                </a:solidFill>
                <a:latin typeface="Serif" charset="0"/>
                <a:ea typeface="ＭＳ Ｐゴシック" charset="-128"/>
              </a:rPr>
              <a:t>Caju</a:t>
            </a:r>
            <a:r>
              <a:rPr lang="en-US" altLang="x-none" sz="2400">
                <a:solidFill>
                  <a:schemeClr val="bg1"/>
                </a:solidFill>
                <a:latin typeface="Serif" charset="0"/>
                <a:ea typeface="ＭＳ Ｐゴシック" charset="-128"/>
              </a:rPr>
              <a:t>). </a:t>
            </a:r>
          </a:p>
          <a:p>
            <a:pPr lvl="1"/>
            <a:r>
              <a:rPr lang="en-US" altLang="x-none" sz="2000">
                <a:solidFill>
                  <a:schemeClr val="bg1"/>
                </a:solidFill>
                <a:latin typeface="Serif" charset="0"/>
                <a:ea typeface="ＭＳ Ｐゴシック" charset="-128"/>
              </a:rPr>
              <a:t>It fits into the class of objects that was originally used to predict Planet Nine, and has the highest orbital inclination of any of these objects.</a:t>
            </a:r>
          </a:p>
          <a:p>
            <a:endParaRPr lang="en-US" altLang="x-none" sz="2400">
              <a:ea typeface="ＭＳ Ｐゴシック" charset="-128"/>
            </a:endParaRP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2622550" y="4606925"/>
            <a:ext cx="730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i="1">
                <a:solidFill>
                  <a:schemeClr val="bg1"/>
                </a:solidFill>
              </a:rPr>
              <a:t>Contact me</a:t>
            </a:r>
            <a:r>
              <a:rPr lang="en-US" altLang="x-none" sz="1800">
                <a:solidFill>
                  <a:schemeClr val="bg1"/>
                </a:solidFill>
              </a:rPr>
              <a:t>: Juliette Becker, jcbecker@umich.edu (425-876-9946)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855663" y="92075"/>
            <a:ext cx="7772400" cy="784225"/>
          </a:xfrm>
        </p:spPr>
        <p:txBody>
          <a:bodyPr/>
          <a:lstStyle/>
          <a:p>
            <a:pPr eaLnBrk="1" hangingPunct="1"/>
            <a:r>
              <a:rPr lang="en-US" altLang="x-none" sz="3500" b="1">
                <a:solidFill>
                  <a:srgbClr val="FEC70D"/>
                </a:solidFill>
                <a:latin typeface="Serif" charset="0"/>
                <a:ea typeface="ＭＳ Ｐゴシック" charset="-128"/>
              </a:rPr>
              <a:t>Planet Nine</a:t>
            </a:r>
          </a:p>
        </p:txBody>
      </p:sp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852613"/>
            <a:ext cx="42735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572000" y="43894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solidFill>
                  <a:schemeClr val="bg1"/>
                </a:solidFill>
              </a:rPr>
              <a:t>Sheppard &amp; Trujillo (2016)</a:t>
            </a:r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6300"/>
            <a:ext cx="4262438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720725" y="4570413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solidFill>
                  <a:schemeClr val="bg1"/>
                </a:solidFill>
              </a:rPr>
              <a:t>Batygin &amp; Brown (2016)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5362" name="Subtitle 2"/>
          <p:cNvSpPr txBox="1">
            <a:spLocks/>
          </p:cNvSpPr>
          <p:nvPr/>
        </p:nvSpPr>
        <p:spPr bwMode="auto">
          <a:xfrm>
            <a:off x="579438" y="311150"/>
            <a:ext cx="778668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x-none" sz="2500">
                <a:solidFill>
                  <a:schemeClr val="bg1"/>
                </a:solidFill>
                <a:latin typeface="Serif" charset="0"/>
              </a:rPr>
              <a:t>Some Trans-Neptunian Objects can live in a solar system without Planet Nine</a:t>
            </a:r>
          </a:p>
        </p:txBody>
      </p:sp>
      <p:pic>
        <p:nvPicPr>
          <p:cNvPr id="4" name="nop9_nohop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6963" y="1200150"/>
            <a:ext cx="4408487" cy="3394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6386" name="Subtitle 2"/>
          <p:cNvSpPr txBox="1">
            <a:spLocks/>
          </p:cNvSpPr>
          <p:nvPr/>
        </p:nvSpPr>
        <p:spPr bwMode="auto">
          <a:xfrm>
            <a:off x="457200" y="271463"/>
            <a:ext cx="82296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x-none" sz="2500">
                <a:solidFill>
                  <a:schemeClr val="bg1"/>
                </a:solidFill>
                <a:latin typeface="Serif" charset="0"/>
              </a:rPr>
              <a:t>Other Trans-Neptunian Objects are ejected from the solar system (without Planet Nine)</a:t>
            </a:r>
          </a:p>
        </p:txBody>
      </p:sp>
      <p:pic>
        <p:nvPicPr>
          <p:cNvPr id="3" name="dead_tno_nop9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9508" y="1433596"/>
            <a:ext cx="4184984" cy="321053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net_nine_hopping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8075" y="1200150"/>
            <a:ext cx="4386263" cy="3394075"/>
          </a:xfr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7411" name="Subtitle 2"/>
          <p:cNvSpPr txBox="1">
            <a:spLocks/>
          </p:cNvSpPr>
          <p:nvPr/>
        </p:nvSpPr>
        <p:spPr bwMode="auto">
          <a:xfrm>
            <a:off x="579438" y="311150"/>
            <a:ext cx="778668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x-none" sz="2500">
                <a:solidFill>
                  <a:schemeClr val="bg1"/>
                </a:solidFill>
                <a:latin typeface="Serif" charset="0"/>
              </a:rPr>
              <a:t>With Planet Nine, these Trans-Neptunian Objects are often prevented from leaving the solar system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863975" y="3927475"/>
            <a:ext cx="253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solidFill>
                  <a:srgbClr val="FF0000"/>
                </a:solidFill>
              </a:rPr>
              <a:t>Orbit of the TNO is in 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Planet Nine is in grey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950200" y="1200150"/>
            <a:ext cx="965200" cy="339407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6" b="14426"/>
          <a:stretch>
            <a:fillRect/>
          </a:stretch>
        </p:blipFill>
        <p:spPr>
          <a:xfrm>
            <a:off x="206375" y="1200150"/>
            <a:ext cx="8229600" cy="3394075"/>
          </a:xfr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3254375" y="3757613"/>
            <a:ext cx="2671763" cy="1317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 flipV="1">
            <a:off x="3505200" y="3625850"/>
            <a:ext cx="2420938" cy="1317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635000" y="1252538"/>
            <a:ext cx="27511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i="1"/>
              <a:t>Without Planet Nine</a:t>
            </a:r>
            <a:r>
              <a:rPr lang="en-US" altLang="x-none" sz="1800"/>
              <a:t>, TNOs interact with Neptune and are kicked out of the solar system.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800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5926138" y="3343275"/>
            <a:ext cx="29892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500" b="1"/>
              <a:t>With Planet Nine</a:t>
            </a:r>
            <a:r>
              <a:rPr lang="en-US" altLang="x-none" sz="1500"/>
              <a:t>, TNOs </a:t>
            </a:r>
            <a:r>
              <a:rPr lang="en-US" altLang="en-US" sz="1500"/>
              <a:t>“</a:t>
            </a:r>
            <a:r>
              <a:rPr lang="en-US" altLang="x-none" sz="1500"/>
              <a:t>hop</a:t>
            </a:r>
            <a:r>
              <a:rPr lang="en-US" altLang="en-US" sz="1500"/>
              <a:t>”</a:t>
            </a:r>
            <a:r>
              <a:rPr lang="en-US" altLang="x-none" sz="1500"/>
              <a:t> between stable orbits over time. Planet Nine traps them in a new orbit when they would have been kicked out of the solar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1300" y="0"/>
            <a:ext cx="8610600" cy="5143500"/>
          </a:xfrm>
          <a:prstGeom prst="rect">
            <a:avLst/>
          </a:prstGeom>
          <a:noFill/>
          <a:ln w="635000">
            <a:solidFill>
              <a:srgbClr val="01204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x-none" altLang="x-none" sz="1800" smtClean="0">
              <a:solidFill>
                <a:srgbClr val="FFFFFF"/>
              </a:solidFill>
            </a:endParaRPr>
          </a:p>
        </p:txBody>
      </p:sp>
      <p:pic>
        <p:nvPicPr>
          <p:cNvPr id="19459" name="Picture 2" descr="fig8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96875"/>
            <a:ext cx="64008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1957388" y="617538"/>
            <a:ext cx="4643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Our simulations answer the question: which orbits of Planet Nine are most likely to make the process I just described happen?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1300" y="0"/>
            <a:ext cx="8610600" cy="5143500"/>
          </a:xfrm>
          <a:prstGeom prst="rect">
            <a:avLst/>
          </a:prstGeom>
          <a:noFill/>
          <a:ln w="635000">
            <a:solidFill>
              <a:srgbClr val="01204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x-none" altLang="x-none" sz="1800" smtClean="0">
              <a:solidFill>
                <a:srgbClr val="FFFFFF"/>
              </a:solidFill>
            </a:endParaRPr>
          </a:p>
        </p:txBody>
      </p:sp>
      <p:pic>
        <p:nvPicPr>
          <p:cNvPr id="20483" name="Picture 3" descr="fig8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96875"/>
            <a:ext cx="64008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 txBox="1">
            <a:spLocks/>
          </p:cNvSpPr>
          <p:nvPr/>
        </p:nvSpPr>
        <p:spPr bwMode="auto">
          <a:xfrm>
            <a:off x="685800" y="314325"/>
            <a:ext cx="77724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5000" b="1">
                <a:solidFill>
                  <a:srgbClr val="FEC70D"/>
                </a:solidFill>
                <a:latin typeface="Serif" charset="0"/>
              </a:rPr>
              <a:t>Caju</a:t>
            </a:r>
            <a:r>
              <a:rPr lang="en-US" altLang="x-none" sz="3500">
                <a:solidFill>
                  <a:srgbClr val="FEC70D"/>
                </a:solidFill>
                <a:latin typeface="Serif" charset="0"/>
              </a:rPr>
              <a:t>: a new extreme TNO</a:t>
            </a:r>
          </a:p>
        </p:txBody>
      </p:sp>
      <p:sp>
        <p:nvSpPr>
          <p:cNvPr id="21506" name="Content Placeholder 2"/>
          <p:cNvSpPr txBox="1">
            <a:spLocks/>
          </p:cNvSpPr>
          <p:nvPr/>
        </p:nvSpPr>
        <p:spPr bwMode="auto">
          <a:xfrm>
            <a:off x="131763" y="1420813"/>
            <a:ext cx="442277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b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chemeClr val="bg1"/>
                </a:solidFill>
                <a:latin typeface="Serif" charset="0"/>
              </a:rPr>
              <a:t>Using data from the Dark Energy Survey, the DES TNO working group has discovered a new TNO.</a:t>
            </a:r>
          </a:p>
          <a:p>
            <a:r>
              <a:rPr lang="en-US" altLang="x-none" sz="2000">
                <a:solidFill>
                  <a:schemeClr val="bg1"/>
                </a:solidFill>
                <a:latin typeface="Serif" charset="0"/>
              </a:rPr>
              <a:t>This new object has an average distance from the Sun of 450 times the Earth</a:t>
            </a:r>
            <a:r>
              <a:rPr lang="en-US" altLang="en-US" sz="2000">
                <a:solidFill>
                  <a:schemeClr val="bg1"/>
                </a:solidFill>
                <a:latin typeface="Serif" charset="0"/>
              </a:rPr>
              <a:t>’</a:t>
            </a:r>
            <a:r>
              <a:rPr lang="en-US" altLang="x-none" sz="2000">
                <a:solidFill>
                  <a:schemeClr val="bg1"/>
                </a:solidFill>
                <a:latin typeface="Serif" charset="0"/>
              </a:rPr>
              <a:t>s distance from the Sun! </a:t>
            </a:r>
          </a:p>
          <a:p>
            <a:r>
              <a:rPr lang="en-US" altLang="x-none" sz="2000">
                <a:solidFill>
                  <a:schemeClr val="bg1"/>
                </a:solidFill>
                <a:latin typeface="Serif" charset="0"/>
              </a:rPr>
              <a:t>Its orbit is inclined 54 degrees relative to the solar system planets, and its orbit is extremely non-circular </a:t>
            </a:r>
            <a:endParaRPr lang="en-US" altLang="x-none" sz="2000">
              <a:solidFill>
                <a:srgbClr val="898989"/>
              </a:solidFill>
            </a:endParaRPr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4673600" y="2182813"/>
            <a:ext cx="4273550" cy="2511425"/>
            <a:chOff x="4672927" y="1852322"/>
            <a:chExt cx="4274068" cy="2510556"/>
          </a:xfrm>
        </p:grpSpPr>
        <p:pic>
          <p:nvPicPr>
            <p:cNvPr id="21509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927" y="1852322"/>
              <a:ext cx="4274068" cy="2510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>
              <a:spLocks noChangeArrowheads="1"/>
            </p:cNvSpPr>
            <p:nvPr/>
          </p:nvSpPr>
          <p:spPr bwMode="auto">
            <a:xfrm rot="2661733">
              <a:off x="5672097" y="2300274"/>
              <a:ext cx="2029885" cy="6678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x-none" altLang="x-none" sz="18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4681538" y="1149350"/>
            <a:ext cx="44211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x-none" sz="2000">
                <a:solidFill>
                  <a:schemeClr val="bg1"/>
                </a:solidFill>
                <a:latin typeface="Serif" charset="0"/>
              </a:rPr>
              <a:t>Orbital elements:</a:t>
            </a:r>
          </a:p>
          <a:p>
            <a:pPr>
              <a:buFont typeface="Arial" charset="0"/>
              <a:buNone/>
            </a:pPr>
            <a:r>
              <a:rPr lang="en-US" altLang="x-none" sz="2000">
                <a:solidFill>
                  <a:schemeClr val="bg1"/>
                </a:solidFill>
                <a:latin typeface="Serif" charset="0"/>
              </a:rPr>
              <a:t>a = 450 AU, e = 0.92, i = 54 degrees</a:t>
            </a:r>
            <a:endParaRPr lang="en-US" altLang="x-none" sz="2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351</Words>
  <Application>Microsoft Macintosh PowerPoint</Application>
  <PresentationFormat>On-screen Show (16:9)</PresentationFormat>
  <Paragraphs>27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ＭＳ Ｐゴシック</vt:lpstr>
      <vt:lpstr>Arial</vt:lpstr>
      <vt:lpstr>Serif</vt:lpstr>
      <vt:lpstr>Office Theme</vt:lpstr>
      <vt:lpstr>Evaluating the Dynamical Stability of Outer Solar System Objects in the Presence of Planet Nine</vt:lpstr>
      <vt:lpstr>Planet Nine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</vt:vector>
  </TitlesOfParts>
  <Company>University of Michigan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Juliette Becker</dc:creator>
  <cp:lastModifiedBy>Microsoft Office User</cp:lastModifiedBy>
  <cp:revision>37</cp:revision>
  <dcterms:created xsi:type="dcterms:W3CDTF">2017-09-18T14:20:07Z</dcterms:created>
  <dcterms:modified xsi:type="dcterms:W3CDTF">2017-10-16T19:33:41Z</dcterms:modified>
</cp:coreProperties>
</file>