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0"/>
  </p:notesMasterIdLst>
  <p:handoutMasterIdLst>
    <p:handoutMasterId r:id="rId11"/>
  </p:handoutMasterIdLst>
  <p:sldIdLst>
    <p:sldId id="290" r:id="rId2"/>
    <p:sldId id="317" r:id="rId3"/>
    <p:sldId id="336" r:id="rId4"/>
    <p:sldId id="329" r:id="rId5"/>
    <p:sldId id="328" r:id="rId6"/>
    <p:sldId id="320" r:id="rId7"/>
    <p:sldId id="337" r:id="rId8"/>
    <p:sldId id="323" r:id="rId9"/>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61"/>
    <p:restoredTop sz="84421" autoAdjust="0"/>
  </p:normalViewPr>
  <p:slideViewPr>
    <p:cSldViewPr snapToGrid="0" snapToObjects="1">
      <p:cViewPr varScale="1">
        <p:scale>
          <a:sx n="110" d="100"/>
          <a:sy n="110" d="100"/>
        </p:scale>
        <p:origin x="1448" y="16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10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92AD2D2-A260-264E-BE1E-55AD5D2DE9D5}" type="datetimeFigureOut">
              <a:rPr lang="en-US" smtClean="0"/>
              <a:t>6/10/19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F6C35C-53EC-F24F-B091-D2BA92E61887}" type="slidenum">
              <a:rPr lang="en-US" smtClean="0"/>
              <a:t>‹#›</a:t>
            </a:fld>
            <a:endParaRPr lang="en-US"/>
          </a:p>
        </p:txBody>
      </p:sp>
    </p:spTree>
    <p:extLst>
      <p:ext uri="{BB962C8B-B14F-4D97-AF65-F5344CB8AC3E}">
        <p14:creationId xmlns:p14="http://schemas.microsoft.com/office/powerpoint/2010/main" val="26236048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2AEE88-38C5-B644-A6BD-B60F84AD90EA}" type="datetimeFigureOut">
              <a:rPr lang="en-US" smtClean="0"/>
              <a:t>6/10/19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CECCF4-01BF-3C4A-B20F-8E7F68B1F1BD}" type="slidenum">
              <a:rPr lang="en-US" smtClean="0"/>
              <a:t>‹#›</a:t>
            </a:fld>
            <a:endParaRPr lang="en-US"/>
          </a:p>
        </p:txBody>
      </p:sp>
    </p:spTree>
    <p:extLst>
      <p:ext uri="{BB962C8B-B14F-4D97-AF65-F5344CB8AC3E}">
        <p14:creationId xmlns:p14="http://schemas.microsoft.com/office/powerpoint/2010/main" val="600839869"/>
      </p:ext>
    </p:extLst>
  </p:cSld>
  <p:clrMap bg1="lt1" tx1="dk1" bg2="lt2" tx2="dk2" accent1="accent1" accent2="accent2" accent3="accent3" accent4="accent4" accent5="accent5" accent6="accent6" hlink="hlink" folHlink="folHlink"/>
  <p:hf hdr="0" ftr="0" dt="0"/>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Working with a team that built the HAWC+ instrument for SOFIA then used it to observe the Galactic Center and analyze the results.</a:t>
            </a:r>
          </a:p>
          <a:p>
            <a:r>
              <a:rPr lang="en-US" dirty="0"/>
              <a:t>- The image above shows a panoramic view of the observing team on a typical SOFIA flight.</a:t>
            </a:r>
          </a:p>
        </p:txBody>
      </p:sp>
      <p:sp>
        <p:nvSpPr>
          <p:cNvPr id="4" name="Slide Number Placeholder 3"/>
          <p:cNvSpPr>
            <a:spLocks noGrp="1"/>
          </p:cNvSpPr>
          <p:nvPr>
            <p:ph type="sldNum" sz="quarter" idx="10"/>
          </p:nvPr>
        </p:nvSpPr>
        <p:spPr/>
        <p:txBody>
          <a:bodyPr/>
          <a:lstStyle/>
          <a:p>
            <a:fld id="{2E5D7D25-AE37-2341-A149-7229D80AB3E6}"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1596612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dirty="0"/>
              <a:t>scale of Galactic nucleus</a:t>
            </a:r>
          </a:p>
          <a:p>
            <a:pPr marL="285750" indent="-285750">
              <a:buFontTx/>
              <a:buChar char="-"/>
            </a:pPr>
            <a:r>
              <a:rPr lang="en-US" dirty="0"/>
              <a:t>Animation not in time, but in wavelength.  At this scale, time required for appreciable motion is thousands of years.</a:t>
            </a:r>
          </a:p>
          <a:p>
            <a:pPr marL="285750" indent="-285750">
              <a:buFontTx/>
              <a:buChar char="-"/>
            </a:pPr>
            <a:r>
              <a:rPr lang="en-US" dirty="0"/>
              <a:t>Far-infrared continuum radiation:  emission from dust.  Dust is mixed with gas – hydrogen and other things -- which is mostly neutral or molecular outside the ring and ionized inside the Ring.</a:t>
            </a:r>
          </a:p>
          <a:p>
            <a:pPr marL="285750" indent="-285750">
              <a:buFontTx/>
              <a:buChar char="-"/>
            </a:pPr>
            <a:r>
              <a:rPr lang="en-US" dirty="0"/>
              <a:t>Ring:  inner edge of rotating, tilted Disk.</a:t>
            </a:r>
          </a:p>
          <a:p>
            <a:pPr marL="285750" indent="-285750">
              <a:buFontTx/>
              <a:buChar char="-"/>
            </a:pPr>
            <a:r>
              <a:rPr lang="en-US" dirty="0"/>
              <a:t>Ring moves outward with increasing wavelength.  Hotter dust shows up better at shorter wavelengths, cooler dust shows up better at longer wavelengths.</a:t>
            </a:r>
          </a:p>
          <a:p>
            <a:pPr marL="285750" indent="-285750">
              <a:buFontTx/>
              <a:buChar char="-"/>
            </a:pPr>
            <a:r>
              <a:rPr lang="en-US" dirty="0"/>
              <a:t>Blue circle shows the position of the supermassive black hole, whose emission shows up only at the longest wavelength in the series.</a:t>
            </a:r>
          </a:p>
          <a:p>
            <a:pPr marL="285750" indent="-285750">
              <a:buFontTx/>
              <a:buChar char="-"/>
            </a:pPr>
            <a:r>
              <a:rPr lang="en-US" dirty="0"/>
              <a:t>At the longest wavelengths, the Circumnuclear Disk fades into the environment of other cool clouds of dust and gas in the Galactic Center.  In this series, only 350 micron can be observed from a ground-based telescope, and even that needs a high dry site.</a:t>
            </a:r>
          </a:p>
          <a:p>
            <a:pPr marL="285750" indent="-285750">
              <a:buFontTx/>
              <a:buChar char="-"/>
            </a:pPr>
            <a:r>
              <a:rPr lang="en-US" dirty="0"/>
              <a:t>Best sampling of the Disk around 50 micron</a:t>
            </a:r>
          </a:p>
          <a:p>
            <a:pPr marL="285750" indent="-285750">
              <a:buFontTx/>
              <a:buChar char="-"/>
            </a:pPr>
            <a:r>
              <a:rPr lang="en-US" dirty="0"/>
              <a:t>The luminosity and mass are puny compared to the rest of the galaxy and AGN.</a:t>
            </a:r>
          </a:p>
          <a:p>
            <a:pPr marL="285750" indent="-285750">
              <a:buFontTx/>
              <a:buChar char="-"/>
            </a:pPr>
            <a:r>
              <a:rPr lang="en-US" dirty="0"/>
              <a:t>Still, this is a unique opportunity to study SMBH accretion and the various processes involved – strong gravitational potential, </a:t>
            </a:r>
            <a:r>
              <a:rPr lang="en-US" dirty="0" err="1"/>
              <a:t>inspiralling</a:t>
            </a:r>
            <a:r>
              <a:rPr lang="en-US" dirty="0"/>
              <a:t> gas, star formation episodes, outflows, magnetic phenomena.</a:t>
            </a:r>
          </a:p>
          <a:p>
            <a:endParaRPr lang="en-US" dirty="0"/>
          </a:p>
          <a:p>
            <a:endParaRPr lang="en-US" dirty="0"/>
          </a:p>
          <a:p>
            <a:r>
              <a:rPr lang="en-US" dirty="0"/>
              <a:t>L(</a:t>
            </a:r>
            <a:r>
              <a:rPr lang="en-US" dirty="0" err="1"/>
              <a:t>Sgr</a:t>
            </a:r>
            <a:r>
              <a:rPr lang="en-US" dirty="0"/>
              <a:t> A*) ~ 10e3 </a:t>
            </a:r>
            <a:r>
              <a:rPr lang="en-US" dirty="0" err="1"/>
              <a:t>L_solar</a:t>
            </a:r>
            <a:r>
              <a:rPr lang="en-US" dirty="0"/>
              <a:t> (Narayan et al. 1998)</a:t>
            </a:r>
          </a:p>
          <a:p>
            <a:r>
              <a:rPr lang="en-US" dirty="0"/>
              <a:t>L(Milky Way) ~ 10e10 </a:t>
            </a:r>
            <a:r>
              <a:rPr lang="en-US" dirty="0" err="1"/>
              <a:t>L_solar</a:t>
            </a:r>
            <a:endParaRPr lang="en-US" dirty="0"/>
          </a:p>
          <a:p>
            <a:r>
              <a:rPr lang="en-US" dirty="0"/>
              <a:t>Bondi accretion radius ~ 1” = 0.05 pc</a:t>
            </a:r>
          </a:p>
          <a:p>
            <a:endParaRPr lang="en-US" dirty="0"/>
          </a:p>
          <a:p>
            <a:r>
              <a:rPr lang="en-US" dirty="0"/>
              <a:t>Images normalized to show Circum-Nuclear Ring – the inner edge of the CND, which does not have a fixed size with wavelength due to temperature weighting.</a:t>
            </a:r>
          </a:p>
          <a:p>
            <a:endParaRPr lang="en-US" dirty="0"/>
          </a:p>
          <a:p>
            <a:r>
              <a:rPr lang="en-US" dirty="0"/>
              <a:t>Ionized gas and hot dust in Northern Arm and East-West Bar are bright at lambda &lt; 30 micron, but have low column density; in fact, there is a central cavity deficient in neutral gas.</a:t>
            </a:r>
          </a:p>
          <a:p>
            <a:endParaRPr lang="en-US" dirty="0"/>
          </a:p>
        </p:txBody>
      </p:sp>
      <p:sp>
        <p:nvSpPr>
          <p:cNvPr id="4" name="Slide Number Placeholder 3"/>
          <p:cNvSpPr>
            <a:spLocks noGrp="1"/>
          </p:cNvSpPr>
          <p:nvPr>
            <p:ph type="sldNum" sz="quarter" idx="5"/>
          </p:nvPr>
        </p:nvSpPr>
        <p:spPr/>
        <p:txBody>
          <a:bodyPr/>
          <a:lstStyle/>
          <a:p>
            <a:fld id="{3BCECCF4-01BF-3C4A-B20F-8E7F68B1F1BD}" type="slidenum">
              <a:rPr lang="en-US" smtClean="0"/>
              <a:t>2</a:t>
            </a:fld>
            <a:endParaRPr lang="en-US"/>
          </a:p>
        </p:txBody>
      </p:sp>
    </p:spTree>
    <p:extLst>
      <p:ext uri="{BB962C8B-B14F-4D97-AF65-F5344CB8AC3E}">
        <p14:creationId xmlns:p14="http://schemas.microsoft.com/office/powerpoint/2010/main" val="1230748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dirty="0"/>
              <a:t>50 micron: samples both ionized streamers, Ring, and Disk</a:t>
            </a:r>
          </a:p>
          <a:p>
            <a:pPr marL="285750" indent="-285750">
              <a:buFontTx/>
              <a:buChar char="-"/>
            </a:pPr>
            <a:r>
              <a:rPr lang="en-US" dirty="0"/>
              <a:t>Direction of rotation is counterclockwise</a:t>
            </a:r>
          </a:p>
          <a:p>
            <a:pPr marL="285750" indent="-285750">
              <a:buFontTx/>
              <a:buChar char="-"/>
            </a:pPr>
            <a:r>
              <a:rPr lang="en-US" dirty="0"/>
              <a:t>polarization allows us to map direction of magnetic field</a:t>
            </a:r>
          </a:p>
          <a:p>
            <a:endParaRPr lang="en-US" dirty="0"/>
          </a:p>
        </p:txBody>
      </p:sp>
      <p:sp>
        <p:nvSpPr>
          <p:cNvPr id="4" name="Slide Number Placeholder 3"/>
          <p:cNvSpPr>
            <a:spLocks noGrp="1"/>
          </p:cNvSpPr>
          <p:nvPr>
            <p:ph type="sldNum" sz="quarter" idx="5"/>
          </p:nvPr>
        </p:nvSpPr>
        <p:spPr/>
        <p:txBody>
          <a:bodyPr/>
          <a:lstStyle/>
          <a:p>
            <a:fld id="{3BCECCF4-01BF-3C4A-B20F-8E7F68B1F1BD}" type="slidenum">
              <a:rPr lang="en-US" smtClean="0"/>
              <a:t>3</a:t>
            </a:fld>
            <a:endParaRPr lang="en-US"/>
          </a:p>
        </p:txBody>
      </p:sp>
    </p:spTree>
    <p:extLst>
      <p:ext uri="{BB962C8B-B14F-4D97-AF65-F5344CB8AC3E}">
        <p14:creationId xmlns:p14="http://schemas.microsoft.com/office/powerpoint/2010/main" val="2773571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buFontTx/>
              <a:buChar char="-"/>
            </a:pPr>
            <a:r>
              <a:rPr lang="en-US" dirty="0"/>
              <a:t>This image combines the far-infrared emission from the earlier slides, but now also the stars in the Galactic Center, and the magnetic field structure measured with SOFIA/HAWC+.</a:t>
            </a:r>
          </a:p>
          <a:p>
            <a:pPr marL="285750" indent="-285750">
              <a:buFontTx/>
              <a:buChar char="-"/>
            </a:pPr>
            <a:r>
              <a:rPr lang="en-US" dirty="0"/>
              <a:t>Although some of this magnetic field structure has been mapped with previous observatories and instruments, this new map has more complete coverage and much better resolution of and sensitivity to the magnetic field in the neutral medium.</a:t>
            </a:r>
          </a:p>
          <a:p>
            <a:pPr marL="285750" indent="-285750">
              <a:buFontTx/>
              <a:buChar char="-"/>
            </a:pPr>
            <a:r>
              <a:rPr lang="en-US" dirty="0"/>
              <a:t>The stars are concentrated in the center, and this central cluster is responsible for heating the gas and dust.</a:t>
            </a:r>
          </a:p>
          <a:p>
            <a:pPr marL="285750" indent="-285750">
              <a:buFontTx/>
              <a:buChar char="-"/>
            </a:pPr>
            <a:r>
              <a:rPr lang="en-US" dirty="0"/>
              <a:t>Hotter dust shows up as blue, and cooler dust shows up as red.</a:t>
            </a:r>
          </a:p>
          <a:p>
            <a:endParaRPr lang="en-US" dirty="0"/>
          </a:p>
        </p:txBody>
      </p:sp>
      <p:sp>
        <p:nvSpPr>
          <p:cNvPr id="4" name="Slide Number Placeholder 3"/>
          <p:cNvSpPr>
            <a:spLocks noGrp="1"/>
          </p:cNvSpPr>
          <p:nvPr>
            <p:ph type="sldNum" sz="quarter" idx="10"/>
          </p:nvPr>
        </p:nvSpPr>
        <p:spPr/>
        <p:txBody>
          <a:bodyPr/>
          <a:lstStyle/>
          <a:p>
            <a:fld id="{3BCECCF4-01BF-3C4A-B20F-8E7F68B1F1BD}" type="slidenum">
              <a:rPr lang="en-US" smtClean="0"/>
              <a:t>4</a:t>
            </a:fld>
            <a:endParaRPr lang="en-US"/>
          </a:p>
        </p:txBody>
      </p:sp>
    </p:spTree>
    <p:extLst>
      <p:ext uri="{BB962C8B-B14F-4D97-AF65-F5344CB8AC3E}">
        <p14:creationId xmlns:p14="http://schemas.microsoft.com/office/powerpoint/2010/main" val="140651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buFontTx/>
              <a:buChar char="-"/>
            </a:pPr>
            <a:r>
              <a:rPr lang="en-US" dirty="0"/>
              <a:t>SMBH is a point of symmetry of the magnetic field structure.</a:t>
            </a:r>
          </a:p>
          <a:p>
            <a:pPr marL="285750" indent="-285750">
              <a:buFontTx/>
              <a:buChar char="-"/>
            </a:pPr>
            <a:r>
              <a:rPr lang="en-US" dirty="0"/>
              <a:t>This arises in part from orbital motions of the gas.  For example, the hot streamers of gas which enter the central cavity.</a:t>
            </a:r>
          </a:p>
          <a:p>
            <a:pPr marL="285750" indent="-285750">
              <a:buFontTx/>
              <a:buChar char="-"/>
            </a:pPr>
            <a:r>
              <a:rPr lang="en-US" dirty="0"/>
              <a:t>Tendency for field to follow elongated features.  Likely arises from shear of gas clouds by gravity.</a:t>
            </a:r>
          </a:p>
          <a:p>
            <a:pPr marL="285750" indent="-285750">
              <a:buFontTx/>
              <a:buChar char="-"/>
            </a:pPr>
            <a:r>
              <a:rPr lang="en-US" dirty="0"/>
              <a:t>Field only partially follows the ring.  Not tightly wound by many orbits.</a:t>
            </a:r>
          </a:p>
          <a:p>
            <a:pPr marL="285750" indent="-285750">
              <a:buFontTx/>
              <a:buChar char="-"/>
            </a:pPr>
            <a:r>
              <a:rPr lang="en-US" dirty="0"/>
              <a:t>Impression of field lines which cross the ring from outside to inside.</a:t>
            </a:r>
          </a:p>
          <a:p>
            <a:pPr marL="228600" indent="-228600">
              <a:buAutoNum type="arabicParenR"/>
            </a:pPr>
            <a:endParaRPr lang="en-US" dirty="0"/>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3BCECCF4-01BF-3C4A-B20F-8E7F68B1F1BD}" type="slidenum">
              <a:rPr lang="en-US" smtClean="0"/>
              <a:t>5</a:t>
            </a:fld>
            <a:endParaRPr lang="en-US"/>
          </a:p>
        </p:txBody>
      </p:sp>
    </p:spTree>
    <p:extLst>
      <p:ext uri="{BB962C8B-B14F-4D97-AF65-F5344CB8AC3E}">
        <p14:creationId xmlns:p14="http://schemas.microsoft.com/office/powerpoint/2010/main" val="757494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dirty="0"/>
              <a:t>Easier for gas to move along magnetic fields than perpendicular to them.</a:t>
            </a:r>
          </a:p>
          <a:p>
            <a:pPr marL="285750" indent="-285750">
              <a:buFontTx/>
              <a:buChar char="-"/>
            </a:pPr>
            <a:r>
              <a:rPr lang="en-US" dirty="0"/>
              <a:t>On the other hand, magnetic fields can be shaped by motions of the gas.</a:t>
            </a:r>
          </a:p>
          <a:p>
            <a:pPr marL="285750" indent="-285750">
              <a:buFontTx/>
              <a:buChar char="-"/>
            </a:pPr>
            <a:r>
              <a:rPr lang="en-US" dirty="0"/>
              <a:t>The stronger the field, the more it guides the gas.</a:t>
            </a:r>
          </a:p>
        </p:txBody>
      </p:sp>
      <p:sp>
        <p:nvSpPr>
          <p:cNvPr id="4" name="Slide Number Placeholder 3"/>
          <p:cNvSpPr>
            <a:spLocks noGrp="1"/>
          </p:cNvSpPr>
          <p:nvPr>
            <p:ph type="sldNum" sz="quarter" idx="5"/>
          </p:nvPr>
        </p:nvSpPr>
        <p:spPr/>
        <p:txBody>
          <a:bodyPr/>
          <a:lstStyle/>
          <a:p>
            <a:fld id="{3BCECCF4-01BF-3C4A-B20F-8E7F68B1F1BD}" type="slidenum">
              <a:rPr lang="en-US" smtClean="0"/>
              <a:t>6</a:t>
            </a:fld>
            <a:endParaRPr lang="en-US"/>
          </a:p>
        </p:txBody>
      </p:sp>
    </p:spTree>
    <p:extLst>
      <p:ext uri="{BB962C8B-B14F-4D97-AF65-F5344CB8AC3E}">
        <p14:creationId xmlns:p14="http://schemas.microsoft.com/office/powerpoint/2010/main" val="2058890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solidFill>
                  <a:prstClr val="black">
                    <a:tint val="75000"/>
                  </a:prstClr>
                </a:solidFill>
                <a:latin typeface="Calibri"/>
              </a:rPr>
              <a:t>2019 June 11</a:t>
            </a:r>
          </a:p>
        </p:txBody>
      </p:sp>
      <p:sp>
        <p:nvSpPr>
          <p:cNvPr id="5" name="Footer Placeholder 4"/>
          <p:cNvSpPr>
            <a:spLocks noGrp="1"/>
          </p:cNvSpPr>
          <p:nvPr>
            <p:ph type="ftr" sz="quarter" idx="11"/>
          </p:nvPr>
        </p:nvSpPr>
        <p:spPr/>
        <p:txBody>
          <a:bodyPr/>
          <a:lstStyle/>
          <a:p>
            <a:r>
              <a:rPr lang="en-US">
                <a:solidFill>
                  <a:prstClr val="black">
                    <a:tint val="75000"/>
                  </a:prstClr>
                </a:solidFill>
                <a:latin typeface="Calibri"/>
              </a:rPr>
              <a:t>AAS #234 / C. D. Dowell</a:t>
            </a:r>
          </a:p>
        </p:txBody>
      </p:sp>
      <p:sp>
        <p:nvSpPr>
          <p:cNvPr id="6" name="Slide Number Placeholder 5"/>
          <p:cNvSpPr>
            <a:spLocks noGrp="1"/>
          </p:cNvSpPr>
          <p:nvPr>
            <p:ph type="sldNum" sz="quarter" idx="12"/>
          </p:nvPr>
        </p:nvSpPr>
        <p:spPr/>
        <p:txBody>
          <a:bodyPr/>
          <a:lstStyle/>
          <a:p>
            <a:fld id="{6871EEB2-3932-254A-BA3A-FBB0ADEC309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64559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latin typeface="Calibri"/>
              </a:rPr>
              <a:t>2019 June 11</a:t>
            </a:r>
          </a:p>
        </p:txBody>
      </p:sp>
      <p:sp>
        <p:nvSpPr>
          <p:cNvPr id="5" name="Footer Placeholder 4"/>
          <p:cNvSpPr>
            <a:spLocks noGrp="1"/>
          </p:cNvSpPr>
          <p:nvPr>
            <p:ph type="ftr" sz="quarter" idx="11"/>
          </p:nvPr>
        </p:nvSpPr>
        <p:spPr/>
        <p:txBody>
          <a:bodyPr/>
          <a:lstStyle/>
          <a:p>
            <a:r>
              <a:rPr lang="en-US">
                <a:solidFill>
                  <a:prstClr val="black">
                    <a:tint val="75000"/>
                  </a:prstClr>
                </a:solidFill>
                <a:latin typeface="Calibri"/>
              </a:rPr>
              <a:t>AAS #234 / C. D. Dowell</a:t>
            </a:r>
          </a:p>
        </p:txBody>
      </p:sp>
      <p:sp>
        <p:nvSpPr>
          <p:cNvPr id="6" name="Slide Number Placeholder 5"/>
          <p:cNvSpPr>
            <a:spLocks noGrp="1"/>
          </p:cNvSpPr>
          <p:nvPr>
            <p:ph type="sldNum" sz="quarter" idx="12"/>
          </p:nvPr>
        </p:nvSpPr>
        <p:spPr/>
        <p:txBody>
          <a:bodyPr/>
          <a:lstStyle/>
          <a:p>
            <a:fld id="{6871EEB2-3932-254A-BA3A-FBB0ADEC309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4855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latin typeface="Calibri"/>
              </a:rPr>
              <a:t>2019 June 11</a:t>
            </a:r>
          </a:p>
        </p:txBody>
      </p:sp>
      <p:sp>
        <p:nvSpPr>
          <p:cNvPr id="5" name="Footer Placeholder 4"/>
          <p:cNvSpPr>
            <a:spLocks noGrp="1"/>
          </p:cNvSpPr>
          <p:nvPr>
            <p:ph type="ftr" sz="quarter" idx="11"/>
          </p:nvPr>
        </p:nvSpPr>
        <p:spPr/>
        <p:txBody>
          <a:bodyPr/>
          <a:lstStyle/>
          <a:p>
            <a:r>
              <a:rPr lang="en-US">
                <a:solidFill>
                  <a:prstClr val="black">
                    <a:tint val="75000"/>
                  </a:prstClr>
                </a:solidFill>
                <a:latin typeface="Calibri"/>
              </a:rPr>
              <a:t>AAS #234 / C. D. Dowell</a:t>
            </a:r>
          </a:p>
        </p:txBody>
      </p:sp>
      <p:sp>
        <p:nvSpPr>
          <p:cNvPr id="6" name="Slide Number Placeholder 5"/>
          <p:cNvSpPr>
            <a:spLocks noGrp="1"/>
          </p:cNvSpPr>
          <p:nvPr>
            <p:ph type="sldNum" sz="quarter" idx="12"/>
          </p:nvPr>
        </p:nvSpPr>
        <p:spPr/>
        <p:txBody>
          <a:bodyPr/>
          <a:lstStyle/>
          <a:p>
            <a:fld id="{6871EEB2-3932-254A-BA3A-FBB0ADEC309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66135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latin typeface="Calibri"/>
              </a:rPr>
              <a:t>2019 June 11</a:t>
            </a:r>
          </a:p>
        </p:txBody>
      </p:sp>
      <p:sp>
        <p:nvSpPr>
          <p:cNvPr id="5" name="Footer Placeholder 4"/>
          <p:cNvSpPr>
            <a:spLocks noGrp="1"/>
          </p:cNvSpPr>
          <p:nvPr>
            <p:ph type="ftr" sz="quarter" idx="11"/>
          </p:nvPr>
        </p:nvSpPr>
        <p:spPr/>
        <p:txBody>
          <a:bodyPr/>
          <a:lstStyle/>
          <a:p>
            <a:r>
              <a:rPr lang="en-US">
                <a:solidFill>
                  <a:prstClr val="black">
                    <a:tint val="75000"/>
                  </a:prstClr>
                </a:solidFill>
                <a:latin typeface="Calibri"/>
              </a:rPr>
              <a:t>AAS #234 / C. D. Dowell</a:t>
            </a:r>
          </a:p>
        </p:txBody>
      </p:sp>
      <p:sp>
        <p:nvSpPr>
          <p:cNvPr id="6" name="Slide Number Placeholder 5"/>
          <p:cNvSpPr>
            <a:spLocks noGrp="1"/>
          </p:cNvSpPr>
          <p:nvPr>
            <p:ph type="sldNum" sz="quarter" idx="12"/>
          </p:nvPr>
        </p:nvSpPr>
        <p:spPr/>
        <p:txBody>
          <a:bodyPr/>
          <a:lstStyle/>
          <a:p>
            <a:fld id="{6871EEB2-3932-254A-BA3A-FBB0ADEC309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44391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solidFill>
                  <a:prstClr val="black">
                    <a:tint val="75000"/>
                  </a:prstClr>
                </a:solidFill>
                <a:latin typeface="Calibri"/>
              </a:rPr>
              <a:t>2019 June 11</a:t>
            </a:r>
          </a:p>
        </p:txBody>
      </p:sp>
      <p:sp>
        <p:nvSpPr>
          <p:cNvPr id="5" name="Footer Placeholder 4"/>
          <p:cNvSpPr>
            <a:spLocks noGrp="1"/>
          </p:cNvSpPr>
          <p:nvPr>
            <p:ph type="ftr" sz="quarter" idx="11"/>
          </p:nvPr>
        </p:nvSpPr>
        <p:spPr/>
        <p:txBody>
          <a:bodyPr/>
          <a:lstStyle/>
          <a:p>
            <a:r>
              <a:rPr lang="en-US">
                <a:solidFill>
                  <a:prstClr val="black">
                    <a:tint val="75000"/>
                  </a:prstClr>
                </a:solidFill>
                <a:latin typeface="Calibri"/>
              </a:rPr>
              <a:t>AAS #234 / C. D. Dowell</a:t>
            </a:r>
          </a:p>
        </p:txBody>
      </p:sp>
      <p:sp>
        <p:nvSpPr>
          <p:cNvPr id="6" name="Slide Number Placeholder 5"/>
          <p:cNvSpPr>
            <a:spLocks noGrp="1"/>
          </p:cNvSpPr>
          <p:nvPr>
            <p:ph type="sldNum" sz="quarter" idx="12"/>
          </p:nvPr>
        </p:nvSpPr>
        <p:spPr/>
        <p:txBody>
          <a:bodyPr/>
          <a:lstStyle/>
          <a:p>
            <a:fld id="{6871EEB2-3932-254A-BA3A-FBB0ADEC309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40091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solidFill>
                  <a:prstClr val="black">
                    <a:tint val="75000"/>
                  </a:prstClr>
                </a:solidFill>
                <a:latin typeface="Calibri"/>
              </a:rPr>
              <a:t>2019 June 11</a:t>
            </a:r>
          </a:p>
        </p:txBody>
      </p:sp>
      <p:sp>
        <p:nvSpPr>
          <p:cNvPr id="6" name="Footer Placeholder 5"/>
          <p:cNvSpPr>
            <a:spLocks noGrp="1"/>
          </p:cNvSpPr>
          <p:nvPr>
            <p:ph type="ftr" sz="quarter" idx="11"/>
          </p:nvPr>
        </p:nvSpPr>
        <p:spPr/>
        <p:txBody>
          <a:bodyPr/>
          <a:lstStyle/>
          <a:p>
            <a:r>
              <a:rPr lang="en-US">
                <a:solidFill>
                  <a:prstClr val="black">
                    <a:tint val="75000"/>
                  </a:prstClr>
                </a:solidFill>
                <a:latin typeface="Calibri"/>
              </a:rPr>
              <a:t>AAS #234 / C. D. Dowell</a:t>
            </a:r>
          </a:p>
        </p:txBody>
      </p:sp>
      <p:sp>
        <p:nvSpPr>
          <p:cNvPr id="7" name="Slide Number Placeholder 6"/>
          <p:cNvSpPr>
            <a:spLocks noGrp="1"/>
          </p:cNvSpPr>
          <p:nvPr>
            <p:ph type="sldNum" sz="quarter" idx="12"/>
          </p:nvPr>
        </p:nvSpPr>
        <p:spPr/>
        <p:txBody>
          <a:bodyPr/>
          <a:lstStyle/>
          <a:p>
            <a:fld id="{6871EEB2-3932-254A-BA3A-FBB0ADEC309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7940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solidFill>
                  <a:prstClr val="black">
                    <a:tint val="75000"/>
                  </a:prstClr>
                </a:solidFill>
                <a:latin typeface="Calibri"/>
              </a:rPr>
              <a:t>2019 June 11</a:t>
            </a:r>
          </a:p>
        </p:txBody>
      </p:sp>
      <p:sp>
        <p:nvSpPr>
          <p:cNvPr id="8" name="Footer Placeholder 7"/>
          <p:cNvSpPr>
            <a:spLocks noGrp="1"/>
          </p:cNvSpPr>
          <p:nvPr>
            <p:ph type="ftr" sz="quarter" idx="11"/>
          </p:nvPr>
        </p:nvSpPr>
        <p:spPr/>
        <p:txBody>
          <a:bodyPr/>
          <a:lstStyle/>
          <a:p>
            <a:r>
              <a:rPr lang="en-US">
                <a:solidFill>
                  <a:prstClr val="black">
                    <a:tint val="75000"/>
                  </a:prstClr>
                </a:solidFill>
                <a:latin typeface="Calibri"/>
              </a:rPr>
              <a:t>AAS #234 / C. D. Dowell</a:t>
            </a:r>
          </a:p>
        </p:txBody>
      </p:sp>
      <p:sp>
        <p:nvSpPr>
          <p:cNvPr id="9" name="Slide Number Placeholder 8"/>
          <p:cNvSpPr>
            <a:spLocks noGrp="1"/>
          </p:cNvSpPr>
          <p:nvPr>
            <p:ph type="sldNum" sz="quarter" idx="12"/>
          </p:nvPr>
        </p:nvSpPr>
        <p:spPr/>
        <p:txBody>
          <a:bodyPr/>
          <a:lstStyle/>
          <a:p>
            <a:fld id="{6871EEB2-3932-254A-BA3A-FBB0ADEC309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37467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solidFill>
                  <a:prstClr val="black">
                    <a:tint val="75000"/>
                  </a:prstClr>
                </a:solidFill>
                <a:latin typeface="Calibri"/>
              </a:rPr>
              <a:t>2019 June 11</a:t>
            </a:r>
          </a:p>
        </p:txBody>
      </p:sp>
      <p:sp>
        <p:nvSpPr>
          <p:cNvPr id="4" name="Footer Placeholder 3"/>
          <p:cNvSpPr>
            <a:spLocks noGrp="1"/>
          </p:cNvSpPr>
          <p:nvPr>
            <p:ph type="ftr" sz="quarter" idx="11"/>
          </p:nvPr>
        </p:nvSpPr>
        <p:spPr/>
        <p:txBody>
          <a:bodyPr/>
          <a:lstStyle/>
          <a:p>
            <a:r>
              <a:rPr lang="en-US">
                <a:solidFill>
                  <a:prstClr val="black">
                    <a:tint val="75000"/>
                  </a:prstClr>
                </a:solidFill>
                <a:latin typeface="Calibri"/>
              </a:rPr>
              <a:t>AAS #234 / C. D. Dowell</a:t>
            </a:r>
          </a:p>
        </p:txBody>
      </p:sp>
      <p:sp>
        <p:nvSpPr>
          <p:cNvPr id="5" name="Slide Number Placeholder 4"/>
          <p:cNvSpPr>
            <a:spLocks noGrp="1"/>
          </p:cNvSpPr>
          <p:nvPr>
            <p:ph type="sldNum" sz="quarter" idx="12"/>
          </p:nvPr>
        </p:nvSpPr>
        <p:spPr/>
        <p:txBody>
          <a:bodyPr/>
          <a:lstStyle/>
          <a:p>
            <a:fld id="{6871EEB2-3932-254A-BA3A-FBB0ADEC309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92455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tint val="75000"/>
                  </a:prstClr>
                </a:solidFill>
                <a:latin typeface="Calibri"/>
              </a:rPr>
              <a:t>2019 June 11</a:t>
            </a:r>
          </a:p>
        </p:txBody>
      </p:sp>
      <p:sp>
        <p:nvSpPr>
          <p:cNvPr id="3" name="Footer Placeholder 2"/>
          <p:cNvSpPr>
            <a:spLocks noGrp="1"/>
          </p:cNvSpPr>
          <p:nvPr>
            <p:ph type="ftr" sz="quarter" idx="11"/>
          </p:nvPr>
        </p:nvSpPr>
        <p:spPr/>
        <p:txBody>
          <a:bodyPr/>
          <a:lstStyle/>
          <a:p>
            <a:r>
              <a:rPr lang="en-US">
                <a:solidFill>
                  <a:prstClr val="black">
                    <a:tint val="75000"/>
                  </a:prstClr>
                </a:solidFill>
                <a:latin typeface="Calibri"/>
              </a:rPr>
              <a:t>AAS #234 / C. D. Dowell</a:t>
            </a:r>
          </a:p>
        </p:txBody>
      </p:sp>
      <p:sp>
        <p:nvSpPr>
          <p:cNvPr id="4" name="Slide Number Placeholder 3"/>
          <p:cNvSpPr>
            <a:spLocks noGrp="1"/>
          </p:cNvSpPr>
          <p:nvPr>
            <p:ph type="sldNum" sz="quarter" idx="12"/>
          </p:nvPr>
        </p:nvSpPr>
        <p:spPr/>
        <p:txBody>
          <a:bodyPr/>
          <a:lstStyle/>
          <a:p>
            <a:fld id="{6871EEB2-3932-254A-BA3A-FBB0ADEC309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63501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latin typeface="Calibri"/>
              </a:rPr>
              <a:t>2019 June 11</a:t>
            </a:r>
          </a:p>
        </p:txBody>
      </p:sp>
      <p:sp>
        <p:nvSpPr>
          <p:cNvPr id="6" name="Footer Placeholder 5"/>
          <p:cNvSpPr>
            <a:spLocks noGrp="1"/>
          </p:cNvSpPr>
          <p:nvPr>
            <p:ph type="ftr" sz="quarter" idx="11"/>
          </p:nvPr>
        </p:nvSpPr>
        <p:spPr/>
        <p:txBody>
          <a:bodyPr/>
          <a:lstStyle/>
          <a:p>
            <a:r>
              <a:rPr lang="en-US">
                <a:solidFill>
                  <a:prstClr val="black">
                    <a:tint val="75000"/>
                  </a:prstClr>
                </a:solidFill>
                <a:latin typeface="Calibri"/>
              </a:rPr>
              <a:t>AAS #234 / C. D. Dowell</a:t>
            </a:r>
          </a:p>
        </p:txBody>
      </p:sp>
      <p:sp>
        <p:nvSpPr>
          <p:cNvPr id="7" name="Slide Number Placeholder 6"/>
          <p:cNvSpPr>
            <a:spLocks noGrp="1"/>
          </p:cNvSpPr>
          <p:nvPr>
            <p:ph type="sldNum" sz="quarter" idx="12"/>
          </p:nvPr>
        </p:nvSpPr>
        <p:spPr/>
        <p:txBody>
          <a:bodyPr/>
          <a:lstStyle/>
          <a:p>
            <a:fld id="{6871EEB2-3932-254A-BA3A-FBB0ADEC309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11827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latin typeface="Calibri"/>
              </a:rPr>
              <a:t>2019 June 11</a:t>
            </a:r>
          </a:p>
        </p:txBody>
      </p:sp>
      <p:sp>
        <p:nvSpPr>
          <p:cNvPr id="6" name="Footer Placeholder 5"/>
          <p:cNvSpPr>
            <a:spLocks noGrp="1"/>
          </p:cNvSpPr>
          <p:nvPr>
            <p:ph type="ftr" sz="quarter" idx="11"/>
          </p:nvPr>
        </p:nvSpPr>
        <p:spPr/>
        <p:txBody>
          <a:bodyPr/>
          <a:lstStyle/>
          <a:p>
            <a:r>
              <a:rPr lang="en-US">
                <a:solidFill>
                  <a:prstClr val="black">
                    <a:tint val="75000"/>
                  </a:prstClr>
                </a:solidFill>
                <a:latin typeface="Calibri"/>
              </a:rPr>
              <a:t>AAS #234 / C. D. Dowell</a:t>
            </a:r>
          </a:p>
        </p:txBody>
      </p:sp>
      <p:sp>
        <p:nvSpPr>
          <p:cNvPr id="7" name="Slide Number Placeholder 6"/>
          <p:cNvSpPr>
            <a:spLocks noGrp="1"/>
          </p:cNvSpPr>
          <p:nvPr>
            <p:ph type="sldNum" sz="quarter" idx="12"/>
          </p:nvPr>
        </p:nvSpPr>
        <p:spPr/>
        <p:txBody>
          <a:bodyPr/>
          <a:lstStyle/>
          <a:p>
            <a:fld id="{6871EEB2-3932-254A-BA3A-FBB0ADEC309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93284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r>
              <a:rPr lang="en-US">
                <a:solidFill>
                  <a:prstClr val="black">
                    <a:tint val="75000"/>
                  </a:prstClr>
                </a:solidFill>
                <a:latin typeface="Calibri"/>
              </a:rPr>
              <a:t>2019 June 11</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a:solidFill>
                  <a:prstClr val="black">
                    <a:tint val="75000"/>
                  </a:prstClr>
                </a:solidFill>
                <a:latin typeface="Calibri"/>
              </a:rPr>
              <a:t>AAS #234 / C. D. Dowell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6871EEB2-3932-254A-BA3A-FBB0ADEC309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238937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914400" y="2878711"/>
            <a:ext cx="10363200" cy="1465780"/>
          </a:xfrm>
        </p:spPr>
        <p:txBody>
          <a:bodyPr>
            <a:normAutofit fontScale="90000"/>
          </a:bodyPr>
          <a:lstStyle/>
          <a:p>
            <a:r>
              <a:rPr lang="en-US" dirty="0">
                <a:solidFill>
                  <a:schemeClr val="accent4">
                    <a:lumMod val="40000"/>
                    <a:lumOff val="60000"/>
                  </a:schemeClr>
                </a:solidFill>
              </a:rPr>
              <a:t>The Spiral Magnetic Field in the Central 5 Parsecs of the Milky Way </a:t>
            </a:r>
          </a:p>
        </p:txBody>
      </p:sp>
      <p:sp>
        <p:nvSpPr>
          <p:cNvPr id="8" name="Subtitle 2"/>
          <p:cNvSpPr>
            <a:spLocks noGrp="1"/>
          </p:cNvSpPr>
          <p:nvPr>
            <p:ph type="subTitle" idx="1"/>
          </p:nvPr>
        </p:nvSpPr>
        <p:spPr>
          <a:xfrm>
            <a:off x="486888" y="4583577"/>
            <a:ext cx="11186557" cy="2057085"/>
          </a:xfrm>
        </p:spPr>
        <p:txBody>
          <a:bodyPr>
            <a:normAutofit/>
          </a:bodyPr>
          <a:lstStyle/>
          <a:p>
            <a:pPr algn="l"/>
            <a:r>
              <a:rPr lang="en-US" sz="3500" i="1" dirty="0">
                <a:solidFill>
                  <a:schemeClr val="accent4">
                    <a:lumMod val="40000"/>
                    <a:lumOff val="60000"/>
                  </a:schemeClr>
                </a:solidFill>
              </a:rPr>
              <a:t>C. Darren Dowell (J.P.L.)</a:t>
            </a:r>
            <a:r>
              <a:rPr lang="en-US" sz="3500" dirty="0">
                <a:solidFill>
                  <a:schemeClr val="accent4">
                    <a:lumMod val="40000"/>
                    <a:lumOff val="60000"/>
                  </a:schemeClr>
                </a:solidFill>
              </a:rPr>
              <a:t>, SOFIA/HAWC+ science team</a:t>
            </a:r>
          </a:p>
          <a:p>
            <a:pPr algn="l"/>
            <a:r>
              <a:rPr lang="en-US" sz="3500" dirty="0">
                <a:solidFill>
                  <a:schemeClr val="accent4">
                    <a:lumMod val="40000"/>
                    <a:lumOff val="60000"/>
                  </a:schemeClr>
                </a:solidFill>
              </a:rPr>
              <a:t>contact: </a:t>
            </a:r>
            <a:r>
              <a:rPr lang="en-US" sz="3500" dirty="0" err="1">
                <a:solidFill>
                  <a:schemeClr val="accent4">
                    <a:lumMod val="40000"/>
                    <a:lumOff val="60000"/>
                  </a:schemeClr>
                </a:solidFill>
              </a:rPr>
              <a:t>charles.d.dowell@jpl.nasa.gov</a:t>
            </a:r>
            <a:endParaRPr lang="en-US" sz="3500" dirty="0">
              <a:solidFill>
                <a:schemeClr val="accent4">
                  <a:lumMod val="40000"/>
                  <a:lumOff val="60000"/>
                </a:schemeClr>
              </a:solidFill>
            </a:endParaRPr>
          </a:p>
          <a:p>
            <a:pPr algn="l"/>
            <a:endParaRPr lang="en-US" sz="2000" dirty="0">
              <a:solidFill>
                <a:schemeClr val="accent4">
                  <a:lumMod val="40000"/>
                  <a:lumOff val="60000"/>
                </a:schemeClr>
              </a:solidFill>
            </a:endParaRPr>
          </a:p>
          <a:p>
            <a:pPr algn="l"/>
            <a:r>
              <a:rPr lang="en-US" sz="2000" dirty="0">
                <a:solidFill>
                  <a:schemeClr val="accent4">
                    <a:lumMod val="40000"/>
                    <a:lumOff val="60000"/>
                  </a:schemeClr>
                </a:solidFill>
              </a:rPr>
              <a:t>© 2019 California Institute of Technology.  Government sponsorship acknowledged.</a:t>
            </a:r>
          </a:p>
        </p:txBody>
      </p:sp>
      <p:sp>
        <p:nvSpPr>
          <p:cNvPr id="4" name="TextBox 3">
            <a:extLst>
              <a:ext uri="{FF2B5EF4-FFF2-40B4-BE49-F238E27FC236}">
                <a16:creationId xmlns:a16="http://schemas.microsoft.com/office/drawing/2014/main" id="{F588B561-8D9F-384A-9CCA-C6B0D5A2E0E0}"/>
              </a:ext>
            </a:extLst>
          </p:cNvPr>
          <p:cNvSpPr txBox="1"/>
          <p:nvPr/>
        </p:nvSpPr>
        <p:spPr>
          <a:xfrm rot="20248856">
            <a:off x="8602702" y="4941564"/>
            <a:ext cx="3529357" cy="1015663"/>
          </a:xfrm>
          <a:prstGeom prst="rect">
            <a:avLst/>
          </a:prstGeom>
          <a:noFill/>
        </p:spPr>
        <p:txBody>
          <a:bodyPr wrap="square" rtlCol="0">
            <a:spAutoFit/>
          </a:bodyPr>
          <a:lstStyle/>
          <a:p>
            <a:pPr algn="ctr"/>
            <a:r>
              <a:rPr lang="en-US" sz="2000" i="1" dirty="0">
                <a:solidFill>
                  <a:srgbClr val="FFFF00"/>
                </a:solidFill>
              </a:rPr>
              <a:t>related talk:</a:t>
            </a:r>
          </a:p>
          <a:p>
            <a:pPr algn="ctr"/>
            <a:r>
              <a:rPr lang="en-US" sz="2000" i="1" dirty="0">
                <a:solidFill>
                  <a:srgbClr val="FFFF00"/>
                </a:solidFill>
              </a:rPr>
              <a:t>#316.05, Wednesday 3:40 PM</a:t>
            </a:r>
          </a:p>
          <a:p>
            <a:pPr algn="ctr"/>
            <a:r>
              <a:rPr lang="en-US" sz="2000" i="1" dirty="0">
                <a:solidFill>
                  <a:srgbClr val="FFFF00"/>
                </a:solidFill>
              </a:rPr>
              <a:t>ISM &amp; The Milky Way</a:t>
            </a:r>
          </a:p>
        </p:txBody>
      </p:sp>
      <p:pic>
        <p:nvPicPr>
          <p:cNvPr id="5" name="Picture 4">
            <a:extLst>
              <a:ext uri="{FF2B5EF4-FFF2-40B4-BE49-F238E27FC236}">
                <a16:creationId xmlns:a16="http://schemas.microsoft.com/office/drawing/2014/main" id="{043BB4A6-6BB4-B544-BEAE-68D070F957D3}"/>
              </a:ext>
            </a:extLst>
          </p:cNvPr>
          <p:cNvPicPr>
            <a:picLocks noChangeAspect="1"/>
          </p:cNvPicPr>
          <p:nvPr/>
        </p:nvPicPr>
        <p:blipFill>
          <a:blip r:embed="rId3"/>
          <a:stretch>
            <a:fillRect/>
          </a:stretch>
        </p:blipFill>
        <p:spPr>
          <a:xfrm>
            <a:off x="-1057" y="0"/>
            <a:ext cx="12193057" cy="2788145"/>
          </a:xfrm>
          <a:prstGeom prst="rect">
            <a:avLst/>
          </a:prstGeom>
        </p:spPr>
      </p:pic>
    </p:spTree>
    <p:extLst>
      <p:ext uri="{BB962C8B-B14F-4D97-AF65-F5344CB8AC3E}">
        <p14:creationId xmlns:p14="http://schemas.microsoft.com/office/powerpoint/2010/main" val="2507158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896E4-70BB-044D-9ECD-ED37C805A5C2}"/>
              </a:ext>
            </a:extLst>
          </p:cNvPr>
          <p:cNvSpPr>
            <a:spLocks noGrp="1"/>
          </p:cNvSpPr>
          <p:nvPr>
            <p:ph type="title"/>
          </p:nvPr>
        </p:nvSpPr>
        <p:spPr>
          <a:xfrm>
            <a:off x="118755" y="26689"/>
            <a:ext cx="12013870" cy="563722"/>
          </a:xfrm>
        </p:spPr>
        <p:txBody>
          <a:bodyPr>
            <a:noAutofit/>
          </a:bodyPr>
          <a:lstStyle/>
          <a:p>
            <a:r>
              <a:rPr lang="en-US" sz="3200" dirty="0">
                <a:solidFill>
                  <a:schemeClr val="bg1"/>
                </a:solidFill>
              </a:rPr>
              <a:t>Complex, rotating Circum-Nuclear Disk is prominent at </a:t>
            </a:r>
            <a:r>
              <a:rPr lang="en-US" sz="3200" dirty="0">
                <a:solidFill>
                  <a:schemeClr val="bg1"/>
                </a:solidFill>
                <a:latin typeface="Symbol" pitchFamily="2" charset="2"/>
              </a:rPr>
              <a:t>l</a:t>
            </a:r>
            <a:r>
              <a:rPr lang="en-US" sz="3200" dirty="0">
                <a:solidFill>
                  <a:schemeClr val="bg1"/>
                </a:solidFill>
              </a:rPr>
              <a:t> = 30 – 100 </a:t>
            </a:r>
            <a:r>
              <a:rPr lang="en-US" sz="3200" dirty="0">
                <a:solidFill>
                  <a:schemeClr val="bg1"/>
                </a:solidFill>
                <a:latin typeface="Symbol" pitchFamily="2" charset="2"/>
              </a:rPr>
              <a:t>m</a:t>
            </a:r>
            <a:r>
              <a:rPr lang="en-US" sz="3200" dirty="0">
                <a:solidFill>
                  <a:schemeClr val="bg1"/>
                </a:solidFill>
              </a:rPr>
              <a:t>m</a:t>
            </a:r>
          </a:p>
        </p:txBody>
      </p:sp>
      <p:sp>
        <p:nvSpPr>
          <p:cNvPr id="3" name="Content Placeholder 2">
            <a:extLst>
              <a:ext uri="{FF2B5EF4-FFF2-40B4-BE49-F238E27FC236}">
                <a16:creationId xmlns:a16="http://schemas.microsoft.com/office/drawing/2014/main" id="{B8E33B07-7E2D-5244-BDD4-F2F90D242D54}"/>
              </a:ext>
            </a:extLst>
          </p:cNvPr>
          <p:cNvSpPr>
            <a:spLocks noGrp="1"/>
          </p:cNvSpPr>
          <p:nvPr>
            <p:ph idx="1"/>
          </p:nvPr>
        </p:nvSpPr>
        <p:spPr>
          <a:xfrm>
            <a:off x="225631" y="5535636"/>
            <a:ext cx="11780321" cy="820714"/>
          </a:xfrm>
        </p:spPr>
        <p:txBody>
          <a:bodyPr>
            <a:normAutofit fontScale="40000" lnSpcReduction="20000"/>
          </a:bodyPr>
          <a:lstStyle/>
          <a:p>
            <a:r>
              <a:rPr lang="en-US" dirty="0">
                <a:solidFill>
                  <a:schemeClr val="bg1"/>
                </a:solidFill>
              </a:rPr>
              <a:t>Luminosity of our Galactic Center nucleus is only ~10</a:t>
            </a:r>
            <a:r>
              <a:rPr lang="en-US" baseline="30000" dirty="0">
                <a:solidFill>
                  <a:schemeClr val="bg1"/>
                </a:solidFill>
              </a:rPr>
              <a:t>7</a:t>
            </a:r>
            <a:r>
              <a:rPr lang="en-US" dirty="0">
                <a:solidFill>
                  <a:schemeClr val="bg1"/>
                </a:solidFill>
              </a:rPr>
              <a:t> </a:t>
            </a:r>
            <a:r>
              <a:rPr lang="en-US" dirty="0" err="1">
                <a:solidFill>
                  <a:schemeClr val="bg1"/>
                </a:solidFill>
              </a:rPr>
              <a:t>L</a:t>
            </a:r>
            <a:r>
              <a:rPr lang="en-US" baseline="-25000" dirty="0" err="1">
                <a:solidFill>
                  <a:schemeClr val="bg1"/>
                </a:solidFill>
              </a:rPr>
              <a:t>solar</a:t>
            </a:r>
            <a:endParaRPr lang="en-US" baseline="-25000" dirty="0">
              <a:solidFill>
                <a:schemeClr val="bg1"/>
              </a:solidFill>
            </a:endParaRPr>
          </a:p>
          <a:p>
            <a:r>
              <a:rPr lang="en-US" dirty="0">
                <a:solidFill>
                  <a:schemeClr val="bg1"/>
                </a:solidFill>
              </a:rPr>
              <a:t>Still, it presents a unique opportunity to study Super-Massive Black Hole accretion and associated processes.</a:t>
            </a:r>
          </a:p>
          <a:p>
            <a:r>
              <a:rPr lang="en-US" dirty="0">
                <a:solidFill>
                  <a:schemeClr val="bg1"/>
                </a:solidFill>
              </a:rPr>
              <a:t>The neutral gas and ionized gas are traced well by dust emission at </a:t>
            </a:r>
            <a:r>
              <a:rPr lang="en-US" dirty="0">
                <a:solidFill>
                  <a:schemeClr val="bg1"/>
                </a:solidFill>
                <a:latin typeface="Symbol" pitchFamily="2" charset="2"/>
              </a:rPr>
              <a:t>l</a:t>
            </a:r>
            <a:r>
              <a:rPr lang="en-US" dirty="0">
                <a:solidFill>
                  <a:schemeClr val="bg1"/>
                </a:solidFill>
              </a:rPr>
              <a:t> </a:t>
            </a:r>
            <a:r>
              <a:rPr lang="en-US" dirty="0">
                <a:solidFill>
                  <a:schemeClr val="bg1"/>
                </a:solidFill>
                <a:sym typeface="Symbol" pitchFamily="2" charset="2"/>
              </a:rPr>
              <a:t></a:t>
            </a:r>
            <a:r>
              <a:rPr lang="en-US" dirty="0">
                <a:solidFill>
                  <a:schemeClr val="bg1"/>
                </a:solidFill>
              </a:rPr>
              <a:t> 50 </a:t>
            </a:r>
            <a:r>
              <a:rPr lang="en-US" dirty="0">
                <a:solidFill>
                  <a:schemeClr val="bg1"/>
                </a:solidFill>
                <a:latin typeface="Symbol" pitchFamily="2" charset="2"/>
              </a:rPr>
              <a:t>m</a:t>
            </a:r>
            <a:r>
              <a:rPr lang="en-US" dirty="0">
                <a:solidFill>
                  <a:schemeClr val="bg1"/>
                </a:solidFill>
              </a:rPr>
              <a:t>m.  </a:t>
            </a:r>
            <a:r>
              <a:rPr lang="en-US" i="1" dirty="0">
                <a:solidFill>
                  <a:schemeClr val="bg1"/>
                </a:solidFill>
              </a:rPr>
              <a:t>Very high altitude needed for observation.</a:t>
            </a:r>
          </a:p>
        </p:txBody>
      </p:sp>
      <p:sp>
        <p:nvSpPr>
          <p:cNvPr id="4" name="Date Placeholder 3">
            <a:extLst>
              <a:ext uri="{FF2B5EF4-FFF2-40B4-BE49-F238E27FC236}">
                <a16:creationId xmlns:a16="http://schemas.microsoft.com/office/drawing/2014/main" id="{70E4C7F7-F32F-4C46-AA7C-9C56CC668A21}"/>
              </a:ext>
            </a:extLst>
          </p:cNvPr>
          <p:cNvSpPr>
            <a:spLocks noGrp="1"/>
          </p:cNvSpPr>
          <p:nvPr>
            <p:ph type="dt" sz="half" idx="10"/>
          </p:nvPr>
        </p:nvSpPr>
        <p:spPr/>
        <p:txBody>
          <a:bodyPr/>
          <a:lstStyle/>
          <a:p>
            <a:r>
              <a:rPr lang="en-US">
                <a:solidFill>
                  <a:prstClr val="black">
                    <a:tint val="75000"/>
                  </a:prstClr>
                </a:solidFill>
                <a:latin typeface="Calibri"/>
              </a:rPr>
              <a:t>2019 June 11</a:t>
            </a:r>
            <a:endParaRPr lang="en-US" dirty="0">
              <a:solidFill>
                <a:prstClr val="black">
                  <a:tint val="75000"/>
                </a:prstClr>
              </a:solidFill>
              <a:latin typeface="Calibri"/>
            </a:endParaRPr>
          </a:p>
        </p:txBody>
      </p:sp>
      <p:sp>
        <p:nvSpPr>
          <p:cNvPr id="5" name="Slide Number Placeholder 4">
            <a:extLst>
              <a:ext uri="{FF2B5EF4-FFF2-40B4-BE49-F238E27FC236}">
                <a16:creationId xmlns:a16="http://schemas.microsoft.com/office/drawing/2014/main" id="{5DD31AC8-90A8-B143-9204-05065772910C}"/>
              </a:ext>
            </a:extLst>
          </p:cNvPr>
          <p:cNvSpPr>
            <a:spLocks noGrp="1"/>
          </p:cNvSpPr>
          <p:nvPr>
            <p:ph type="sldNum" sz="quarter" idx="12"/>
          </p:nvPr>
        </p:nvSpPr>
        <p:spPr/>
        <p:txBody>
          <a:bodyPr/>
          <a:lstStyle/>
          <a:p>
            <a:fld id="{6871EEB2-3932-254A-BA3A-FBB0ADEC3096}" type="slidenum">
              <a:rPr lang="en-US" smtClean="0">
                <a:solidFill>
                  <a:prstClr val="black">
                    <a:tint val="75000"/>
                  </a:prstClr>
                </a:solidFill>
                <a:latin typeface="Calibri"/>
              </a:rPr>
              <a:pPr/>
              <a:t>2</a:t>
            </a:fld>
            <a:endParaRPr lang="en-US">
              <a:solidFill>
                <a:prstClr val="black">
                  <a:tint val="75000"/>
                </a:prstClr>
              </a:solidFill>
              <a:latin typeface="Calibri"/>
            </a:endParaRPr>
          </a:p>
        </p:txBody>
      </p:sp>
      <p:sp>
        <p:nvSpPr>
          <p:cNvPr id="18" name="Footer Placeholder 17">
            <a:extLst>
              <a:ext uri="{FF2B5EF4-FFF2-40B4-BE49-F238E27FC236}">
                <a16:creationId xmlns:a16="http://schemas.microsoft.com/office/drawing/2014/main" id="{EA366821-ACA7-B548-B43C-7E84B2E6AB37}"/>
              </a:ext>
            </a:extLst>
          </p:cNvPr>
          <p:cNvSpPr>
            <a:spLocks noGrp="1"/>
          </p:cNvSpPr>
          <p:nvPr>
            <p:ph type="ftr" sz="quarter" idx="11"/>
          </p:nvPr>
        </p:nvSpPr>
        <p:spPr/>
        <p:txBody>
          <a:bodyPr/>
          <a:lstStyle/>
          <a:p>
            <a:r>
              <a:rPr lang="en-US">
                <a:solidFill>
                  <a:prstClr val="black">
                    <a:tint val="75000"/>
                  </a:prstClr>
                </a:solidFill>
                <a:latin typeface="Calibri"/>
              </a:rPr>
              <a:t>C. D. Dowell / AAS #234</a:t>
            </a:r>
          </a:p>
        </p:txBody>
      </p:sp>
      <p:sp>
        <p:nvSpPr>
          <p:cNvPr id="11" name="TextBox 10">
            <a:extLst>
              <a:ext uri="{FF2B5EF4-FFF2-40B4-BE49-F238E27FC236}">
                <a16:creationId xmlns:a16="http://schemas.microsoft.com/office/drawing/2014/main" id="{5EA91E09-A7CD-CB45-8791-7E4294502702}"/>
              </a:ext>
            </a:extLst>
          </p:cNvPr>
          <p:cNvSpPr txBox="1"/>
          <p:nvPr/>
        </p:nvSpPr>
        <p:spPr>
          <a:xfrm>
            <a:off x="311005" y="2862773"/>
            <a:ext cx="1543793" cy="707886"/>
          </a:xfrm>
          <a:prstGeom prst="rect">
            <a:avLst/>
          </a:prstGeom>
          <a:noFill/>
        </p:spPr>
        <p:txBody>
          <a:bodyPr wrap="square" rtlCol="0">
            <a:spAutoFit/>
          </a:bodyPr>
          <a:lstStyle/>
          <a:p>
            <a:pPr algn="ctr"/>
            <a:r>
              <a:rPr lang="en-US" sz="2000" i="1" dirty="0">
                <a:solidFill>
                  <a:schemeClr val="bg1"/>
                </a:solidFill>
                <a:latin typeface="Arial Narrow"/>
                <a:cs typeface="Arial Narrow"/>
              </a:rPr>
              <a:t>3 parsecs</a:t>
            </a:r>
          </a:p>
          <a:p>
            <a:pPr algn="ctr"/>
            <a:r>
              <a:rPr lang="en-US" sz="2000" i="1" dirty="0">
                <a:solidFill>
                  <a:schemeClr val="bg1"/>
                </a:solidFill>
                <a:latin typeface="Arial Narrow"/>
                <a:cs typeface="Arial Narrow"/>
              </a:rPr>
              <a:t>(10 lightyears)</a:t>
            </a:r>
          </a:p>
        </p:txBody>
      </p:sp>
      <p:cxnSp>
        <p:nvCxnSpPr>
          <p:cNvPr id="13" name="Straight Connector 12">
            <a:extLst>
              <a:ext uri="{FF2B5EF4-FFF2-40B4-BE49-F238E27FC236}">
                <a16:creationId xmlns:a16="http://schemas.microsoft.com/office/drawing/2014/main" id="{76B1E8A4-6AC0-394E-B98C-7214EF913EF1}"/>
              </a:ext>
            </a:extLst>
          </p:cNvPr>
          <p:cNvCxnSpPr>
            <a:cxnSpLocks/>
          </p:cNvCxnSpPr>
          <p:nvPr/>
        </p:nvCxnSpPr>
        <p:spPr>
          <a:xfrm>
            <a:off x="1769424" y="2241575"/>
            <a:ext cx="763980" cy="1614743"/>
          </a:xfrm>
          <a:prstGeom prst="line">
            <a:avLst/>
          </a:prstGeom>
          <a:ln w="38100">
            <a:solidFill>
              <a:schemeClr val="accent5">
                <a:lumMod val="60000"/>
                <a:lumOff val="40000"/>
              </a:schemeClr>
            </a:solidFill>
            <a:headEnd type="arrow" w="lg" len="lg"/>
            <a:tailEnd type="arrow" w="lg" len="lg"/>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6DD77130-3B9B-8140-A882-E7717CC72ECD}"/>
              </a:ext>
            </a:extLst>
          </p:cNvPr>
          <p:cNvSpPr txBox="1"/>
          <p:nvPr/>
        </p:nvSpPr>
        <p:spPr>
          <a:xfrm>
            <a:off x="8262233" y="3678983"/>
            <a:ext cx="3870392" cy="1815882"/>
          </a:xfrm>
          <a:prstGeom prst="rect">
            <a:avLst/>
          </a:prstGeom>
          <a:noFill/>
        </p:spPr>
        <p:txBody>
          <a:bodyPr wrap="square" rtlCol="0">
            <a:spAutoFit/>
          </a:bodyPr>
          <a:lstStyle/>
          <a:p>
            <a:r>
              <a:rPr lang="en-US" sz="1600" i="1" dirty="0">
                <a:solidFill>
                  <a:schemeClr val="bg1"/>
                </a:solidFill>
                <a:latin typeface="Arial Narrow" panose="020B0604020202020204" pitchFamily="34" charset="0"/>
                <a:cs typeface="Arial Narrow" panose="020B0604020202020204" pitchFamily="34" charset="0"/>
              </a:rPr>
              <a:t>20, 31, 37 </a:t>
            </a:r>
            <a:r>
              <a:rPr lang="en-US" sz="1600" i="1" dirty="0">
                <a:solidFill>
                  <a:schemeClr val="bg1"/>
                </a:solidFill>
                <a:latin typeface="Symbol" pitchFamily="2" charset="2"/>
                <a:cs typeface="Arial Narrow" panose="020B0604020202020204" pitchFamily="34" charset="0"/>
              </a:rPr>
              <a:t>m</a:t>
            </a:r>
            <a:r>
              <a:rPr lang="en-US" sz="1600" i="1" dirty="0">
                <a:solidFill>
                  <a:schemeClr val="bg1"/>
                </a:solidFill>
                <a:latin typeface="Arial Narrow" panose="020B0604020202020204" pitchFamily="34" charset="0"/>
                <a:cs typeface="Arial Narrow" panose="020B0604020202020204" pitchFamily="34" charset="0"/>
              </a:rPr>
              <a:t>m:  SOFIA/FORCAST</a:t>
            </a:r>
          </a:p>
          <a:p>
            <a:endParaRPr lang="en-US" sz="1600" i="1" dirty="0">
              <a:solidFill>
                <a:schemeClr val="bg1"/>
              </a:solidFill>
              <a:latin typeface="Arial Narrow" panose="020B0604020202020204" pitchFamily="34" charset="0"/>
              <a:cs typeface="Arial Narrow" panose="020B0604020202020204" pitchFamily="34" charset="0"/>
            </a:endParaRPr>
          </a:p>
          <a:p>
            <a:r>
              <a:rPr lang="en-US" sz="1600" i="1" dirty="0">
                <a:solidFill>
                  <a:schemeClr val="bg1"/>
                </a:solidFill>
                <a:latin typeface="Arial Narrow" panose="020B0604020202020204" pitchFamily="34" charset="0"/>
                <a:cs typeface="Arial Narrow" panose="020B0604020202020204" pitchFamily="34" charset="0"/>
              </a:rPr>
              <a:t>53, 89 </a:t>
            </a:r>
            <a:r>
              <a:rPr lang="en-US" sz="1600" i="1" dirty="0">
                <a:solidFill>
                  <a:schemeClr val="bg1"/>
                </a:solidFill>
                <a:latin typeface="Symbol" pitchFamily="2" charset="2"/>
                <a:cs typeface="Arial Narrow" panose="020B0604020202020204" pitchFamily="34" charset="0"/>
              </a:rPr>
              <a:t>m</a:t>
            </a:r>
            <a:r>
              <a:rPr lang="en-US" sz="1600" i="1" dirty="0">
                <a:solidFill>
                  <a:schemeClr val="bg1"/>
                </a:solidFill>
                <a:latin typeface="Arial Narrow" panose="020B0604020202020204" pitchFamily="34" charset="0"/>
                <a:cs typeface="Arial Narrow" panose="020B0604020202020204" pitchFamily="34" charset="0"/>
              </a:rPr>
              <a:t>m:  SOFIA/HAWC+</a:t>
            </a:r>
          </a:p>
          <a:p>
            <a:endParaRPr lang="en-US" sz="1600" i="1" dirty="0">
              <a:solidFill>
                <a:schemeClr val="bg1"/>
              </a:solidFill>
              <a:latin typeface="Arial Narrow" panose="020B0604020202020204" pitchFamily="34" charset="0"/>
              <a:cs typeface="Arial Narrow" panose="020B0604020202020204" pitchFamily="34" charset="0"/>
            </a:endParaRPr>
          </a:p>
          <a:p>
            <a:r>
              <a:rPr lang="en-US" sz="1600" i="1" dirty="0">
                <a:solidFill>
                  <a:schemeClr val="bg1"/>
                </a:solidFill>
                <a:latin typeface="Arial Narrow" panose="020B0604020202020204" pitchFamily="34" charset="0"/>
                <a:cs typeface="Arial Narrow" panose="020B0604020202020204" pitchFamily="34" charset="0"/>
              </a:rPr>
              <a:t>70, 160 </a:t>
            </a:r>
            <a:r>
              <a:rPr lang="en-US" sz="1600" i="1" dirty="0">
                <a:solidFill>
                  <a:schemeClr val="bg1"/>
                </a:solidFill>
                <a:latin typeface="Symbol" pitchFamily="2" charset="2"/>
                <a:cs typeface="Arial Narrow" panose="020B0604020202020204" pitchFamily="34" charset="0"/>
              </a:rPr>
              <a:t>m</a:t>
            </a:r>
            <a:r>
              <a:rPr lang="en-US" sz="1600" i="1" dirty="0">
                <a:solidFill>
                  <a:schemeClr val="bg1"/>
                </a:solidFill>
                <a:latin typeface="Arial Narrow" panose="020B0604020202020204" pitchFamily="34" charset="0"/>
                <a:cs typeface="Arial Narrow" panose="020B0604020202020204" pitchFamily="34" charset="0"/>
              </a:rPr>
              <a:t>m:  Herschel Space Observatory/PACS</a:t>
            </a:r>
          </a:p>
          <a:p>
            <a:endParaRPr lang="en-US" sz="1600" i="1" dirty="0">
              <a:solidFill>
                <a:schemeClr val="bg1"/>
              </a:solidFill>
              <a:latin typeface="Arial Narrow" panose="020B0604020202020204" pitchFamily="34" charset="0"/>
              <a:cs typeface="Arial Narrow" panose="020B0604020202020204" pitchFamily="34" charset="0"/>
            </a:endParaRPr>
          </a:p>
          <a:p>
            <a:r>
              <a:rPr lang="en-US" sz="1600" i="1" dirty="0">
                <a:solidFill>
                  <a:schemeClr val="bg1"/>
                </a:solidFill>
                <a:latin typeface="Arial Narrow" panose="020B0604020202020204" pitchFamily="34" charset="0"/>
                <a:cs typeface="Arial Narrow" panose="020B0604020202020204" pitchFamily="34" charset="0"/>
              </a:rPr>
              <a:t>350 </a:t>
            </a:r>
            <a:r>
              <a:rPr lang="en-US" sz="1600" i="1" dirty="0">
                <a:solidFill>
                  <a:schemeClr val="bg1"/>
                </a:solidFill>
                <a:latin typeface="Symbol" pitchFamily="2" charset="2"/>
                <a:cs typeface="Arial Narrow" panose="020B0604020202020204" pitchFamily="34" charset="0"/>
              </a:rPr>
              <a:t>m</a:t>
            </a:r>
            <a:r>
              <a:rPr lang="en-US" sz="1600" i="1" dirty="0">
                <a:solidFill>
                  <a:schemeClr val="bg1"/>
                </a:solidFill>
                <a:latin typeface="Arial Narrow" panose="020B0604020202020204" pitchFamily="34" charset="0"/>
                <a:cs typeface="Arial Narrow" panose="020B0604020202020204" pitchFamily="34" charset="0"/>
              </a:rPr>
              <a:t>m:  Caltech Submillimeter Observatory</a:t>
            </a:r>
          </a:p>
        </p:txBody>
      </p:sp>
      <p:pic>
        <p:nvPicPr>
          <p:cNvPr id="10" name="Picture 9">
            <a:extLst>
              <a:ext uri="{FF2B5EF4-FFF2-40B4-BE49-F238E27FC236}">
                <a16:creationId xmlns:a16="http://schemas.microsoft.com/office/drawing/2014/main" id="{06F7F51E-BCCF-AC45-AF99-4974FC9D6C14}"/>
              </a:ext>
            </a:extLst>
          </p:cNvPr>
          <p:cNvPicPr>
            <a:picLocks noChangeAspect="1"/>
          </p:cNvPicPr>
          <p:nvPr/>
        </p:nvPicPr>
        <p:blipFill>
          <a:blip r:embed="rId3"/>
          <a:stretch>
            <a:fillRect/>
          </a:stretch>
        </p:blipFill>
        <p:spPr>
          <a:xfrm>
            <a:off x="3428967" y="628515"/>
            <a:ext cx="4775200" cy="4889500"/>
          </a:xfrm>
          <a:prstGeom prst="rect">
            <a:avLst/>
          </a:prstGeom>
        </p:spPr>
      </p:pic>
    </p:spTree>
    <p:extLst>
      <p:ext uri="{BB962C8B-B14F-4D97-AF65-F5344CB8AC3E}">
        <p14:creationId xmlns:p14="http://schemas.microsoft.com/office/powerpoint/2010/main" val="175914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896E4-70BB-044D-9ECD-ED37C805A5C2}"/>
              </a:ext>
            </a:extLst>
          </p:cNvPr>
          <p:cNvSpPr>
            <a:spLocks noGrp="1"/>
          </p:cNvSpPr>
          <p:nvPr>
            <p:ph type="title"/>
          </p:nvPr>
        </p:nvSpPr>
        <p:spPr>
          <a:xfrm>
            <a:off x="118755" y="26689"/>
            <a:ext cx="12013870" cy="563722"/>
          </a:xfrm>
        </p:spPr>
        <p:txBody>
          <a:bodyPr>
            <a:noAutofit/>
          </a:bodyPr>
          <a:lstStyle/>
          <a:p>
            <a:r>
              <a:rPr lang="en-US" sz="3200" dirty="0">
                <a:solidFill>
                  <a:schemeClr val="bg1"/>
                </a:solidFill>
              </a:rPr>
              <a:t>Complex, rotating Circum-Nuclear Disk is prominent at </a:t>
            </a:r>
            <a:r>
              <a:rPr lang="en-US" sz="3200" dirty="0">
                <a:solidFill>
                  <a:schemeClr val="bg1"/>
                </a:solidFill>
                <a:latin typeface="Symbol" pitchFamily="2" charset="2"/>
              </a:rPr>
              <a:t>l</a:t>
            </a:r>
            <a:r>
              <a:rPr lang="en-US" sz="3200" dirty="0">
                <a:solidFill>
                  <a:schemeClr val="bg1"/>
                </a:solidFill>
              </a:rPr>
              <a:t> = 30 – 100 </a:t>
            </a:r>
            <a:r>
              <a:rPr lang="en-US" sz="3200" dirty="0">
                <a:solidFill>
                  <a:schemeClr val="bg1"/>
                </a:solidFill>
                <a:latin typeface="Symbol" pitchFamily="2" charset="2"/>
              </a:rPr>
              <a:t>m</a:t>
            </a:r>
            <a:r>
              <a:rPr lang="en-US" sz="3200" dirty="0">
                <a:solidFill>
                  <a:schemeClr val="bg1"/>
                </a:solidFill>
              </a:rPr>
              <a:t>m</a:t>
            </a:r>
          </a:p>
        </p:txBody>
      </p:sp>
      <p:sp>
        <p:nvSpPr>
          <p:cNvPr id="3" name="Content Placeholder 2">
            <a:extLst>
              <a:ext uri="{FF2B5EF4-FFF2-40B4-BE49-F238E27FC236}">
                <a16:creationId xmlns:a16="http://schemas.microsoft.com/office/drawing/2014/main" id="{B8E33B07-7E2D-5244-BDD4-F2F90D242D54}"/>
              </a:ext>
            </a:extLst>
          </p:cNvPr>
          <p:cNvSpPr>
            <a:spLocks noGrp="1"/>
          </p:cNvSpPr>
          <p:nvPr>
            <p:ph idx="1"/>
          </p:nvPr>
        </p:nvSpPr>
        <p:spPr>
          <a:xfrm>
            <a:off x="225631" y="5535636"/>
            <a:ext cx="11780321" cy="820714"/>
          </a:xfrm>
        </p:spPr>
        <p:txBody>
          <a:bodyPr>
            <a:normAutofit fontScale="40000" lnSpcReduction="20000"/>
          </a:bodyPr>
          <a:lstStyle/>
          <a:p>
            <a:r>
              <a:rPr lang="en-US" dirty="0">
                <a:solidFill>
                  <a:schemeClr val="bg1"/>
                </a:solidFill>
              </a:rPr>
              <a:t>Luminosity of our Galactic Center nucleus is only ~10</a:t>
            </a:r>
            <a:r>
              <a:rPr lang="en-US" baseline="30000" dirty="0">
                <a:solidFill>
                  <a:schemeClr val="bg1"/>
                </a:solidFill>
              </a:rPr>
              <a:t>7</a:t>
            </a:r>
            <a:r>
              <a:rPr lang="en-US" dirty="0">
                <a:solidFill>
                  <a:schemeClr val="bg1"/>
                </a:solidFill>
              </a:rPr>
              <a:t> </a:t>
            </a:r>
            <a:r>
              <a:rPr lang="en-US" dirty="0" err="1">
                <a:solidFill>
                  <a:schemeClr val="bg1"/>
                </a:solidFill>
              </a:rPr>
              <a:t>L</a:t>
            </a:r>
            <a:r>
              <a:rPr lang="en-US" baseline="-25000" dirty="0" err="1">
                <a:solidFill>
                  <a:schemeClr val="bg1"/>
                </a:solidFill>
              </a:rPr>
              <a:t>solar</a:t>
            </a:r>
            <a:endParaRPr lang="en-US" baseline="-25000" dirty="0">
              <a:solidFill>
                <a:schemeClr val="bg1"/>
              </a:solidFill>
            </a:endParaRPr>
          </a:p>
          <a:p>
            <a:r>
              <a:rPr lang="en-US" dirty="0">
                <a:solidFill>
                  <a:schemeClr val="bg1"/>
                </a:solidFill>
              </a:rPr>
              <a:t>Still, it presents a unique opportunity to study Super-Massive Black Hole accretion and associated processes.</a:t>
            </a:r>
          </a:p>
          <a:p>
            <a:r>
              <a:rPr lang="en-US" dirty="0">
                <a:solidFill>
                  <a:schemeClr val="bg1"/>
                </a:solidFill>
              </a:rPr>
              <a:t>The neutral gas and ionized gas are traced well by dust emission at </a:t>
            </a:r>
            <a:r>
              <a:rPr lang="en-US" dirty="0">
                <a:solidFill>
                  <a:schemeClr val="bg1"/>
                </a:solidFill>
                <a:latin typeface="Symbol" pitchFamily="2" charset="2"/>
              </a:rPr>
              <a:t>l</a:t>
            </a:r>
            <a:r>
              <a:rPr lang="en-US" dirty="0">
                <a:solidFill>
                  <a:schemeClr val="bg1"/>
                </a:solidFill>
              </a:rPr>
              <a:t> </a:t>
            </a:r>
            <a:r>
              <a:rPr lang="en-US" dirty="0">
                <a:solidFill>
                  <a:schemeClr val="bg1"/>
                </a:solidFill>
                <a:sym typeface="Symbol" pitchFamily="2" charset="2"/>
              </a:rPr>
              <a:t></a:t>
            </a:r>
            <a:r>
              <a:rPr lang="en-US" dirty="0">
                <a:solidFill>
                  <a:schemeClr val="bg1"/>
                </a:solidFill>
              </a:rPr>
              <a:t> 50 </a:t>
            </a:r>
            <a:r>
              <a:rPr lang="en-US" dirty="0">
                <a:solidFill>
                  <a:schemeClr val="bg1"/>
                </a:solidFill>
                <a:latin typeface="Symbol" pitchFamily="2" charset="2"/>
              </a:rPr>
              <a:t>m</a:t>
            </a:r>
            <a:r>
              <a:rPr lang="en-US" dirty="0">
                <a:solidFill>
                  <a:schemeClr val="bg1"/>
                </a:solidFill>
              </a:rPr>
              <a:t>m.  </a:t>
            </a:r>
            <a:r>
              <a:rPr lang="en-US" i="1" dirty="0">
                <a:solidFill>
                  <a:schemeClr val="bg1"/>
                </a:solidFill>
              </a:rPr>
              <a:t>Very high altitude needed for observation.</a:t>
            </a:r>
          </a:p>
        </p:txBody>
      </p:sp>
      <p:sp>
        <p:nvSpPr>
          <p:cNvPr id="4" name="Date Placeholder 3">
            <a:extLst>
              <a:ext uri="{FF2B5EF4-FFF2-40B4-BE49-F238E27FC236}">
                <a16:creationId xmlns:a16="http://schemas.microsoft.com/office/drawing/2014/main" id="{70E4C7F7-F32F-4C46-AA7C-9C56CC668A21}"/>
              </a:ext>
            </a:extLst>
          </p:cNvPr>
          <p:cNvSpPr>
            <a:spLocks noGrp="1"/>
          </p:cNvSpPr>
          <p:nvPr>
            <p:ph type="dt" sz="half" idx="10"/>
          </p:nvPr>
        </p:nvSpPr>
        <p:spPr/>
        <p:txBody>
          <a:bodyPr/>
          <a:lstStyle/>
          <a:p>
            <a:r>
              <a:rPr lang="en-US">
                <a:solidFill>
                  <a:prstClr val="black">
                    <a:tint val="75000"/>
                  </a:prstClr>
                </a:solidFill>
                <a:latin typeface="Calibri"/>
              </a:rPr>
              <a:t>2019 June 11</a:t>
            </a:r>
            <a:endParaRPr lang="en-US" dirty="0">
              <a:solidFill>
                <a:prstClr val="black">
                  <a:tint val="75000"/>
                </a:prstClr>
              </a:solidFill>
              <a:latin typeface="Calibri"/>
            </a:endParaRPr>
          </a:p>
        </p:txBody>
      </p:sp>
      <p:sp>
        <p:nvSpPr>
          <p:cNvPr id="5" name="Slide Number Placeholder 4">
            <a:extLst>
              <a:ext uri="{FF2B5EF4-FFF2-40B4-BE49-F238E27FC236}">
                <a16:creationId xmlns:a16="http://schemas.microsoft.com/office/drawing/2014/main" id="{5DD31AC8-90A8-B143-9204-05065772910C}"/>
              </a:ext>
            </a:extLst>
          </p:cNvPr>
          <p:cNvSpPr>
            <a:spLocks noGrp="1"/>
          </p:cNvSpPr>
          <p:nvPr>
            <p:ph type="sldNum" sz="quarter" idx="12"/>
          </p:nvPr>
        </p:nvSpPr>
        <p:spPr/>
        <p:txBody>
          <a:bodyPr/>
          <a:lstStyle/>
          <a:p>
            <a:fld id="{6871EEB2-3932-254A-BA3A-FBB0ADEC3096}" type="slidenum">
              <a:rPr lang="en-US" smtClean="0">
                <a:solidFill>
                  <a:prstClr val="black">
                    <a:tint val="75000"/>
                  </a:prstClr>
                </a:solidFill>
                <a:latin typeface="Calibri"/>
              </a:rPr>
              <a:pPr/>
              <a:t>3</a:t>
            </a:fld>
            <a:endParaRPr lang="en-US">
              <a:solidFill>
                <a:prstClr val="black">
                  <a:tint val="75000"/>
                </a:prstClr>
              </a:solidFill>
              <a:latin typeface="Calibri"/>
            </a:endParaRPr>
          </a:p>
        </p:txBody>
      </p:sp>
      <p:sp>
        <p:nvSpPr>
          <p:cNvPr id="17" name="TextBox 16">
            <a:extLst>
              <a:ext uri="{FF2B5EF4-FFF2-40B4-BE49-F238E27FC236}">
                <a16:creationId xmlns:a16="http://schemas.microsoft.com/office/drawing/2014/main" id="{FB041C7F-13AF-FF40-A4A2-9CAF82ABABEB}"/>
              </a:ext>
            </a:extLst>
          </p:cNvPr>
          <p:cNvSpPr txBox="1"/>
          <p:nvPr/>
        </p:nvSpPr>
        <p:spPr>
          <a:xfrm>
            <a:off x="8262233" y="3678983"/>
            <a:ext cx="3870392" cy="1815882"/>
          </a:xfrm>
          <a:prstGeom prst="rect">
            <a:avLst/>
          </a:prstGeom>
          <a:noFill/>
        </p:spPr>
        <p:txBody>
          <a:bodyPr wrap="square" rtlCol="0">
            <a:spAutoFit/>
          </a:bodyPr>
          <a:lstStyle/>
          <a:p>
            <a:r>
              <a:rPr lang="en-US" sz="1600" i="1" dirty="0">
                <a:solidFill>
                  <a:schemeClr val="bg1"/>
                </a:solidFill>
                <a:latin typeface="Arial Narrow" panose="020B0604020202020204" pitchFamily="34" charset="0"/>
                <a:cs typeface="Arial Narrow" panose="020B0604020202020204" pitchFamily="34" charset="0"/>
              </a:rPr>
              <a:t>20, 31, 37 </a:t>
            </a:r>
            <a:r>
              <a:rPr lang="en-US" sz="1600" i="1" dirty="0">
                <a:solidFill>
                  <a:schemeClr val="bg1"/>
                </a:solidFill>
                <a:latin typeface="Symbol" pitchFamily="2" charset="2"/>
                <a:cs typeface="Arial Narrow" panose="020B0604020202020204" pitchFamily="34" charset="0"/>
              </a:rPr>
              <a:t>m</a:t>
            </a:r>
            <a:r>
              <a:rPr lang="en-US" sz="1600" i="1" dirty="0">
                <a:solidFill>
                  <a:schemeClr val="bg1"/>
                </a:solidFill>
                <a:latin typeface="Arial Narrow" panose="020B0604020202020204" pitchFamily="34" charset="0"/>
                <a:cs typeface="Arial Narrow" panose="020B0604020202020204" pitchFamily="34" charset="0"/>
              </a:rPr>
              <a:t>m:  SOFIA/FORCAST</a:t>
            </a:r>
          </a:p>
          <a:p>
            <a:endParaRPr lang="en-US" sz="1600" i="1" dirty="0">
              <a:solidFill>
                <a:schemeClr val="bg1"/>
              </a:solidFill>
              <a:latin typeface="Arial Narrow" panose="020B0604020202020204" pitchFamily="34" charset="0"/>
              <a:cs typeface="Arial Narrow" panose="020B0604020202020204" pitchFamily="34" charset="0"/>
            </a:endParaRPr>
          </a:p>
          <a:p>
            <a:r>
              <a:rPr lang="en-US" sz="1600" i="1" dirty="0">
                <a:solidFill>
                  <a:schemeClr val="bg1"/>
                </a:solidFill>
                <a:latin typeface="Arial Narrow" panose="020B0604020202020204" pitchFamily="34" charset="0"/>
                <a:cs typeface="Arial Narrow" panose="020B0604020202020204" pitchFamily="34" charset="0"/>
              </a:rPr>
              <a:t>53, 89 </a:t>
            </a:r>
            <a:r>
              <a:rPr lang="en-US" sz="1600" i="1" dirty="0">
                <a:solidFill>
                  <a:schemeClr val="bg1"/>
                </a:solidFill>
                <a:latin typeface="Symbol" pitchFamily="2" charset="2"/>
                <a:cs typeface="Arial Narrow" panose="020B0604020202020204" pitchFamily="34" charset="0"/>
              </a:rPr>
              <a:t>m</a:t>
            </a:r>
            <a:r>
              <a:rPr lang="en-US" sz="1600" i="1" dirty="0">
                <a:solidFill>
                  <a:schemeClr val="bg1"/>
                </a:solidFill>
                <a:latin typeface="Arial Narrow" panose="020B0604020202020204" pitchFamily="34" charset="0"/>
                <a:cs typeface="Arial Narrow" panose="020B0604020202020204" pitchFamily="34" charset="0"/>
              </a:rPr>
              <a:t>m:  SOFIA/HAWC+</a:t>
            </a:r>
          </a:p>
          <a:p>
            <a:endParaRPr lang="en-US" sz="1600" i="1" dirty="0">
              <a:solidFill>
                <a:schemeClr val="bg1"/>
              </a:solidFill>
              <a:latin typeface="Arial Narrow" panose="020B0604020202020204" pitchFamily="34" charset="0"/>
              <a:cs typeface="Arial Narrow" panose="020B0604020202020204" pitchFamily="34" charset="0"/>
            </a:endParaRPr>
          </a:p>
          <a:p>
            <a:r>
              <a:rPr lang="en-US" sz="1600" i="1" dirty="0">
                <a:solidFill>
                  <a:schemeClr val="bg1"/>
                </a:solidFill>
                <a:latin typeface="Arial Narrow" panose="020B0604020202020204" pitchFamily="34" charset="0"/>
                <a:cs typeface="Arial Narrow" panose="020B0604020202020204" pitchFamily="34" charset="0"/>
              </a:rPr>
              <a:t>70, 160 </a:t>
            </a:r>
            <a:r>
              <a:rPr lang="en-US" sz="1600" i="1" dirty="0">
                <a:solidFill>
                  <a:schemeClr val="bg1"/>
                </a:solidFill>
                <a:latin typeface="Symbol" pitchFamily="2" charset="2"/>
                <a:cs typeface="Arial Narrow" panose="020B0604020202020204" pitchFamily="34" charset="0"/>
              </a:rPr>
              <a:t>m</a:t>
            </a:r>
            <a:r>
              <a:rPr lang="en-US" sz="1600" i="1" dirty="0">
                <a:solidFill>
                  <a:schemeClr val="bg1"/>
                </a:solidFill>
                <a:latin typeface="Arial Narrow" panose="020B0604020202020204" pitchFamily="34" charset="0"/>
                <a:cs typeface="Arial Narrow" panose="020B0604020202020204" pitchFamily="34" charset="0"/>
              </a:rPr>
              <a:t>m:  Herschel Space Observatory/PACS</a:t>
            </a:r>
          </a:p>
          <a:p>
            <a:endParaRPr lang="en-US" sz="1600" i="1" dirty="0">
              <a:solidFill>
                <a:schemeClr val="bg1"/>
              </a:solidFill>
              <a:latin typeface="Arial Narrow" panose="020B0604020202020204" pitchFamily="34" charset="0"/>
              <a:cs typeface="Arial Narrow" panose="020B0604020202020204" pitchFamily="34" charset="0"/>
            </a:endParaRPr>
          </a:p>
          <a:p>
            <a:r>
              <a:rPr lang="en-US" sz="1600" i="1" dirty="0">
                <a:solidFill>
                  <a:schemeClr val="bg1"/>
                </a:solidFill>
                <a:latin typeface="Arial Narrow" panose="020B0604020202020204" pitchFamily="34" charset="0"/>
                <a:cs typeface="Arial Narrow" panose="020B0604020202020204" pitchFamily="34" charset="0"/>
              </a:rPr>
              <a:t>350 </a:t>
            </a:r>
            <a:r>
              <a:rPr lang="en-US" sz="1600" i="1" dirty="0">
                <a:solidFill>
                  <a:schemeClr val="bg1"/>
                </a:solidFill>
                <a:latin typeface="Symbol" pitchFamily="2" charset="2"/>
                <a:cs typeface="Arial Narrow" panose="020B0604020202020204" pitchFamily="34" charset="0"/>
              </a:rPr>
              <a:t>m</a:t>
            </a:r>
            <a:r>
              <a:rPr lang="en-US" sz="1600" i="1" dirty="0">
                <a:solidFill>
                  <a:schemeClr val="bg1"/>
                </a:solidFill>
                <a:latin typeface="Arial Narrow" panose="020B0604020202020204" pitchFamily="34" charset="0"/>
                <a:cs typeface="Arial Narrow" panose="020B0604020202020204" pitchFamily="34" charset="0"/>
              </a:rPr>
              <a:t>m:  Caltech Submillimeter Observatory</a:t>
            </a:r>
          </a:p>
        </p:txBody>
      </p:sp>
      <p:sp>
        <p:nvSpPr>
          <p:cNvPr id="18" name="Footer Placeholder 17">
            <a:extLst>
              <a:ext uri="{FF2B5EF4-FFF2-40B4-BE49-F238E27FC236}">
                <a16:creationId xmlns:a16="http://schemas.microsoft.com/office/drawing/2014/main" id="{EA366821-ACA7-B548-B43C-7E84B2E6AB37}"/>
              </a:ext>
            </a:extLst>
          </p:cNvPr>
          <p:cNvSpPr>
            <a:spLocks noGrp="1"/>
          </p:cNvSpPr>
          <p:nvPr>
            <p:ph type="ftr" sz="quarter" idx="11"/>
          </p:nvPr>
        </p:nvSpPr>
        <p:spPr/>
        <p:txBody>
          <a:bodyPr/>
          <a:lstStyle/>
          <a:p>
            <a:r>
              <a:rPr lang="en-US">
                <a:solidFill>
                  <a:prstClr val="black">
                    <a:tint val="75000"/>
                  </a:prstClr>
                </a:solidFill>
                <a:latin typeface="Calibri"/>
              </a:rPr>
              <a:t>C. D. Dowell / AAS #234</a:t>
            </a:r>
          </a:p>
        </p:txBody>
      </p:sp>
      <p:sp>
        <p:nvSpPr>
          <p:cNvPr id="11" name="TextBox 10">
            <a:extLst>
              <a:ext uri="{FF2B5EF4-FFF2-40B4-BE49-F238E27FC236}">
                <a16:creationId xmlns:a16="http://schemas.microsoft.com/office/drawing/2014/main" id="{5EA91E09-A7CD-CB45-8791-7E4294502702}"/>
              </a:ext>
            </a:extLst>
          </p:cNvPr>
          <p:cNvSpPr txBox="1"/>
          <p:nvPr/>
        </p:nvSpPr>
        <p:spPr>
          <a:xfrm>
            <a:off x="311005" y="2862773"/>
            <a:ext cx="1543793" cy="707886"/>
          </a:xfrm>
          <a:prstGeom prst="rect">
            <a:avLst/>
          </a:prstGeom>
          <a:noFill/>
        </p:spPr>
        <p:txBody>
          <a:bodyPr wrap="square" rtlCol="0">
            <a:spAutoFit/>
          </a:bodyPr>
          <a:lstStyle/>
          <a:p>
            <a:pPr algn="ctr"/>
            <a:r>
              <a:rPr lang="en-US" sz="2000" i="1" dirty="0">
                <a:solidFill>
                  <a:schemeClr val="bg1"/>
                </a:solidFill>
                <a:latin typeface="Arial Narrow"/>
                <a:cs typeface="Arial Narrow"/>
              </a:rPr>
              <a:t>3 parsecs</a:t>
            </a:r>
          </a:p>
          <a:p>
            <a:pPr algn="ctr"/>
            <a:r>
              <a:rPr lang="en-US" sz="2000" i="1" dirty="0">
                <a:solidFill>
                  <a:schemeClr val="bg1"/>
                </a:solidFill>
                <a:latin typeface="Arial Narrow"/>
                <a:cs typeface="Arial Narrow"/>
              </a:rPr>
              <a:t>(10 lightyears)</a:t>
            </a:r>
          </a:p>
        </p:txBody>
      </p:sp>
      <p:cxnSp>
        <p:nvCxnSpPr>
          <p:cNvPr id="13" name="Straight Connector 12">
            <a:extLst>
              <a:ext uri="{FF2B5EF4-FFF2-40B4-BE49-F238E27FC236}">
                <a16:creationId xmlns:a16="http://schemas.microsoft.com/office/drawing/2014/main" id="{76B1E8A4-6AC0-394E-B98C-7214EF913EF1}"/>
              </a:ext>
            </a:extLst>
          </p:cNvPr>
          <p:cNvCxnSpPr>
            <a:cxnSpLocks/>
          </p:cNvCxnSpPr>
          <p:nvPr/>
        </p:nvCxnSpPr>
        <p:spPr>
          <a:xfrm>
            <a:off x="1769424" y="2241575"/>
            <a:ext cx="763980" cy="1614743"/>
          </a:xfrm>
          <a:prstGeom prst="line">
            <a:avLst/>
          </a:prstGeom>
          <a:ln w="38100">
            <a:solidFill>
              <a:schemeClr val="accent5">
                <a:lumMod val="60000"/>
                <a:lumOff val="40000"/>
              </a:schemeClr>
            </a:solidFill>
            <a:headEnd type="arrow" w="lg" len="lg"/>
            <a:tailEnd type="arrow" w="lg" len="lg"/>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E7F1224D-690D-1A42-9C8E-502AD0B97589}"/>
              </a:ext>
            </a:extLst>
          </p:cNvPr>
          <p:cNvSpPr txBox="1"/>
          <p:nvPr/>
        </p:nvSpPr>
        <p:spPr>
          <a:xfrm>
            <a:off x="7176304" y="6321366"/>
            <a:ext cx="4956321" cy="400110"/>
          </a:xfrm>
          <a:prstGeom prst="rect">
            <a:avLst/>
          </a:prstGeom>
          <a:solidFill>
            <a:schemeClr val="bg2">
              <a:lumMod val="10000"/>
            </a:schemeClr>
          </a:solidFill>
        </p:spPr>
        <p:txBody>
          <a:bodyPr wrap="square" rtlCol="0">
            <a:spAutoFit/>
          </a:bodyPr>
          <a:lstStyle/>
          <a:p>
            <a:pPr algn="ctr"/>
            <a:r>
              <a:rPr lang="en-US" sz="2000" i="1" dirty="0">
                <a:solidFill>
                  <a:schemeClr val="accent2">
                    <a:lumMod val="60000"/>
                    <a:lumOff val="40000"/>
                  </a:schemeClr>
                </a:solidFill>
                <a:latin typeface="Arial Narrow"/>
                <a:cs typeface="Arial Narrow"/>
              </a:rPr>
              <a:t>=&gt; SOFIA/HAWC+ 53 </a:t>
            </a:r>
            <a:r>
              <a:rPr lang="en-US" sz="2000" dirty="0">
                <a:solidFill>
                  <a:schemeClr val="accent2">
                    <a:lumMod val="60000"/>
                    <a:lumOff val="40000"/>
                  </a:schemeClr>
                </a:solidFill>
                <a:latin typeface="Symbol" pitchFamily="2" charset="2"/>
              </a:rPr>
              <a:t>m</a:t>
            </a:r>
            <a:r>
              <a:rPr lang="en-US" sz="2000" i="1" dirty="0">
                <a:solidFill>
                  <a:schemeClr val="accent2">
                    <a:lumMod val="60000"/>
                    <a:lumOff val="40000"/>
                  </a:schemeClr>
                </a:solidFill>
                <a:latin typeface="Arial Narrow"/>
                <a:cs typeface="Arial Narrow"/>
              </a:rPr>
              <a:t>m imaging and polarimetry</a:t>
            </a:r>
          </a:p>
        </p:txBody>
      </p:sp>
      <p:pic>
        <p:nvPicPr>
          <p:cNvPr id="9" name="Picture 8">
            <a:extLst>
              <a:ext uri="{FF2B5EF4-FFF2-40B4-BE49-F238E27FC236}">
                <a16:creationId xmlns:a16="http://schemas.microsoft.com/office/drawing/2014/main" id="{A6257513-BDB6-AB4D-B586-62F619C51639}"/>
              </a:ext>
            </a:extLst>
          </p:cNvPr>
          <p:cNvPicPr>
            <a:picLocks noChangeAspect="1"/>
          </p:cNvPicPr>
          <p:nvPr/>
        </p:nvPicPr>
        <p:blipFill>
          <a:blip r:embed="rId3"/>
          <a:stretch>
            <a:fillRect/>
          </a:stretch>
        </p:blipFill>
        <p:spPr>
          <a:xfrm>
            <a:off x="3428967" y="629848"/>
            <a:ext cx="4775200" cy="4889500"/>
          </a:xfrm>
          <a:prstGeom prst="rect">
            <a:avLst/>
          </a:prstGeom>
        </p:spPr>
      </p:pic>
      <p:sp>
        <p:nvSpPr>
          <p:cNvPr id="19" name="Curved Right Arrow 18">
            <a:extLst>
              <a:ext uri="{FF2B5EF4-FFF2-40B4-BE49-F238E27FC236}">
                <a16:creationId xmlns:a16="http://schemas.microsoft.com/office/drawing/2014/main" id="{64EAF47C-7E37-CE40-97C7-CA0DE57B269C}"/>
              </a:ext>
            </a:extLst>
          </p:cNvPr>
          <p:cNvSpPr/>
          <p:nvPr/>
        </p:nvSpPr>
        <p:spPr>
          <a:xfrm rot="9156165">
            <a:off x="8895286" y="1205508"/>
            <a:ext cx="408889" cy="1991096"/>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 name="TextBox 19">
            <a:extLst>
              <a:ext uri="{FF2B5EF4-FFF2-40B4-BE49-F238E27FC236}">
                <a16:creationId xmlns:a16="http://schemas.microsoft.com/office/drawing/2014/main" id="{D1B6ED98-C89E-B44E-BB0A-9B056DF5952F}"/>
              </a:ext>
            </a:extLst>
          </p:cNvPr>
          <p:cNvSpPr txBox="1"/>
          <p:nvPr/>
        </p:nvSpPr>
        <p:spPr>
          <a:xfrm>
            <a:off x="9134455" y="1620495"/>
            <a:ext cx="1279245" cy="707886"/>
          </a:xfrm>
          <a:prstGeom prst="rect">
            <a:avLst/>
          </a:prstGeom>
          <a:noFill/>
        </p:spPr>
        <p:txBody>
          <a:bodyPr wrap="square" rtlCol="0">
            <a:spAutoFit/>
          </a:bodyPr>
          <a:lstStyle/>
          <a:p>
            <a:pPr algn="ctr"/>
            <a:r>
              <a:rPr lang="en-US" sz="2000" i="1" dirty="0">
                <a:solidFill>
                  <a:schemeClr val="bg1"/>
                </a:solidFill>
                <a:latin typeface="Arial Narrow"/>
                <a:cs typeface="Arial Narrow"/>
              </a:rPr>
              <a:t>direction of rotation</a:t>
            </a:r>
          </a:p>
        </p:txBody>
      </p:sp>
    </p:spTree>
    <p:extLst>
      <p:ext uri="{BB962C8B-B14F-4D97-AF65-F5344CB8AC3E}">
        <p14:creationId xmlns:p14="http://schemas.microsoft.com/office/powerpoint/2010/main" val="2768158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solidFill>
                  <a:prstClr val="black">
                    <a:tint val="75000"/>
                  </a:prstClr>
                </a:solidFill>
                <a:latin typeface="Calibri"/>
              </a:rPr>
              <a:t>2019 June 11</a:t>
            </a:r>
          </a:p>
        </p:txBody>
      </p:sp>
      <p:sp>
        <p:nvSpPr>
          <p:cNvPr id="5" name="Slide Number Placeholder 4"/>
          <p:cNvSpPr>
            <a:spLocks noGrp="1"/>
          </p:cNvSpPr>
          <p:nvPr>
            <p:ph type="sldNum" sz="quarter" idx="12"/>
          </p:nvPr>
        </p:nvSpPr>
        <p:spPr/>
        <p:txBody>
          <a:bodyPr/>
          <a:lstStyle/>
          <a:p>
            <a:fld id="{6871EEB2-3932-254A-BA3A-FBB0ADEC3096}" type="slidenum">
              <a:rPr lang="en-US" smtClean="0">
                <a:solidFill>
                  <a:prstClr val="black">
                    <a:tint val="75000"/>
                  </a:prstClr>
                </a:solidFill>
                <a:latin typeface="Calibri"/>
              </a:rPr>
              <a:pPr/>
              <a:t>4</a:t>
            </a:fld>
            <a:endParaRPr lang="en-US">
              <a:solidFill>
                <a:prstClr val="black">
                  <a:tint val="75000"/>
                </a:prstClr>
              </a:solidFill>
              <a:latin typeface="Calibri"/>
            </a:endParaRPr>
          </a:p>
        </p:txBody>
      </p:sp>
      <p:sp>
        <p:nvSpPr>
          <p:cNvPr id="2" name="Footer Placeholder 1">
            <a:extLst>
              <a:ext uri="{FF2B5EF4-FFF2-40B4-BE49-F238E27FC236}">
                <a16:creationId xmlns:a16="http://schemas.microsoft.com/office/drawing/2014/main" id="{E76202EC-6217-A644-A6F9-12B2768A0856}"/>
              </a:ext>
            </a:extLst>
          </p:cNvPr>
          <p:cNvSpPr>
            <a:spLocks noGrp="1"/>
          </p:cNvSpPr>
          <p:nvPr>
            <p:ph type="ftr" sz="quarter" idx="11"/>
          </p:nvPr>
        </p:nvSpPr>
        <p:spPr/>
        <p:txBody>
          <a:bodyPr/>
          <a:lstStyle/>
          <a:p>
            <a:r>
              <a:rPr lang="en-US">
                <a:solidFill>
                  <a:prstClr val="black">
                    <a:tint val="75000"/>
                  </a:prstClr>
                </a:solidFill>
                <a:latin typeface="Calibri"/>
              </a:rPr>
              <a:t>AAS #234 / C. D. Dowell</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3275" y="160274"/>
            <a:ext cx="6545326" cy="6545326"/>
          </a:xfrm>
          <a:prstGeom prst="rect">
            <a:avLst/>
          </a:prstGeom>
        </p:spPr>
      </p:pic>
      <p:cxnSp>
        <p:nvCxnSpPr>
          <p:cNvPr id="7" name="Straight Connector 6">
            <a:extLst>
              <a:ext uri="{FF2B5EF4-FFF2-40B4-BE49-F238E27FC236}">
                <a16:creationId xmlns:a16="http://schemas.microsoft.com/office/drawing/2014/main" id="{A3951910-35AF-2742-AFA2-641A7E65583D}"/>
              </a:ext>
            </a:extLst>
          </p:cNvPr>
          <p:cNvCxnSpPr>
            <a:cxnSpLocks/>
          </p:cNvCxnSpPr>
          <p:nvPr/>
        </p:nvCxnSpPr>
        <p:spPr>
          <a:xfrm>
            <a:off x="1151906" y="2248959"/>
            <a:ext cx="1358308" cy="2977781"/>
          </a:xfrm>
          <a:prstGeom prst="line">
            <a:avLst/>
          </a:prstGeom>
          <a:ln w="38100">
            <a:solidFill>
              <a:schemeClr val="accent5">
                <a:lumMod val="60000"/>
                <a:lumOff val="40000"/>
              </a:schemeClr>
            </a:solidFill>
            <a:headEnd type="arrow" w="lg" len="lg"/>
            <a:tailEnd type="arrow" w="lg" len="lg"/>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A2C28258-1011-7443-BBA8-F90D48FCCCDE}"/>
              </a:ext>
            </a:extLst>
          </p:cNvPr>
          <p:cNvSpPr txBox="1"/>
          <p:nvPr/>
        </p:nvSpPr>
        <p:spPr>
          <a:xfrm>
            <a:off x="225631" y="3389244"/>
            <a:ext cx="1543793" cy="707886"/>
          </a:xfrm>
          <a:prstGeom prst="rect">
            <a:avLst/>
          </a:prstGeom>
          <a:noFill/>
        </p:spPr>
        <p:txBody>
          <a:bodyPr wrap="square" rtlCol="0">
            <a:spAutoFit/>
          </a:bodyPr>
          <a:lstStyle/>
          <a:p>
            <a:pPr algn="ctr"/>
            <a:r>
              <a:rPr lang="en-US" sz="2000" i="1" dirty="0">
                <a:solidFill>
                  <a:schemeClr val="bg1"/>
                </a:solidFill>
                <a:latin typeface="Arial Narrow"/>
                <a:cs typeface="Arial Narrow"/>
              </a:rPr>
              <a:t>3 parsecs</a:t>
            </a:r>
          </a:p>
          <a:p>
            <a:pPr algn="ctr"/>
            <a:r>
              <a:rPr lang="en-US" sz="2000" i="1" dirty="0">
                <a:solidFill>
                  <a:schemeClr val="bg1"/>
                </a:solidFill>
                <a:latin typeface="Arial Narrow"/>
                <a:cs typeface="Arial Narrow"/>
              </a:rPr>
              <a:t>(10 lightyears)</a:t>
            </a:r>
          </a:p>
        </p:txBody>
      </p:sp>
      <p:sp>
        <p:nvSpPr>
          <p:cNvPr id="9" name="TextBox 8">
            <a:extLst>
              <a:ext uri="{FF2B5EF4-FFF2-40B4-BE49-F238E27FC236}">
                <a16:creationId xmlns:a16="http://schemas.microsoft.com/office/drawing/2014/main" id="{1881640A-B81E-CF40-86AB-4D57853AE6FB}"/>
              </a:ext>
            </a:extLst>
          </p:cNvPr>
          <p:cNvSpPr txBox="1"/>
          <p:nvPr/>
        </p:nvSpPr>
        <p:spPr>
          <a:xfrm>
            <a:off x="9665844" y="2248959"/>
            <a:ext cx="2429699" cy="3139321"/>
          </a:xfrm>
          <a:prstGeom prst="rect">
            <a:avLst/>
          </a:prstGeom>
          <a:noFill/>
        </p:spPr>
        <p:txBody>
          <a:bodyPr wrap="square" rtlCol="0">
            <a:spAutoFit/>
          </a:bodyPr>
          <a:lstStyle/>
          <a:p>
            <a:r>
              <a:rPr lang="en-US" sz="1800" i="1" u="sng" dirty="0">
                <a:solidFill>
                  <a:schemeClr val="bg1"/>
                </a:solidFill>
                <a:latin typeface="Arial Narrow" panose="020B0604020202020204" pitchFamily="34" charset="0"/>
                <a:cs typeface="Arial Narrow" panose="020B0604020202020204" pitchFamily="34" charset="0"/>
              </a:rPr>
              <a:t>color scale</a:t>
            </a:r>
            <a:r>
              <a:rPr lang="en-US" sz="1800" i="1" dirty="0">
                <a:solidFill>
                  <a:schemeClr val="bg1"/>
                </a:solidFill>
                <a:latin typeface="Arial Narrow" panose="020B0604020202020204" pitchFamily="34" charset="0"/>
                <a:cs typeface="Arial Narrow" panose="020B0604020202020204" pitchFamily="34" charset="0"/>
              </a:rPr>
              <a:t>:  dust emission at 20 (blue) to 53 (red) </a:t>
            </a:r>
            <a:r>
              <a:rPr lang="en-US" sz="1800" i="1" dirty="0">
                <a:solidFill>
                  <a:schemeClr val="bg1"/>
                </a:solidFill>
                <a:latin typeface="Symbol" pitchFamily="2" charset="2"/>
                <a:cs typeface="Arial Narrow" panose="020B0604020202020204" pitchFamily="34" charset="0"/>
              </a:rPr>
              <a:t>m</a:t>
            </a:r>
            <a:r>
              <a:rPr lang="en-US" sz="1800" i="1" dirty="0">
                <a:solidFill>
                  <a:schemeClr val="bg1"/>
                </a:solidFill>
                <a:latin typeface="Arial Narrow" panose="020B0604020202020204" pitchFamily="34" charset="0"/>
                <a:cs typeface="Arial Narrow" panose="020B0604020202020204" pitchFamily="34" charset="0"/>
              </a:rPr>
              <a:t>m (SOFIA/ FORCAST &amp; HAWC+)</a:t>
            </a:r>
          </a:p>
          <a:p>
            <a:endParaRPr lang="en-US" sz="1800" i="1" dirty="0">
              <a:solidFill>
                <a:schemeClr val="bg1"/>
              </a:solidFill>
              <a:latin typeface="Arial Narrow" panose="020B0604020202020204" pitchFamily="34" charset="0"/>
              <a:cs typeface="Arial Narrow" panose="020B0604020202020204" pitchFamily="34" charset="0"/>
            </a:endParaRPr>
          </a:p>
          <a:p>
            <a:r>
              <a:rPr lang="en-US" sz="1800" i="1" u="sng" dirty="0">
                <a:solidFill>
                  <a:schemeClr val="bg1"/>
                </a:solidFill>
                <a:latin typeface="Arial Narrow" panose="020B0604020202020204" pitchFamily="34" charset="0"/>
                <a:cs typeface="Arial Narrow" panose="020B0604020202020204" pitchFamily="34" charset="0"/>
              </a:rPr>
              <a:t>streamlines</a:t>
            </a:r>
            <a:r>
              <a:rPr lang="en-US" sz="1800" i="1" dirty="0">
                <a:solidFill>
                  <a:schemeClr val="bg1"/>
                </a:solidFill>
                <a:latin typeface="Arial Narrow" panose="020B0604020202020204" pitchFamily="34" charset="0"/>
                <a:cs typeface="Arial Narrow" panose="020B0604020202020204" pitchFamily="34" charset="0"/>
              </a:rPr>
              <a:t>:  magnetic field direction at 53 </a:t>
            </a:r>
            <a:r>
              <a:rPr lang="en-US" sz="1800" i="1" dirty="0">
                <a:solidFill>
                  <a:schemeClr val="bg1"/>
                </a:solidFill>
                <a:latin typeface="Symbol" pitchFamily="2" charset="2"/>
                <a:cs typeface="Arial Narrow" panose="020B0604020202020204" pitchFamily="34" charset="0"/>
              </a:rPr>
              <a:t>m</a:t>
            </a:r>
            <a:r>
              <a:rPr lang="en-US" sz="1800" i="1" dirty="0">
                <a:solidFill>
                  <a:schemeClr val="bg1"/>
                </a:solidFill>
                <a:latin typeface="Arial Narrow" panose="020B0604020202020204" pitchFamily="34" charset="0"/>
                <a:cs typeface="Arial Narrow" panose="020B0604020202020204" pitchFamily="34" charset="0"/>
              </a:rPr>
              <a:t>m (SOFIA/ HAWC+)</a:t>
            </a:r>
          </a:p>
          <a:p>
            <a:endParaRPr lang="en-US" sz="1800" i="1" dirty="0">
              <a:solidFill>
                <a:schemeClr val="bg1"/>
              </a:solidFill>
              <a:latin typeface="Arial Narrow" panose="020B0604020202020204" pitchFamily="34" charset="0"/>
              <a:cs typeface="Arial Narrow" panose="020B0604020202020204" pitchFamily="34" charset="0"/>
            </a:endParaRPr>
          </a:p>
          <a:p>
            <a:r>
              <a:rPr lang="en-US" sz="1800" i="1" u="sng" dirty="0">
                <a:solidFill>
                  <a:schemeClr val="bg1"/>
                </a:solidFill>
                <a:latin typeface="Arial Narrow" panose="020B0604020202020204" pitchFamily="34" charset="0"/>
                <a:cs typeface="Arial Narrow" panose="020B0604020202020204" pitchFamily="34" charset="0"/>
              </a:rPr>
              <a:t>stars</a:t>
            </a:r>
            <a:r>
              <a:rPr lang="en-US" sz="1800" i="1" dirty="0">
                <a:solidFill>
                  <a:schemeClr val="bg1"/>
                </a:solidFill>
                <a:latin typeface="Arial Narrow" panose="020B0604020202020204" pitchFamily="34" charset="0"/>
                <a:cs typeface="Arial Narrow" panose="020B0604020202020204" pitchFamily="34" charset="0"/>
              </a:rPr>
              <a:t>:  1.9 </a:t>
            </a:r>
            <a:r>
              <a:rPr lang="en-US" sz="1800" i="1" dirty="0">
                <a:solidFill>
                  <a:schemeClr val="bg1"/>
                </a:solidFill>
                <a:latin typeface="Symbol" pitchFamily="2" charset="2"/>
                <a:cs typeface="Arial Narrow" panose="020B0604020202020204" pitchFamily="34" charset="0"/>
              </a:rPr>
              <a:t>m</a:t>
            </a:r>
            <a:r>
              <a:rPr lang="en-US" sz="1800" i="1" dirty="0">
                <a:solidFill>
                  <a:schemeClr val="bg1"/>
                </a:solidFill>
                <a:latin typeface="Arial Narrow" panose="020B0604020202020204" pitchFamily="34" charset="0"/>
                <a:cs typeface="Arial Narrow" panose="020B0604020202020204" pitchFamily="34" charset="0"/>
              </a:rPr>
              <a:t>m (HST/NICMOS)</a:t>
            </a:r>
          </a:p>
        </p:txBody>
      </p:sp>
    </p:spTree>
    <p:extLst>
      <p:ext uri="{BB962C8B-B14F-4D97-AF65-F5344CB8AC3E}">
        <p14:creationId xmlns:p14="http://schemas.microsoft.com/office/powerpoint/2010/main" val="186104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solidFill>
                  <a:prstClr val="black">
                    <a:tint val="75000"/>
                  </a:prstClr>
                </a:solidFill>
                <a:latin typeface="Calibri"/>
              </a:rPr>
              <a:t>2019 June 11</a:t>
            </a:r>
          </a:p>
        </p:txBody>
      </p:sp>
      <p:sp>
        <p:nvSpPr>
          <p:cNvPr id="5" name="Slide Number Placeholder 4"/>
          <p:cNvSpPr>
            <a:spLocks noGrp="1"/>
          </p:cNvSpPr>
          <p:nvPr>
            <p:ph type="sldNum" sz="quarter" idx="12"/>
          </p:nvPr>
        </p:nvSpPr>
        <p:spPr/>
        <p:txBody>
          <a:bodyPr/>
          <a:lstStyle/>
          <a:p>
            <a:fld id="{6871EEB2-3932-254A-BA3A-FBB0ADEC3096}" type="slidenum">
              <a:rPr lang="en-US" smtClean="0">
                <a:solidFill>
                  <a:prstClr val="black">
                    <a:tint val="75000"/>
                  </a:prstClr>
                </a:solidFill>
                <a:latin typeface="Calibri"/>
              </a:rPr>
              <a:pPr/>
              <a:t>5</a:t>
            </a:fld>
            <a:endParaRPr lang="en-US">
              <a:solidFill>
                <a:prstClr val="black">
                  <a:tint val="75000"/>
                </a:prstClr>
              </a:solidFill>
              <a:latin typeface="Calibri"/>
            </a:endParaRPr>
          </a:p>
        </p:txBody>
      </p:sp>
      <p:sp>
        <p:nvSpPr>
          <p:cNvPr id="2" name="Footer Placeholder 1">
            <a:extLst>
              <a:ext uri="{FF2B5EF4-FFF2-40B4-BE49-F238E27FC236}">
                <a16:creationId xmlns:a16="http://schemas.microsoft.com/office/drawing/2014/main" id="{6BB1E5EB-7A3E-C84C-9321-911DA3C6DFD9}"/>
              </a:ext>
            </a:extLst>
          </p:cNvPr>
          <p:cNvSpPr>
            <a:spLocks noGrp="1"/>
          </p:cNvSpPr>
          <p:nvPr>
            <p:ph type="ftr" sz="quarter" idx="11"/>
          </p:nvPr>
        </p:nvSpPr>
        <p:spPr/>
        <p:txBody>
          <a:bodyPr/>
          <a:lstStyle/>
          <a:p>
            <a:r>
              <a:rPr lang="en-US">
                <a:solidFill>
                  <a:prstClr val="black">
                    <a:tint val="75000"/>
                  </a:prstClr>
                </a:solidFill>
                <a:latin typeface="Calibri"/>
              </a:rPr>
              <a:t>AAS #234 / C. D. Dowell</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7800" y="167196"/>
            <a:ext cx="6545326" cy="6545326"/>
          </a:xfrm>
          <a:prstGeom prst="rect">
            <a:avLst/>
          </a:prstGeom>
        </p:spPr>
      </p:pic>
      <p:sp>
        <p:nvSpPr>
          <p:cNvPr id="7" name="Oval 6"/>
          <p:cNvSpPr/>
          <p:nvPr/>
        </p:nvSpPr>
        <p:spPr>
          <a:xfrm rot="19956713">
            <a:off x="5138693" y="1622520"/>
            <a:ext cx="1485248" cy="3356549"/>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8" name="5-Point Star 7"/>
          <p:cNvSpPr>
            <a:spLocks noChangeAspect="1"/>
          </p:cNvSpPr>
          <p:nvPr/>
        </p:nvSpPr>
        <p:spPr>
          <a:xfrm>
            <a:off x="5736725" y="3269351"/>
            <a:ext cx="301854" cy="301854"/>
          </a:xfrm>
          <a:prstGeom prst="star5">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9" name="Arc 8"/>
          <p:cNvSpPr/>
          <p:nvPr/>
        </p:nvSpPr>
        <p:spPr>
          <a:xfrm rot="13465671">
            <a:off x="5643336" y="418423"/>
            <a:ext cx="3302145" cy="3828136"/>
          </a:xfrm>
          <a:prstGeom prst="arc">
            <a:avLst>
              <a:gd name="adj1" fmla="val 16404848"/>
              <a:gd name="adj2" fmla="val 431061"/>
            </a:avLst>
          </a:prstGeom>
          <a:ln w="76200">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0" name="Arc 9"/>
          <p:cNvSpPr/>
          <p:nvPr/>
        </p:nvSpPr>
        <p:spPr>
          <a:xfrm rot="8653270">
            <a:off x="3722542" y="233901"/>
            <a:ext cx="2618003" cy="3616390"/>
          </a:xfrm>
          <a:prstGeom prst="arc">
            <a:avLst>
              <a:gd name="adj1" fmla="val 16404848"/>
              <a:gd name="adj2" fmla="val 247267"/>
            </a:avLst>
          </a:prstGeom>
          <a:ln w="76200">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Tree>
    <p:extLst>
      <p:ext uri="{BB962C8B-B14F-4D97-AF65-F5344CB8AC3E}">
        <p14:creationId xmlns:p14="http://schemas.microsoft.com/office/powerpoint/2010/main" val="30045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3644F-D370-D440-9142-28343DAE8CFE}"/>
              </a:ext>
            </a:extLst>
          </p:cNvPr>
          <p:cNvSpPr>
            <a:spLocks noGrp="1"/>
          </p:cNvSpPr>
          <p:nvPr>
            <p:ph type="title"/>
          </p:nvPr>
        </p:nvSpPr>
        <p:spPr>
          <a:xfrm>
            <a:off x="609600" y="274639"/>
            <a:ext cx="10972800" cy="874064"/>
          </a:xfrm>
        </p:spPr>
        <p:txBody>
          <a:bodyPr>
            <a:normAutofit fontScale="90000"/>
          </a:bodyPr>
          <a:lstStyle/>
          <a:p>
            <a:r>
              <a:rPr lang="en-US" dirty="0">
                <a:solidFill>
                  <a:schemeClr val="bg1"/>
                </a:solidFill>
              </a:rPr>
              <a:t>Role of Magnetic Field</a:t>
            </a:r>
          </a:p>
        </p:txBody>
      </p:sp>
      <p:sp>
        <p:nvSpPr>
          <p:cNvPr id="3" name="Content Placeholder 2">
            <a:extLst>
              <a:ext uri="{FF2B5EF4-FFF2-40B4-BE49-F238E27FC236}">
                <a16:creationId xmlns:a16="http://schemas.microsoft.com/office/drawing/2014/main" id="{B3A87060-DFD7-1842-9B3B-19AEA65504EA}"/>
              </a:ext>
            </a:extLst>
          </p:cNvPr>
          <p:cNvSpPr>
            <a:spLocks noGrp="1"/>
          </p:cNvSpPr>
          <p:nvPr>
            <p:ph idx="1"/>
          </p:nvPr>
        </p:nvSpPr>
        <p:spPr>
          <a:xfrm>
            <a:off x="221028" y="1152652"/>
            <a:ext cx="5530152" cy="5028233"/>
          </a:xfrm>
        </p:spPr>
        <p:txBody>
          <a:bodyPr>
            <a:normAutofit fontScale="92500"/>
          </a:bodyPr>
          <a:lstStyle/>
          <a:p>
            <a:r>
              <a:rPr lang="en-US" sz="2933" dirty="0">
                <a:solidFill>
                  <a:schemeClr val="bg1"/>
                </a:solidFill>
              </a:rPr>
              <a:t>The gravity of the black hole dominates the dynamics of the Galactic Center.</a:t>
            </a:r>
          </a:p>
          <a:p>
            <a:pPr lvl="1"/>
            <a:r>
              <a:rPr lang="en-US" sz="2933" dirty="0">
                <a:solidFill>
                  <a:schemeClr val="bg1"/>
                </a:solidFill>
              </a:rPr>
              <a:t>The role of the magnetic field has been a mystery. </a:t>
            </a:r>
          </a:p>
          <a:p>
            <a:r>
              <a:rPr lang="en-US" sz="2933" dirty="0">
                <a:solidFill>
                  <a:schemeClr val="bg1"/>
                </a:solidFill>
              </a:rPr>
              <a:t>SOFIA/HAWC+ observations reveal that the magnetic field is strong enough to constrain the turbulent and thermal motions of gas.</a:t>
            </a:r>
          </a:p>
          <a:p>
            <a:pPr lvl="1"/>
            <a:r>
              <a:rPr lang="en-US" sz="2933" dirty="0">
                <a:solidFill>
                  <a:schemeClr val="bg1"/>
                </a:solidFill>
              </a:rPr>
              <a:t>The magnetic field can channel the matter.</a:t>
            </a:r>
          </a:p>
        </p:txBody>
      </p:sp>
      <p:sp>
        <p:nvSpPr>
          <p:cNvPr id="4" name="Date Placeholder 3">
            <a:extLst>
              <a:ext uri="{FF2B5EF4-FFF2-40B4-BE49-F238E27FC236}">
                <a16:creationId xmlns:a16="http://schemas.microsoft.com/office/drawing/2014/main" id="{1C2F98BB-0791-4947-BAE6-47B1C64AA6BB}"/>
              </a:ext>
            </a:extLst>
          </p:cNvPr>
          <p:cNvSpPr>
            <a:spLocks noGrp="1"/>
          </p:cNvSpPr>
          <p:nvPr>
            <p:ph type="dt" sz="half" idx="10"/>
          </p:nvPr>
        </p:nvSpPr>
        <p:spPr/>
        <p:txBody>
          <a:bodyPr/>
          <a:lstStyle/>
          <a:p>
            <a:r>
              <a:rPr lang="en-US">
                <a:solidFill>
                  <a:prstClr val="black">
                    <a:tint val="75000"/>
                  </a:prstClr>
                </a:solidFill>
                <a:latin typeface="Calibri"/>
              </a:rPr>
              <a:t>2019 June 11</a:t>
            </a:r>
          </a:p>
        </p:txBody>
      </p:sp>
      <p:sp>
        <p:nvSpPr>
          <p:cNvPr id="5" name="Slide Number Placeholder 4">
            <a:extLst>
              <a:ext uri="{FF2B5EF4-FFF2-40B4-BE49-F238E27FC236}">
                <a16:creationId xmlns:a16="http://schemas.microsoft.com/office/drawing/2014/main" id="{964D8E36-F9A4-484A-9591-13CFB9C13FF3}"/>
              </a:ext>
            </a:extLst>
          </p:cNvPr>
          <p:cNvSpPr>
            <a:spLocks noGrp="1"/>
          </p:cNvSpPr>
          <p:nvPr>
            <p:ph type="sldNum" sz="quarter" idx="12"/>
          </p:nvPr>
        </p:nvSpPr>
        <p:spPr/>
        <p:txBody>
          <a:bodyPr/>
          <a:lstStyle/>
          <a:p>
            <a:fld id="{6871EEB2-3932-254A-BA3A-FBB0ADEC3096}" type="slidenum">
              <a:rPr lang="en-US" smtClean="0">
                <a:solidFill>
                  <a:prstClr val="black">
                    <a:tint val="75000"/>
                  </a:prstClr>
                </a:solidFill>
                <a:latin typeface="Calibri"/>
              </a:rPr>
              <a:pPr/>
              <a:t>6</a:t>
            </a:fld>
            <a:endParaRPr lang="en-US" dirty="0">
              <a:solidFill>
                <a:prstClr val="black">
                  <a:tint val="75000"/>
                </a:prstClr>
              </a:solidFill>
              <a:latin typeface="Calibri"/>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4373" y="1469983"/>
            <a:ext cx="5960413" cy="3933872"/>
          </a:xfrm>
          <a:prstGeom prst="rect">
            <a:avLst/>
          </a:prstGeom>
        </p:spPr>
      </p:pic>
      <p:sp>
        <p:nvSpPr>
          <p:cNvPr id="7" name="TextBox 6"/>
          <p:cNvSpPr txBox="1"/>
          <p:nvPr/>
        </p:nvSpPr>
        <p:spPr>
          <a:xfrm>
            <a:off x="6620097" y="5475152"/>
            <a:ext cx="4790593" cy="584775"/>
          </a:xfrm>
          <a:prstGeom prst="rect">
            <a:avLst/>
          </a:prstGeom>
          <a:noFill/>
        </p:spPr>
        <p:txBody>
          <a:bodyPr wrap="square" rtlCol="0">
            <a:spAutoFit/>
          </a:bodyPr>
          <a:lstStyle/>
          <a:p>
            <a:pPr algn="ctr"/>
            <a:r>
              <a:rPr lang="en-US" sz="3200" dirty="0">
                <a:solidFill>
                  <a:schemeClr val="bg1"/>
                </a:solidFill>
              </a:rPr>
              <a:t>SOFIA in flight</a:t>
            </a:r>
          </a:p>
        </p:txBody>
      </p:sp>
      <p:sp>
        <p:nvSpPr>
          <p:cNvPr id="8" name="Footer Placeholder 7">
            <a:extLst>
              <a:ext uri="{FF2B5EF4-FFF2-40B4-BE49-F238E27FC236}">
                <a16:creationId xmlns:a16="http://schemas.microsoft.com/office/drawing/2014/main" id="{8E76E7F4-CAD0-A345-BBC7-AE56F603E59A}"/>
              </a:ext>
            </a:extLst>
          </p:cNvPr>
          <p:cNvSpPr>
            <a:spLocks noGrp="1"/>
          </p:cNvSpPr>
          <p:nvPr>
            <p:ph type="ftr" sz="quarter" idx="11"/>
          </p:nvPr>
        </p:nvSpPr>
        <p:spPr/>
        <p:txBody>
          <a:bodyPr/>
          <a:lstStyle/>
          <a:p>
            <a:r>
              <a:rPr lang="en-US">
                <a:solidFill>
                  <a:prstClr val="black">
                    <a:tint val="75000"/>
                  </a:prstClr>
                </a:solidFill>
                <a:latin typeface="Calibri"/>
              </a:rPr>
              <a:t>AAS #234 / C. D. Dowell</a:t>
            </a:r>
          </a:p>
        </p:txBody>
      </p:sp>
    </p:spTree>
    <p:extLst>
      <p:ext uri="{BB962C8B-B14F-4D97-AF65-F5344CB8AC3E}">
        <p14:creationId xmlns:p14="http://schemas.microsoft.com/office/powerpoint/2010/main" val="2260955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1E7FB-C511-9F48-AE15-5066EAB30F54}"/>
              </a:ext>
            </a:extLst>
          </p:cNvPr>
          <p:cNvSpPr>
            <a:spLocks noGrp="1"/>
          </p:cNvSpPr>
          <p:nvPr>
            <p:ph type="title"/>
          </p:nvPr>
        </p:nvSpPr>
        <p:spPr>
          <a:xfrm>
            <a:off x="366532" y="90224"/>
            <a:ext cx="5791200" cy="1032519"/>
          </a:xfrm>
        </p:spPr>
        <p:txBody>
          <a:bodyPr>
            <a:normAutofit/>
          </a:bodyPr>
          <a:lstStyle/>
          <a:p>
            <a:r>
              <a:rPr lang="en-US" dirty="0">
                <a:solidFill>
                  <a:schemeClr val="bg1"/>
                </a:solidFill>
              </a:rPr>
              <a:t>Inferences</a:t>
            </a:r>
          </a:p>
        </p:txBody>
      </p:sp>
      <p:sp>
        <p:nvSpPr>
          <p:cNvPr id="3" name="Content Placeholder 2">
            <a:extLst>
              <a:ext uri="{FF2B5EF4-FFF2-40B4-BE49-F238E27FC236}">
                <a16:creationId xmlns:a16="http://schemas.microsoft.com/office/drawing/2014/main" id="{85BBA1A5-7E26-C041-B6AD-5A8AA89D33B5}"/>
              </a:ext>
            </a:extLst>
          </p:cNvPr>
          <p:cNvSpPr>
            <a:spLocks noGrp="1"/>
          </p:cNvSpPr>
          <p:nvPr>
            <p:ph idx="1"/>
          </p:nvPr>
        </p:nvSpPr>
        <p:spPr>
          <a:xfrm>
            <a:off x="66061" y="1106352"/>
            <a:ext cx="6360776" cy="4981935"/>
          </a:xfrm>
        </p:spPr>
        <p:txBody>
          <a:bodyPr>
            <a:normAutofit fontScale="92500" lnSpcReduction="20000"/>
          </a:bodyPr>
          <a:lstStyle/>
          <a:p>
            <a:r>
              <a:rPr lang="en-US" sz="2933" dirty="0">
                <a:solidFill>
                  <a:schemeClr val="bg1"/>
                </a:solidFill>
              </a:rPr>
              <a:t>The magnetic field lines from SOFIA/HAWC+ portray channels allowing gas flow from outside to inside the Disk (or vice versa).</a:t>
            </a:r>
          </a:p>
          <a:p>
            <a:pPr lvl="1"/>
            <a:r>
              <a:rPr lang="en-US" sz="2399" dirty="0">
                <a:solidFill>
                  <a:schemeClr val="bg1"/>
                </a:solidFill>
              </a:rPr>
              <a:t>Many field lines appear to follow orbital paths that were previously known.</a:t>
            </a:r>
          </a:p>
          <a:p>
            <a:r>
              <a:rPr lang="en-US" sz="2933" dirty="0">
                <a:solidFill>
                  <a:schemeClr val="bg1"/>
                </a:solidFill>
              </a:rPr>
              <a:t>Future modeling of gas accretion will need to take into account a magnetic field strong enough to resist sources of turbulence.</a:t>
            </a:r>
          </a:p>
          <a:p>
            <a:pPr lvl="1"/>
            <a:r>
              <a:rPr lang="en-US" sz="2933" dirty="0">
                <a:solidFill>
                  <a:schemeClr val="bg1"/>
                </a:solidFill>
              </a:rPr>
              <a:t>key part of addressing the longstanding question of why our black hole is quiet while others are active.</a:t>
            </a:r>
          </a:p>
        </p:txBody>
      </p:sp>
      <p:sp>
        <p:nvSpPr>
          <p:cNvPr id="4" name="Date Placeholder 3">
            <a:extLst>
              <a:ext uri="{FF2B5EF4-FFF2-40B4-BE49-F238E27FC236}">
                <a16:creationId xmlns:a16="http://schemas.microsoft.com/office/drawing/2014/main" id="{ABB28CC5-0BED-4142-86D7-94F2276CF2DC}"/>
              </a:ext>
            </a:extLst>
          </p:cNvPr>
          <p:cNvSpPr>
            <a:spLocks noGrp="1"/>
          </p:cNvSpPr>
          <p:nvPr>
            <p:ph type="dt" sz="half" idx="10"/>
          </p:nvPr>
        </p:nvSpPr>
        <p:spPr/>
        <p:txBody>
          <a:bodyPr/>
          <a:lstStyle/>
          <a:p>
            <a:r>
              <a:rPr lang="en-US" dirty="0">
                <a:solidFill>
                  <a:prstClr val="black">
                    <a:tint val="75000"/>
                  </a:prstClr>
                </a:solidFill>
                <a:latin typeface="Calibri"/>
              </a:rPr>
              <a:t>2019 June 11</a:t>
            </a:r>
          </a:p>
        </p:txBody>
      </p:sp>
      <p:sp>
        <p:nvSpPr>
          <p:cNvPr id="5" name="Slide Number Placeholder 4">
            <a:extLst>
              <a:ext uri="{FF2B5EF4-FFF2-40B4-BE49-F238E27FC236}">
                <a16:creationId xmlns:a16="http://schemas.microsoft.com/office/drawing/2014/main" id="{C644658C-F057-8348-B570-005E7082D988}"/>
              </a:ext>
            </a:extLst>
          </p:cNvPr>
          <p:cNvSpPr>
            <a:spLocks noGrp="1"/>
          </p:cNvSpPr>
          <p:nvPr>
            <p:ph type="sldNum" sz="quarter" idx="12"/>
          </p:nvPr>
        </p:nvSpPr>
        <p:spPr/>
        <p:txBody>
          <a:bodyPr/>
          <a:lstStyle/>
          <a:p>
            <a:fld id="{6871EEB2-3932-254A-BA3A-FBB0ADEC3096}" type="slidenum">
              <a:rPr lang="en-US" smtClean="0">
                <a:solidFill>
                  <a:prstClr val="black">
                    <a:tint val="75000"/>
                  </a:prstClr>
                </a:solidFill>
                <a:latin typeface="Calibri"/>
              </a:rPr>
              <a:pPr/>
              <a:t>7</a:t>
            </a:fld>
            <a:endParaRPr lang="en-US">
              <a:solidFill>
                <a:prstClr val="black">
                  <a:tint val="75000"/>
                </a:prstClr>
              </a:solidFill>
              <a:latin typeface="Calibri"/>
            </a:endParaRPr>
          </a:p>
        </p:txBody>
      </p:sp>
      <p:sp>
        <p:nvSpPr>
          <p:cNvPr id="8" name="TextBox 7"/>
          <p:cNvSpPr txBox="1"/>
          <p:nvPr/>
        </p:nvSpPr>
        <p:spPr>
          <a:xfrm>
            <a:off x="6304343" y="5738356"/>
            <a:ext cx="5791200" cy="666977"/>
          </a:xfrm>
          <a:prstGeom prst="rect">
            <a:avLst/>
          </a:prstGeom>
          <a:noFill/>
        </p:spPr>
        <p:txBody>
          <a:bodyPr wrap="square" rtlCol="0">
            <a:spAutoFit/>
          </a:bodyPr>
          <a:lstStyle/>
          <a:p>
            <a:pPr algn="ctr"/>
            <a:r>
              <a:rPr lang="en-US" sz="1867" dirty="0">
                <a:solidFill>
                  <a:schemeClr val="bg1"/>
                </a:solidFill>
              </a:rPr>
              <a:t>to be submitted to </a:t>
            </a:r>
            <a:r>
              <a:rPr lang="en-US" sz="1867" i="1" dirty="0">
                <a:solidFill>
                  <a:schemeClr val="bg1"/>
                </a:solidFill>
              </a:rPr>
              <a:t>Astrophysical Journal</a:t>
            </a:r>
          </a:p>
          <a:p>
            <a:pPr algn="ctr"/>
            <a:r>
              <a:rPr lang="en-US" sz="1867" dirty="0">
                <a:solidFill>
                  <a:schemeClr val="bg1"/>
                </a:solidFill>
              </a:rPr>
              <a:t>contact:  Darren Dowell, </a:t>
            </a:r>
            <a:r>
              <a:rPr lang="en-US" sz="1867" dirty="0" err="1">
                <a:solidFill>
                  <a:schemeClr val="bg1"/>
                </a:solidFill>
              </a:rPr>
              <a:t>Charles.D.Dowell@jpl.nasa.gov</a:t>
            </a:r>
            <a:endParaRPr lang="en-US" sz="1867" dirty="0">
              <a:solidFill>
                <a:schemeClr val="bg1"/>
              </a:solidFill>
            </a:endParaRPr>
          </a:p>
        </p:txBody>
      </p:sp>
      <p:sp>
        <p:nvSpPr>
          <p:cNvPr id="6" name="Footer Placeholder 5">
            <a:extLst>
              <a:ext uri="{FF2B5EF4-FFF2-40B4-BE49-F238E27FC236}">
                <a16:creationId xmlns:a16="http://schemas.microsoft.com/office/drawing/2014/main" id="{1AFCA53F-6220-5646-8C58-E950CD9A05AF}"/>
              </a:ext>
            </a:extLst>
          </p:cNvPr>
          <p:cNvSpPr>
            <a:spLocks noGrp="1"/>
          </p:cNvSpPr>
          <p:nvPr>
            <p:ph type="ftr" sz="quarter" idx="11"/>
          </p:nvPr>
        </p:nvSpPr>
        <p:spPr/>
        <p:txBody>
          <a:bodyPr/>
          <a:lstStyle/>
          <a:p>
            <a:r>
              <a:rPr lang="en-US">
                <a:solidFill>
                  <a:prstClr val="black">
                    <a:tint val="75000"/>
                  </a:prstClr>
                </a:solidFill>
                <a:latin typeface="Calibri"/>
              </a:rPr>
              <a:t>AAS #234 / C. D. Dowell</a:t>
            </a:r>
          </a:p>
        </p:txBody>
      </p:sp>
      <p:pic>
        <p:nvPicPr>
          <p:cNvPr id="9" name="Picture 8">
            <a:extLst>
              <a:ext uri="{FF2B5EF4-FFF2-40B4-BE49-F238E27FC236}">
                <a16:creationId xmlns:a16="http://schemas.microsoft.com/office/drawing/2014/main" id="{0539B0FF-05AA-EA4E-BD4A-3A957B1F2D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9988" y="78648"/>
            <a:ext cx="5659704" cy="5659704"/>
          </a:xfrm>
          <a:prstGeom prst="rect">
            <a:avLst/>
          </a:prstGeom>
        </p:spPr>
      </p:pic>
    </p:spTree>
    <p:extLst>
      <p:ext uri="{BB962C8B-B14F-4D97-AF65-F5344CB8AC3E}">
        <p14:creationId xmlns:p14="http://schemas.microsoft.com/office/powerpoint/2010/main" val="2579599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1E7FB-C511-9F48-AE15-5066EAB30F54}"/>
              </a:ext>
            </a:extLst>
          </p:cNvPr>
          <p:cNvSpPr>
            <a:spLocks noGrp="1"/>
          </p:cNvSpPr>
          <p:nvPr>
            <p:ph type="title"/>
          </p:nvPr>
        </p:nvSpPr>
        <p:spPr>
          <a:xfrm>
            <a:off x="366532" y="90224"/>
            <a:ext cx="5791200" cy="1032519"/>
          </a:xfrm>
        </p:spPr>
        <p:txBody>
          <a:bodyPr>
            <a:normAutofit/>
          </a:bodyPr>
          <a:lstStyle/>
          <a:p>
            <a:r>
              <a:rPr lang="en-US" dirty="0">
                <a:solidFill>
                  <a:schemeClr val="bg1"/>
                </a:solidFill>
              </a:rPr>
              <a:t>Inferences</a:t>
            </a:r>
          </a:p>
        </p:txBody>
      </p:sp>
      <p:sp>
        <p:nvSpPr>
          <p:cNvPr id="3" name="Content Placeholder 2">
            <a:extLst>
              <a:ext uri="{FF2B5EF4-FFF2-40B4-BE49-F238E27FC236}">
                <a16:creationId xmlns:a16="http://schemas.microsoft.com/office/drawing/2014/main" id="{85BBA1A5-7E26-C041-B6AD-5A8AA89D33B5}"/>
              </a:ext>
            </a:extLst>
          </p:cNvPr>
          <p:cNvSpPr>
            <a:spLocks noGrp="1"/>
          </p:cNvSpPr>
          <p:nvPr>
            <p:ph idx="1"/>
          </p:nvPr>
        </p:nvSpPr>
        <p:spPr>
          <a:xfrm>
            <a:off x="66061" y="1106352"/>
            <a:ext cx="6360776" cy="4981935"/>
          </a:xfrm>
        </p:spPr>
        <p:txBody>
          <a:bodyPr>
            <a:normAutofit fontScale="92500" lnSpcReduction="20000"/>
          </a:bodyPr>
          <a:lstStyle/>
          <a:p>
            <a:r>
              <a:rPr lang="en-US" sz="2933" dirty="0">
                <a:solidFill>
                  <a:schemeClr val="bg1"/>
                </a:solidFill>
              </a:rPr>
              <a:t>The magnetic field lines from SOFIA/HAWC+ portray channels allowing gas flow from outside to inside the Disk (or vice versa).</a:t>
            </a:r>
          </a:p>
          <a:p>
            <a:pPr lvl="1"/>
            <a:r>
              <a:rPr lang="en-US" sz="2399" dirty="0">
                <a:solidFill>
                  <a:schemeClr val="bg1"/>
                </a:solidFill>
              </a:rPr>
              <a:t>Many field lines appear to follow orbital paths that were previously known.</a:t>
            </a:r>
          </a:p>
          <a:p>
            <a:r>
              <a:rPr lang="en-US" sz="2933" dirty="0">
                <a:solidFill>
                  <a:schemeClr val="bg1"/>
                </a:solidFill>
              </a:rPr>
              <a:t>Future modeling of gas accretion will need to take into account a magnetic field strong enough to resist sources of turbulence.</a:t>
            </a:r>
          </a:p>
          <a:p>
            <a:pPr lvl="1"/>
            <a:r>
              <a:rPr lang="en-US" sz="2933" dirty="0">
                <a:solidFill>
                  <a:schemeClr val="bg1"/>
                </a:solidFill>
              </a:rPr>
              <a:t>key part of addressing the longstanding question of why our black hole is quiet while others are active.</a:t>
            </a:r>
          </a:p>
        </p:txBody>
      </p:sp>
      <p:sp>
        <p:nvSpPr>
          <p:cNvPr id="4" name="Date Placeholder 3">
            <a:extLst>
              <a:ext uri="{FF2B5EF4-FFF2-40B4-BE49-F238E27FC236}">
                <a16:creationId xmlns:a16="http://schemas.microsoft.com/office/drawing/2014/main" id="{ABB28CC5-0BED-4142-86D7-94F2276CF2DC}"/>
              </a:ext>
            </a:extLst>
          </p:cNvPr>
          <p:cNvSpPr>
            <a:spLocks noGrp="1"/>
          </p:cNvSpPr>
          <p:nvPr>
            <p:ph type="dt" sz="half" idx="10"/>
          </p:nvPr>
        </p:nvSpPr>
        <p:spPr/>
        <p:txBody>
          <a:bodyPr/>
          <a:lstStyle/>
          <a:p>
            <a:r>
              <a:rPr lang="en-US" dirty="0">
                <a:solidFill>
                  <a:prstClr val="black">
                    <a:tint val="75000"/>
                  </a:prstClr>
                </a:solidFill>
                <a:latin typeface="Calibri"/>
              </a:rPr>
              <a:t>2019 June 11</a:t>
            </a:r>
          </a:p>
        </p:txBody>
      </p:sp>
      <p:sp>
        <p:nvSpPr>
          <p:cNvPr id="5" name="Slide Number Placeholder 4">
            <a:extLst>
              <a:ext uri="{FF2B5EF4-FFF2-40B4-BE49-F238E27FC236}">
                <a16:creationId xmlns:a16="http://schemas.microsoft.com/office/drawing/2014/main" id="{C644658C-F057-8348-B570-005E7082D988}"/>
              </a:ext>
            </a:extLst>
          </p:cNvPr>
          <p:cNvSpPr>
            <a:spLocks noGrp="1"/>
          </p:cNvSpPr>
          <p:nvPr>
            <p:ph type="sldNum" sz="quarter" idx="12"/>
          </p:nvPr>
        </p:nvSpPr>
        <p:spPr/>
        <p:txBody>
          <a:bodyPr/>
          <a:lstStyle/>
          <a:p>
            <a:fld id="{6871EEB2-3932-254A-BA3A-FBB0ADEC3096}" type="slidenum">
              <a:rPr lang="en-US" smtClean="0">
                <a:solidFill>
                  <a:prstClr val="black">
                    <a:tint val="75000"/>
                  </a:prstClr>
                </a:solidFill>
                <a:latin typeface="Calibri"/>
              </a:rPr>
              <a:pPr/>
              <a:t>8</a:t>
            </a:fld>
            <a:endParaRPr lang="en-US">
              <a:solidFill>
                <a:prstClr val="black">
                  <a:tint val="75000"/>
                </a:prstClr>
              </a:solidFill>
              <a:latin typeface="Calibri"/>
            </a:endParaRPr>
          </a:p>
        </p:txBody>
      </p:sp>
      <p:sp>
        <p:nvSpPr>
          <p:cNvPr id="8" name="TextBox 7"/>
          <p:cNvSpPr txBox="1"/>
          <p:nvPr/>
        </p:nvSpPr>
        <p:spPr>
          <a:xfrm>
            <a:off x="6304343" y="5738356"/>
            <a:ext cx="5791200" cy="666977"/>
          </a:xfrm>
          <a:prstGeom prst="rect">
            <a:avLst/>
          </a:prstGeom>
          <a:noFill/>
        </p:spPr>
        <p:txBody>
          <a:bodyPr wrap="square" rtlCol="0">
            <a:spAutoFit/>
          </a:bodyPr>
          <a:lstStyle/>
          <a:p>
            <a:pPr algn="ctr"/>
            <a:r>
              <a:rPr lang="en-US" sz="1867" dirty="0">
                <a:solidFill>
                  <a:schemeClr val="bg1"/>
                </a:solidFill>
              </a:rPr>
              <a:t>to be submitted to </a:t>
            </a:r>
            <a:r>
              <a:rPr lang="en-US" sz="1867" i="1" dirty="0">
                <a:solidFill>
                  <a:schemeClr val="bg1"/>
                </a:solidFill>
              </a:rPr>
              <a:t>Astrophysical Journal</a:t>
            </a:r>
          </a:p>
          <a:p>
            <a:pPr algn="ctr"/>
            <a:r>
              <a:rPr lang="en-US" sz="1867" dirty="0">
                <a:solidFill>
                  <a:schemeClr val="bg1"/>
                </a:solidFill>
              </a:rPr>
              <a:t>contact:  Darren Dowell, </a:t>
            </a:r>
            <a:r>
              <a:rPr lang="en-US" sz="1867" dirty="0" err="1">
                <a:solidFill>
                  <a:schemeClr val="bg1"/>
                </a:solidFill>
              </a:rPr>
              <a:t>Charles.D.Dowell@jpl.nasa.gov</a:t>
            </a:r>
            <a:endParaRPr lang="en-US" sz="1867" dirty="0">
              <a:solidFill>
                <a:schemeClr val="bg1"/>
              </a:solidFill>
            </a:endParaRPr>
          </a:p>
        </p:txBody>
      </p:sp>
      <p:sp>
        <p:nvSpPr>
          <p:cNvPr id="6" name="Footer Placeholder 5">
            <a:extLst>
              <a:ext uri="{FF2B5EF4-FFF2-40B4-BE49-F238E27FC236}">
                <a16:creationId xmlns:a16="http://schemas.microsoft.com/office/drawing/2014/main" id="{1AFCA53F-6220-5646-8C58-E950CD9A05AF}"/>
              </a:ext>
            </a:extLst>
          </p:cNvPr>
          <p:cNvSpPr>
            <a:spLocks noGrp="1"/>
          </p:cNvSpPr>
          <p:nvPr>
            <p:ph type="ftr" sz="quarter" idx="11"/>
          </p:nvPr>
        </p:nvSpPr>
        <p:spPr/>
        <p:txBody>
          <a:bodyPr/>
          <a:lstStyle/>
          <a:p>
            <a:r>
              <a:rPr lang="en-US">
                <a:solidFill>
                  <a:prstClr val="black">
                    <a:tint val="75000"/>
                  </a:prstClr>
                </a:solidFill>
                <a:latin typeface="Calibri"/>
              </a:rPr>
              <a:t>AAS #234 / C. D. Dowell</a:t>
            </a:r>
          </a:p>
        </p:txBody>
      </p:sp>
      <p:pic>
        <p:nvPicPr>
          <p:cNvPr id="14" name="Picture 13">
            <a:extLst>
              <a:ext uri="{FF2B5EF4-FFF2-40B4-BE49-F238E27FC236}">
                <a16:creationId xmlns:a16="http://schemas.microsoft.com/office/drawing/2014/main" id="{BC325908-5444-8C42-B7D3-DAB4D307509E}"/>
              </a:ext>
            </a:extLst>
          </p:cNvPr>
          <p:cNvPicPr>
            <a:picLocks noChangeAspect="1"/>
          </p:cNvPicPr>
          <p:nvPr/>
        </p:nvPicPr>
        <p:blipFill>
          <a:blip r:embed="rId2"/>
          <a:stretch>
            <a:fillRect/>
          </a:stretch>
        </p:blipFill>
        <p:spPr>
          <a:xfrm>
            <a:off x="6447411" y="90224"/>
            <a:ext cx="5648132" cy="5648132"/>
          </a:xfrm>
          <a:prstGeom prst="rect">
            <a:avLst/>
          </a:prstGeom>
        </p:spPr>
      </p:pic>
    </p:spTree>
    <p:extLst>
      <p:ext uri="{BB962C8B-B14F-4D97-AF65-F5344CB8AC3E}">
        <p14:creationId xmlns:p14="http://schemas.microsoft.com/office/powerpoint/2010/main" val="94050290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{A0FF09CB-6797-694B-A558-9CF9A7AF9746}tf10001062</Template>
  <TotalTime>23726</TotalTime>
  <Words>1340</Words>
  <Application>Microsoft Macintosh PowerPoint</Application>
  <PresentationFormat>Widescreen</PresentationFormat>
  <Paragraphs>126</Paragraphs>
  <Slides>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Narrow</vt:lpstr>
      <vt:lpstr>Calibri</vt:lpstr>
      <vt:lpstr>Symbol</vt:lpstr>
      <vt:lpstr>1_Office Theme</vt:lpstr>
      <vt:lpstr>The Spiral Magnetic Field in the Central 5 Parsecs of the Milky Way </vt:lpstr>
      <vt:lpstr>Complex, rotating Circum-Nuclear Disk is prominent at l = 30 – 100 mm</vt:lpstr>
      <vt:lpstr>Complex, rotating Circum-Nuclear Disk is prominent at l = 30 – 100 mm</vt:lpstr>
      <vt:lpstr>PowerPoint Presentation</vt:lpstr>
      <vt:lpstr>PowerPoint Presentation</vt:lpstr>
      <vt:lpstr>Role of Magnetic Field</vt:lpstr>
      <vt:lpstr>Inferences</vt:lpstr>
      <vt:lpstr>Inferences</vt:lpstr>
    </vt:vector>
  </TitlesOfParts>
  <Company>JPL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cdd</dc:creator>
  <cp:lastModifiedBy>Darren Dowell</cp:lastModifiedBy>
  <cp:revision>266</cp:revision>
  <cp:lastPrinted>2018-06-04T16:10:49Z</cp:lastPrinted>
  <dcterms:created xsi:type="dcterms:W3CDTF">2018-05-16T20:24:59Z</dcterms:created>
  <dcterms:modified xsi:type="dcterms:W3CDTF">2019-06-11T14:31:45Z</dcterms:modified>
</cp:coreProperties>
</file>