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71" r:id="rId3"/>
    <p:sldId id="259" r:id="rId4"/>
    <p:sldId id="279" r:id="rId5"/>
    <p:sldId id="280" r:id="rId6"/>
    <p:sldId id="281" r:id="rId7"/>
    <p:sldId id="282" r:id="rId8"/>
    <p:sldId id="314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 autoAdjust="0"/>
    <p:restoredTop sz="86188" autoAdjust="0"/>
  </p:normalViewPr>
  <p:slideViewPr>
    <p:cSldViewPr snapToGrid="0" snapToObjects="1">
      <p:cViewPr varScale="1">
        <p:scale>
          <a:sx n="101" d="100"/>
          <a:sy n="101" d="100"/>
        </p:scale>
        <p:origin x="-1288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55021-D98F-7F4B-9EFF-754DF2B3695D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9C7F-C241-4343-8BC4-8C712D38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6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0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0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lIns="91440" anchor="t">
            <a:normAutofit/>
          </a:bodyPr>
          <a:lstStyle>
            <a:lvl1pPr algn="l">
              <a:defRPr sz="3600" b="0" i="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5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2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6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4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8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2A22B-5A8A-1D44-B6D0-2FF00C2A1CD2}" type="datetimeFigureOut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E363-2D53-6548-BE64-CFFDA6489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81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60000"/>
                    <a:lumOff val="40000"/>
                  </a:schemeClr>
                </a:solidFill>
                <a:latin typeface="Helvetica Neue"/>
              </a:defRPr>
            </a:lvl1pPr>
          </a:lstStyle>
          <a:p>
            <a:r>
              <a:rPr lang="en-US" dirty="0" smtClean="0"/>
              <a:t>4 Jan 2017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40000"/>
                    <a:lumOff val="60000"/>
                  </a:schemeClr>
                </a:solidFill>
                <a:latin typeface="Helvetica Neue"/>
              </a:defRPr>
            </a:lvl1pPr>
          </a:lstStyle>
          <a:p>
            <a:r>
              <a:rPr lang="en-US" dirty="0" smtClean="0"/>
              <a:t>AAS 229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40000"/>
                    <a:lumOff val="60000"/>
                  </a:schemeClr>
                </a:solidFill>
                <a:latin typeface="Helvetica Neue"/>
              </a:defRPr>
            </a:lvl1pPr>
          </a:lstStyle>
          <a:p>
            <a:fld id="{52E3E363-2D53-6548-BE64-CFFDA6489A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74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</a:schemeClr>
          </a:solidFill>
          <a:latin typeface="Helvetica Neue Condensed Bold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</a:schemeClr>
          </a:solidFill>
          <a:latin typeface="Helvetica Neue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</a:schemeClr>
          </a:solidFill>
          <a:latin typeface="Helvetica Neue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85000"/>
            </a:schemeClr>
          </a:solidFill>
          <a:latin typeface="Helvetica Neue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85000"/>
            </a:schemeClr>
          </a:solidFill>
          <a:latin typeface="Helvetica Neu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85000"/>
            </a:schemeClr>
          </a:solidFill>
          <a:latin typeface="Helvetica Neu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FRB 121102 :</a:t>
            </a:r>
            <a:br>
              <a:rPr lang="en-US" dirty="0"/>
            </a:br>
            <a:r>
              <a:rPr lang="en-US" dirty="0"/>
              <a:t>Closing in on a Fast Radio Burst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30963"/>
            <a:ext cx="7772400" cy="126376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Shami </a:t>
            </a:r>
            <a:r>
              <a:rPr lang="en-US" dirty="0" smtClean="0"/>
              <a:t>Chatterjee	</a:t>
            </a:r>
            <a:r>
              <a:rPr lang="en-US" dirty="0"/>
              <a:t>	</a:t>
            </a:r>
            <a:r>
              <a:rPr lang="en-US" dirty="0" err="1"/>
              <a:t>shami@astro.cornell.edu</a:t>
            </a:r>
            <a:endParaRPr lang="en-US" dirty="0"/>
          </a:p>
          <a:p>
            <a:r>
              <a:rPr lang="en-US" dirty="0"/>
              <a:t>Casey Law		</a:t>
            </a:r>
            <a:r>
              <a:rPr lang="en-US" dirty="0" smtClean="0"/>
              <a:t>	</a:t>
            </a:r>
            <a:r>
              <a:rPr lang="en-US" dirty="0" err="1" smtClean="0"/>
              <a:t>claw</a:t>
            </a:r>
            <a:r>
              <a:rPr lang="en-US" dirty="0" err="1"/>
              <a:t>@astro.berkeley.edu</a:t>
            </a:r>
            <a:endParaRPr lang="en-US" dirty="0"/>
          </a:p>
          <a:p>
            <a:r>
              <a:rPr lang="en-US" dirty="0"/>
              <a:t>Jason </a:t>
            </a:r>
            <a:r>
              <a:rPr lang="en-US" dirty="0" err="1"/>
              <a:t>Hessels</a:t>
            </a:r>
            <a:r>
              <a:rPr lang="en-US" dirty="0"/>
              <a:t>		</a:t>
            </a:r>
            <a:r>
              <a:rPr lang="en-US" dirty="0" smtClean="0"/>
              <a:t>	</a:t>
            </a:r>
            <a:r>
              <a:rPr lang="en-US" dirty="0" err="1" smtClean="0"/>
              <a:t>J.W.T.Hessels</a:t>
            </a:r>
            <a:r>
              <a:rPr lang="en-US" dirty="0" err="1"/>
              <a:t>@</a:t>
            </a:r>
            <a:r>
              <a:rPr lang="en-US" dirty="0" err="1" smtClean="0"/>
              <a:t>uva.nl</a:t>
            </a:r>
            <a:endParaRPr lang="en-US" dirty="0"/>
          </a:p>
          <a:p>
            <a:r>
              <a:rPr lang="en-US" dirty="0" err="1"/>
              <a:t>Shriharsh</a:t>
            </a:r>
            <a:r>
              <a:rPr lang="en-US" dirty="0"/>
              <a:t> Tendulkar	</a:t>
            </a:r>
            <a:r>
              <a:rPr lang="en-US" dirty="0" smtClean="0"/>
              <a:t>	</a:t>
            </a:r>
            <a:r>
              <a:rPr lang="en-US" dirty="0" err="1" smtClean="0"/>
              <a:t>shriharsh</a:t>
            </a:r>
            <a:r>
              <a:rPr lang="en-US" dirty="0" err="1"/>
              <a:t>@physics.mcgill.ca</a:t>
            </a:r>
            <a:endParaRPr lang="en-US" dirty="0"/>
          </a:p>
          <a:p>
            <a:r>
              <a:rPr lang="en-US" dirty="0"/>
              <a:t>Sarah </a:t>
            </a:r>
            <a:r>
              <a:rPr lang="en-US" dirty="0" smtClean="0"/>
              <a:t>Burke-</a:t>
            </a:r>
            <a:r>
              <a:rPr lang="en-US" dirty="0" err="1" smtClean="0"/>
              <a:t>Spolaor</a:t>
            </a:r>
            <a:r>
              <a:rPr lang="en-US" dirty="0"/>
              <a:t>	</a:t>
            </a:r>
            <a:r>
              <a:rPr lang="en-US" dirty="0" err="1"/>
              <a:t>sspolaor@nrao.edu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230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34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FRB 121102 :</a:t>
            </a:r>
            <a:br>
              <a:rPr lang="en-US" dirty="0"/>
            </a:br>
            <a:r>
              <a:rPr lang="en-US" dirty="0"/>
              <a:t>Closing in on a Fast Radio Burst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8884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/>
              <a:t>Speakers:  	</a:t>
            </a:r>
          </a:p>
          <a:p>
            <a:pPr marL="0" indent="0">
              <a:buNone/>
            </a:pPr>
            <a:r>
              <a:rPr lang="en-US" sz="2000" dirty="0" smtClean="0"/>
              <a:t>	Shami Chatterjee, Casey Law, Jason </a:t>
            </a:r>
            <a:r>
              <a:rPr lang="en-US" sz="2000" dirty="0" err="1" smtClean="0"/>
              <a:t>Hessels</a:t>
            </a:r>
            <a:r>
              <a:rPr lang="en-US" sz="2000" dirty="0" smtClean="0"/>
              <a:t>, </a:t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000" dirty="0" err="1" smtClean="0"/>
              <a:t>Shriharsh</a:t>
            </a:r>
            <a:r>
              <a:rPr lang="en-US" sz="2000" dirty="0" smtClean="0"/>
              <a:t> Tendulkar, Sarah Burke-</a:t>
            </a:r>
            <a:r>
              <a:rPr lang="en-US" sz="2000" dirty="0" err="1" smtClean="0"/>
              <a:t>Spolaor</a:t>
            </a:r>
            <a:r>
              <a:rPr lang="en-US" sz="2000" dirty="0"/>
              <a:t>.</a:t>
            </a:r>
            <a:endParaRPr lang="en-US" sz="2000" dirty="0" smtClean="0"/>
          </a:p>
          <a:p>
            <a:pPr marL="0" indent="0">
              <a:buNone/>
            </a:pPr>
            <a:endParaRPr lang="en-US" sz="800" dirty="0" smtClean="0"/>
          </a:p>
          <a:p>
            <a:pPr marL="0" indent="0">
              <a:buNone/>
            </a:pPr>
            <a:r>
              <a:rPr lang="en-US" sz="2000" dirty="0" smtClean="0"/>
              <a:t>Other team members also at this meeting</a:t>
            </a:r>
            <a:r>
              <a:rPr lang="en-US" sz="2000" dirty="0"/>
              <a:t>: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Matthew </a:t>
            </a:r>
            <a:r>
              <a:rPr lang="en-US" sz="2000" dirty="0" err="1" smtClean="0"/>
              <a:t>Abruzzo</a:t>
            </a:r>
            <a:r>
              <a:rPr lang="en-US" sz="2000" dirty="0" smtClean="0"/>
              <a:t> (undergrad), Elizabeth Adams, Geoff Bower,</a:t>
            </a:r>
            <a:br>
              <a:rPr lang="en-US" sz="2000" dirty="0" smtClean="0"/>
            </a:br>
            <a:r>
              <a:rPr lang="en-US" sz="2000" dirty="0" smtClean="0"/>
              <a:t>	James </a:t>
            </a:r>
            <a:r>
              <a:rPr lang="en-US" sz="2000" dirty="0" err="1" smtClean="0"/>
              <a:t>Cordes</a:t>
            </a:r>
            <a:r>
              <a:rPr lang="en-US" sz="2000" dirty="0" smtClean="0"/>
              <a:t>, Paul Demorest, Vicky </a:t>
            </a:r>
            <a:r>
              <a:rPr lang="en-US" sz="2000" dirty="0" err="1" smtClean="0"/>
              <a:t>Kaspi</a:t>
            </a:r>
            <a:r>
              <a:rPr lang="en-US" sz="2000" dirty="0" smtClean="0"/>
              <a:t>, Joseph Lazio, </a:t>
            </a:r>
            <a:br>
              <a:rPr lang="en-US" sz="2000" dirty="0" smtClean="0"/>
            </a:br>
            <a:r>
              <a:rPr lang="en-US" sz="2000" dirty="0" smtClean="0"/>
              <a:t>	Scott Ransom, Andrew Seymour, Robert Wharton (grad student).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523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Precision Localization of FRB 121102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the Very Large Array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Casey Law</a:t>
            </a:r>
          </a:p>
          <a:p>
            <a:r>
              <a:rPr lang="en-US" dirty="0" smtClean="0"/>
              <a:t>University of California, Berkeley	</a:t>
            </a:r>
          </a:p>
          <a:p>
            <a:r>
              <a:rPr lang="en-US" dirty="0" err="1" smtClean="0"/>
              <a:t>claw@astro.berkeley.edu</a:t>
            </a:r>
            <a:r>
              <a:rPr lang="en-US" dirty="0" smtClean="0"/>
              <a:t>; </a:t>
            </a:r>
            <a:r>
              <a:rPr lang="is-IS" dirty="0" smtClean="0"/>
              <a:t>(</a:t>
            </a:r>
            <a:r>
              <a:rPr lang="is-IS" dirty="0"/>
              <a:t>510) 859 3636  </a:t>
            </a:r>
            <a:endParaRPr lang="en-US" dirty="0" smtClean="0"/>
          </a:p>
          <a:p>
            <a:r>
              <a:rPr lang="en-US" dirty="0" smtClean="0"/>
              <a:t> 	</a:t>
            </a:r>
            <a:endParaRPr lang="en-US" dirty="0"/>
          </a:p>
        </p:txBody>
      </p:sp>
      <p:pic>
        <p:nvPicPr>
          <p:cNvPr id="5" name="Picture 4" descr="Artist Impression FRB-2 - VLA sm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407" y="1"/>
            <a:ext cx="4308592" cy="29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0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03987" y="74269"/>
            <a:ext cx="2952088" cy="584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dirty="0">
                <a:solidFill>
                  <a:schemeClr val="tx1">
                    <a:lumMod val="85000"/>
                  </a:schemeClr>
                </a:solidFill>
              </a:rPr>
              <a:t>Where’s the FRB?</a:t>
            </a:r>
          </a:p>
        </p:txBody>
      </p:sp>
      <p:grpSp>
        <p:nvGrpSpPr>
          <p:cNvPr id="121" name="Group 121"/>
          <p:cNvGrpSpPr/>
          <p:nvPr/>
        </p:nvGrpSpPr>
        <p:grpSpPr>
          <a:xfrm>
            <a:off x="1723870" y="642366"/>
            <a:ext cx="7396016" cy="4440893"/>
            <a:chOff x="0" y="0"/>
            <a:chExt cx="7396015" cy="4440892"/>
          </a:xfrm>
        </p:grpSpPr>
        <p:grpSp>
          <p:nvGrpSpPr>
            <p:cNvPr id="119" name="Group 119"/>
            <p:cNvGrpSpPr/>
            <p:nvPr/>
          </p:nvGrpSpPr>
          <p:grpSpPr>
            <a:xfrm>
              <a:off x="0" y="0"/>
              <a:ext cx="4444913" cy="4440892"/>
              <a:chOff x="0" y="0"/>
              <a:chExt cx="4444912" cy="4440891"/>
            </a:xfrm>
          </p:grpSpPr>
          <p:pic>
            <p:nvPicPr>
              <p:cNvPr id="117" name="HDF-zoom.jpg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2216" y="594144"/>
                <a:ext cx="3320480" cy="32526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8" name="Shape 118"/>
              <p:cNvSpPr/>
              <p:nvPr/>
            </p:nvSpPr>
            <p:spPr>
              <a:xfrm>
                <a:off x="0" y="0"/>
                <a:ext cx="4444913" cy="4440892"/>
              </a:xfrm>
              <a:prstGeom prst="ellipse">
                <a:avLst/>
              </a:prstGeom>
              <a:noFill/>
              <a:ln w="25400" cap="flat">
                <a:solidFill>
                  <a:srgbClr val="F7DA00"/>
                </a:solidFill>
                <a:prstDash val="solid"/>
                <a:miter lim="400000"/>
              </a:ln>
              <a:effectLst/>
            </p:spPr>
            <p:txBody>
              <a:bodyPr wrap="square" lIns="65023" tIns="65023" rIns="65023" bIns="65023" numCol="1" anchor="ctr">
                <a:noAutofit/>
              </a:bodyPr>
              <a:lstStyle/>
              <a:p>
                <a:pPr algn="ctr" defTabSz="650240">
                  <a:defRPr sz="1600" b="1">
                    <a:solidFill>
                      <a:srgbClr val="F7DA00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120" name="Shape 120"/>
            <p:cNvSpPr/>
            <p:nvPr/>
          </p:nvSpPr>
          <p:spPr>
            <a:xfrm>
              <a:off x="4374037" y="1022131"/>
              <a:ext cx="3021978" cy="498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spcBef>
                  <a:spcPts val="800"/>
                </a:spcBef>
                <a:defRPr sz="2400" b="1">
                  <a:solidFill>
                    <a:srgbClr val="F7DA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rPr dirty="0"/>
                <a:t>Arecibo localization</a:t>
              </a:r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5145476" y="3035280"/>
            <a:ext cx="2580785" cy="498349"/>
            <a:chOff x="0" y="0"/>
            <a:chExt cx="2580784" cy="498347"/>
          </a:xfrm>
        </p:grpSpPr>
        <p:sp>
          <p:nvSpPr>
            <p:cNvPr id="122" name="Shape 122"/>
            <p:cNvSpPr/>
            <p:nvPr/>
          </p:nvSpPr>
          <p:spPr>
            <a:xfrm>
              <a:off x="95183" y="-1"/>
              <a:ext cx="2485602" cy="4983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defTabSz="1300480">
                <a:spcBef>
                  <a:spcPts val="800"/>
                </a:spcBef>
                <a:defRPr sz="2400" b="1">
                  <a:solidFill>
                    <a:srgbClr val="F7DA0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r>
                <a:rPr dirty="0"/>
                <a:t>VLA localization</a:t>
              </a:r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220665"/>
              <a:ext cx="46848" cy="57018"/>
            </a:xfrm>
            <a:prstGeom prst="ellipse">
              <a:avLst/>
            </a:prstGeom>
            <a:noFill/>
            <a:ln w="25400" cap="flat">
              <a:solidFill>
                <a:srgbClr val="F7DA00"/>
              </a:solidFill>
              <a:prstDash val="solid"/>
              <a:miter lim="400000"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algn="ctr" defTabSz="650240">
                <a:defRPr sz="1600" b="1">
                  <a:solidFill>
                    <a:srgbClr val="F7DA00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25" name="Shape 125"/>
          <p:cNvSpPr/>
          <p:nvPr/>
        </p:nvSpPr>
        <p:spPr>
          <a:xfrm>
            <a:off x="6528276" y="4776952"/>
            <a:ext cx="2615274" cy="339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Casey Law — @caseyjlaw</a:t>
            </a:r>
          </a:p>
        </p:txBody>
      </p:sp>
    </p:spTree>
    <p:extLst>
      <p:ext uri="{BB962C8B-B14F-4D97-AF65-F5344CB8AC3E}">
        <p14:creationId xmlns:p14="http://schemas.microsoft.com/office/powerpoint/2010/main" val="37460127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03987" y="74269"/>
            <a:ext cx="3538825" cy="107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dirty="0">
                <a:solidFill>
                  <a:srgbClr val="D9D9D9"/>
                </a:solidFill>
              </a:rPr>
              <a:t>Millisecond radio imaging with the VLA</a:t>
            </a:r>
          </a:p>
        </p:txBody>
      </p:sp>
      <p:sp>
        <p:nvSpPr>
          <p:cNvPr id="128" name="Shape 128"/>
          <p:cNvSpPr/>
          <p:nvPr/>
        </p:nvSpPr>
        <p:spPr>
          <a:xfrm>
            <a:off x="199039" y="1867425"/>
            <a:ext cx="4311986" cy="1408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/>
          <a:lstStyle/>
          <a:p>
            <a:pPr defTabSz="1300480">
              <a:spcBef>
                <a:spcPts val="800"/>
              </a:spcBef>
              <a:defRPr sz="2400" b="1">
                <a:solidFill>
                  <a:srgbClr val="F7DA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solidFill>
                  <a:srgbClr val="D9D9D9"/>
                </a:solidFill>
                <a:latin typeface="Helvetica Neue Medium"/>
                <a:cs typeface="Helvetica Neue Medium"/>
              </a:rPr>
              <a:t>100x faster = 100x more </a:t>
            </a:r>
            <a:r>
              <a:rPr dirty="0" smtClean="0">
                <a:solidFill>
                  <a:srgbClr val="D9D9D9"/>
                </a:solidFill>
                <a:latin typeface="Helvetica Neue Medium"/>
                <a:cs typeface="Helvetica Neue Medium"/>
              </a:rPr>
              <a:t>data</a:t>
            </a:r>
            <a:r>
              <a:rPr lang="en-US" dirty="0" smtClean="0">
                <a:solidFill>
                  <a:srgbClr val="D9D9D9"/>
                </a:solidFill>
                <a:latin typeface="Helvetica Neue Medium"/>
                <a:cs typeface="Helvetica Neue Medium"/>
              </a:rPr>
              <a:t>.</a:t>
            </a:r>
            <a:endParaRPr dirty="0">
              <a:solidFill>
                <a:srgbClr val="D9D9D9"/>
              </a:solidFill>
              <a:latin typeface="Helvetica Neue Medium"/>
              <a:cs typeface="Helvetica Neue Medium"/>
            </a:endParaRPr>
          </a:p>
          <a:p>
            <a:pPr defTabSz="1300480">
              <a:spcBef>
                <a:spcPts val="800"/>
              </a:spcBef>
              <a:defRPr sz="2400" b="1">
                <a:solidFill>
                  <a:srgbClr val="F7DA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>
                <a:solidFill>
                  <a:srgbClr val="D9D9D9"/>
                </a:solidFill>
                <a:latin typeface="Helvetica Neue Medium"/>
                <a:cs typeface="Helvetica Neue Medium"/>
              </a:rPr>
              <a:t>Finding a needle in a Terabyte </a:t>
            </a:r>
            <a:r>
              <a:rPr dirty="0" smtClean="0">
                <a:solidFill>
                  <a:srgbClr val="D9D9D9"/>
                </a:solidFill>
                <a:latin typeface="Helvetica Neue Medium"/>
                <a:cs typeface="Helvetica Neue Medium"/>
              </a:rPr>
              <a:t>haystack</a:t>
            </a:r>
            <a:r>
              <a:rPr lang="en-US" dirty="0" smtClean="0">
                <a:solidFill>
                  <a:srgbClr val="D9D9D9"/>
                </a:solidFill>
                <a:latin typeface="Helvetica Neue Medium"/>
                <a:cs typeface="Helvetica Neue Medium"/>
              </a:rPr>
              <a:t>.</a:t>
            </a:r>
            <a:endParaRPr dirty="0">
              <a:solidFill>
                <a:srgbClr val="D9D9D9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129" name="HDF-zoo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87" y="830111"/>
            <a:ext cx="3320480" cy="32526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4555970" y="235966"/>
            <a:ext cx="4444914" cy="4440892"/>
          </a:xfrm>
          <a:prstGeom prst="ellipse">
            <a:avLst/>
          </a:prstGeom>
          <a:ln w="25400">
            <a:solidFill>
              <a:srgbClr val="F7DA00"/>
            </a:solidFill>
            <a:miter lim="400000"/>
          </a:ln>
        </p:spPr>
        <p:txBody>
          <a:bodyPr lIns="65023" tIns="65023" rIns="65023" bIns="65023" anchor="ctr"/>
          <a:lstStyle/>
          <a:p>
            <a:pPr algn="ctr" defTabSz="650240">
              <a:defRPr sz="1600" b="1">
                <a:solidFill>
                  <a:srgbClr val="F7DA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7977576" y="2849546"/>
            <a:ext cx="46848" cy="57018"/>
          </a:xfrm>
          <a:prstGeom prst="ellipse">
            <a:avLst/>
          </a:prstGeom>
          <a:ln w="25400">
            <a:solidFill>
              <a:srgbClr val="F7DA00"/>
            </a:solidFill>
            <a:miter lim="400000"/>
          </a:ln>
        </p:spPr>
        <p:txBody>
          <a:bodyPr lIns="65023" tIns="65023" rIns="65023" bIns="65023" anchor="ctr"/>
          <a:lstStyle/>
          <a:p>
            <a:pPr algn="ctr" defTabSz="650240">
              <a:defRPr sz="1600" b="1">
                <a:solidFill>
                  <a:srgbClr val="F7DA00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6528275" y="4776952"/>
            <a:ext cx="2615274" cy="339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Casey Law — @caseyjlaw</a:t>
            </a:r>
          </a:p>
        </p:txBody>
      </p:sp>
    </p:spTree>
    <p:extLst>
      <p:ext uri="{BB962C8B-B14F-4D97-AF65-F5344CB8AC3E}">
        <p14:creationId xmlns:p14="http://schemas.microsoft.com/office/powerpoint/2010/main" val="186626461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03987" y="74269"/>
            <a:ext cx="3538825" cy="107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dirty="0">
                <a:solidFill>
                  <a:srgbClr val="D9D9D9"/>
                </a:solidFill>
              </a:rPr>
              <a:t>Finally, </a:t>
            </a:r>
            <a:r>
              <a:rPr lang="en-US" dirty="0" smtClean="0">
                <a:solidFill>
                  <a:srgbClr val="D9D9D9"/>
                </a:solidFill>
              </a:rPr>
              <a:t/>
            </a:r>
            <a:br>
              <a:rPr lang="en-US" dirty="0" smtClean="0">
                <a:solidFill>
                  <a:srgbClr val="D9D9D9"/>
                </a:solidFill>
              </a:rPr>
            </a:br>
            <a:r>
              <a:rPr dirty="0" smtClean="0">
                <a:solidFill>
                  <a:srgbClr val="D9D9D9"/>
                </a:solidFill>
              </a:rPr>
              <a:t>on </a:t>
            </a:r>
            <a:r>
              <a:rPr dirty="0">
                <a:solidFill>
                  <a:srgbClr val="D9D9D9"/>
                </a:solidFill>
              </a:rPr>
              <a:t>23 August 2016…</a:t>
            </a:r>
          </a:p>
        </p:txBody>
      </p:sp>
      <p:grpSp>
        <p:nvGrpSpPr>
          <p:cNvPr id="137" name="Group 137"/>
          <p:cNvGrpSpPr/>
          <p:nvPr/>
        </p:nvGrpSpPr>
        <p:grpSpPr>
          <a:xfrm>
            <a:off x="4536297" y="288854"/>
            <a:ext cx="4480601" cy="4394119"/>
            <a:chOff x="0" y="0"/>
            <a:chExt cx="4480600" cy="4394117"/>
          </a:xfrm>
        </p:grpSpPr>
        <p:sp>
          <p:nvSpPr>
            <p:cNvPr id="135" name="Shape 135"/>
            <p:cNvSpPr/>
            <p:nvPr/>
          </p:nvSpPr>
          <p:spPr>
            <a:xfrm>
              <a:off x="0" y="14751"/>
              <a:ext cx="4480601" cy="4358311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2">
                  <a:lumOff val="1669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36" name="download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89822" y="0"/>
              <a:ext cx="4387859" cy="43941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Shape 138"/>
          <p:cNvSpPr/>
          <p:nvPr/>
        </p:nvSpPr>
        <p:spPr>
          <a:xfrm>
            <a:off x="6528275" y="4776952"/>
            <a:ext cx="2615274" cy="339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Casey Law — @caseyjlaw</a:t>
            </a:r>
          </a:p>
        </p:txBody>
      </p:sp>
    </p:spTree>
    <p:extLst>
      <p:ext uri="{BB962C8B-B14F-4D97-AF65-F5344CB8AC3E}">
        <p14:creationId xmlns:p14="http://schemas.microsoft.com/office/powerpoint/2010/main" val="302829963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192887" y="74269"/>
            <a:ext cx="4326118" cy="3785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dirty="0">
                <a:solidFill>
                  <a:srgbClr val="D9D9D9"/>
                </a:solidFill>
              </a:rPr>
              <a:t>Where’s the FRB?</a:t>
            </a:r>
          </a:p>
          <a:p>
            <a: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 dirty="0">
              <a:solidFill>
                <a:srgbClr val="D9D9D9"/>
              </a:solidFill>
            </a:endParaRPr>
          </a:p>
          <a:p>
            <a: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 dirty="0">
              <a:solidFill>
                <a:srgbClr val="D9D9D9"/>
              </a:solidFill>
            </a:endParaRPr>
          </a:p>
          <a:p>
            <a: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400" dirty="0">
                <a:solidFill>
                  <a:srgbClr val="D9D9D9"/>
                </a:solidFill>
                <a:latin typeface="Helvetica Neue Medium"/>
                <a:cs typeface="Helvetica Neue Medium"/>
              </a:rPr>
              <a:t>There it is!</a:t>
            </a:r>
          </a:p>
          <a:p>
            <a: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400" dirty="0">
                <a:solidFill>
                  <a:srgbClr val="D9D9D9"/>
                </a:solidFill>
                <a:latin typeface="Helvetica Neue Medium"/>
                <a:cs typeface="Helvetica Neue Medium"/>
              </a:rPr>
              <a:t>(9 times!)</a:t>
            </a:r>
          </a:p>
          <a:p>
            <a: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 sz="2400" dirty="0">
              <a:solidFill>
                <a:srgbClr val="D9D9D9"/>
              </a:solidFill>
              <a:latin typeface="Helvetica Neue Medium"/>
              <a:cs typeface="Helvetica Neue Medium"/>
            </a:endParaRPr>
          </a:p>
          <a:p>
            <a: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endParaRPr sz="2400" dirty="0">
              <a:solidFill>
                <a:srgbClr val="D9D9D9"/>
              </a:solidFill>
              <a:latin typeface="Helvetica Neue Medium"/>
              <a:cs typeface="Helvetica Neue Medium"/>
            </a:endParaRPr>
          </a:p>
          <a:p>
            <a:pPr>
              <a:defRPr sz="3200">
                <a:solidFill>
                  <a:srgbClr val="FFFF00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pPr>
            <a:r>
              <a:rPr sz="2400" dirty="0">
                <a:solidFill>
                  <a:srgbClr val="D9D9D9"/>
                </a:solidFill>
                <a:latin typeface="Helvetica Neue Medium"/>
                <a:cs typeface="Helvetica Neue Medium"/>
              </a:rPr>
              <a:t>Faint persistent </a:t>
            </a:r>
            <a:r>
              <a:rPr sz="2400" dirty="0" smtClean="0">
                <a:solidFill>
                  <a:srgbClr val="D9D9D9"/>
                </a:solidFill>
                <a:latin typeface="Helvetica Neue Medium"/>
                <a:cs typeface="Helvetica Neue Medium"/>
              </a:rPr>
              <a:t>optical</a:t>
            </a:r>
            <a:r>
              <a:rPr lang="en-US" sz="2400" dirty="0" smtClean="0">
                <a:solidFill>
                  <a:srgbClr val="D9D9D9"/>
                </a:solidFill>
                <a:latin typeface="Helvetica Neue Medium"/>
                <a:cs typeface="Helvetica Neue Medium"/>
              </a:rPr>
              <a:t> </a:t>
            </a:r>
            <a:br>
              <a:rPr lang="en-US" sz="2400" dirty="0" smtClean="0">
                <a:solidFill>
                  <a:srgbClr val="D9D9D9"/>
                </a:solidFill>
                <a:latin typeface="Helvetica Neue Medium"/>
                <a:cs typeface="Helvetica Neue Medium"/>
              </a:rPr>
            </a:br>
            <a:r>
              <a:rPr lang="en-US" sz="2400" dirty="0" smtClean="0">
                <a:solidFill>
                  <a:srgbClr val="D9D9D9"/>
                </a:solidFill>
                <a:latin typeface="Helvetica Neue Medium"/>
                <a:cs typeface="Helvetica Neue Medium"/>
              </a:rPr>
              <a:t>+ </a:t>
            </a:r>
            <a:r>
              <a:rPr sz="2400" dirty="0" smtClean="0">
                <a:solidFill>
                  <a:srgbClr val="D9D9D9"/>
                </a:solidFill>
                <a:latin typeface="Helvetica Neue Medium"/>
                <a:cs typeface="Helvetica Neue Medium"/>
              </a:rPr>
              <a:t>radio counterpart</a:t>
            </a:r>
            <a:r>
              <a:rPr lang="en-US" sz="2400" dirty="0" smtClean="0">
                <a:solidFill>
                  <a:srgbClr val="D9D9D9"/>
                </a:solidFill>
                <a:latin typeface="Helvetica Neue Medium"/>
                <a:cs typeface="Helvetica Neue Medium"/>
              </a:rPr>
              <a:t>.</a:t>
            </a:r>
            <a:endParaRPr sz="2400" dirty="0">
              <a:solidFill>
                <a:srgbClr val="D9D9D9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141" name="Screen Shot 2017-01-02 at 2.32.05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990" y="122325"/>
            <a:ext cx="4561773" cy="457667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6528275" y="4776952"/>
            <a:ext cx="2615274" cy="339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80000"/>
              </a:lnSpc>
              <a:spcBef>
                <a:spcPts val="400"/>
              </a:spcBef>
              <a:defRPr sz="17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dirty="0"/>
              <a:t>Casey Law — @caseyjlaw</a:t>
            </a:r>
          </a:p>
        </p:txBody>
      </p:sp>
    </p:spTree>
    <p:extLst>
      <p:ext uri="{BB962C8B-B14F-4D97-AF65-F5344CB8AC3E}">
        <p14:creationId xmlns:p14="http://schemas.microsoft.com/office/powerpoint/2010/main" val="245058632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FRB 121102 :</a:t>
            </a:r>
            <a:br>
              <a:rPr lang="en-US" dirty="0"/>
            </a:br>
            <a:r>
              <a:rPr lang="en-US" dirty="0"/>
              <a:t>Closing in on a Fast Radio Burst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885164"/>
            <a:ext cx="7772400" cy="24200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Shami </a:t>
            </a:r>
            <a:r>
              <a:rPr lang="en-US" dirty="0" smtClean="0"/>
              <a:t>Chatterjee	</a:t>
            </a:r>
            <a:r>
              <a:rPr lang="en-US" dirty="0"/>
              <a:t>	</a:t>
            </a:r>
            <a:r>
              <a:rPr lang="en-US" dirty="0" err="1"/>
              <a:t>shami@astro.cornell.edu</a:t>
            </a:r>
            <a:endParaRPr lang="en-US" dirty="0"/>
          </a:p>
          <a:p>
            <a:r>
              <a:rPr lang="en-US" dirty="0"/>
              <a:t>Casey Law		</a:t>
            </a:r>
            <a:r>
              <a:rPr lang="en-US" dirty="0" smtClean="0"/>
              <a:t>	</a:t>
            </a:r>
            <a:r>
              <a:rPr lang="en-US" dirty="0" err="1" smtClean="0"/>
              <a:t>claw</a:t>
            </a:r>
            <a:r>
              <a:rPr lang="en-US" dirty="0" err="1"/>
              <a:t>@astro.berkeley.edu</a:t>
            </a:r>
            <a:endParaRPr lang="en-US" dirty="0"/>
          </a:p>
          <a:p>
            <a:r>
              <a:rPr lang="en-US" dirty="0"/>
              <a:t>Jason </a:t>
            </a:r>
            <a:r>
              <a:rPr lang="en-US" dirty="0" err="1"/>
              <a:t>Hessels</a:t>
            </a:r>
            <a:r>
              <a:rPr lang="en-US" dirty="0"/>
              <a:t>		</a:t>
            </a:r>
            <a:r>
              <a:rPr lang="en-US" dirty="0" err="1" smtClean="0"/>
              <a:t>J.W.T.Hessels</a:t>
            </a:r>
            <a:r>
              <a:rPr lang="en-US" dirty="0" err="1"/>
              <a:t>@</a:t>
            </a:r>
            <a:r>
              <a:rPr lang="en-US" dirty="0" err="1" smtClean="0"/>
              <a:t>uva.nl</a:t>
            </a:r>
            <a:endParaRPr lang="en-US" dirty="0"/>
          </a:p>
          <a:p>
            <a:r>
              <a:rPr lang="en-US" dirty="0" err="1"/>
              <a:t>Shriharsh</a:t>
            </a:r>
            <a:r>
              <a:rPr lang="en-US" dirty="0"/>
              <a:t> Tendulkar	</a:t>
            </a:r>
            <a:r>
              <a:rPr lang="en-US" dirty="0" err="1" smtClean="0"/>
              <a:t>shriharsh</a:t>
            </a:r>
            <a:r>
              <a:rPr lang="en-US" dirty="0" err="1"/>
              <a:t>@physics.mcgill.ca</a:t>
            </a:r>
            <a:endParaRPr lang="en-US" dirty="0"/>
          </a:p>
          <a:p>
            <a:r>
              <a:rPr lang="en-US" dirty="0"/>
              <a:t>Sarah </a:t>
            </a:r>
            <a:r>
              <a:rPr lang="en-US" dirty="0" smtClean="0"/>
              <a:t>Burke-</a:t>
            </a:r>
            <a:r>
              <a:rPr lang="en-US" dirty="0" err="1" smtClean="0"/>
              <a:t>Spolaor</a:t>
            </a:r>
            <a:r>
              <a:rPr lang="en-US" dirty="0"/>
              <a:t>	</a:t>
            </a:r>
            <a:r>
              <a:rPr lang="en-US" dirty="0" err="1"/>
              <a:t>sspolaor@nrao.edu</a:t>
            </a: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High-Res Artwork: </a:t>
            </a:r>
            <a:endParaRPr lang="en-US" dirty="0" smtClean="0"/>
          </a:p>
          <a:p>
            <a:r>
              <a:rPr lang="en-US" u="sng" dirty="0" smtClean="0"/>
              <a:t>https</a:t>
            </a:r>
            <a:r>
              <a:rPr lang="en-US" u="sng" dirty="0"/>
              <a:t>://www.dropbox.com/sh/v1rt8rx9cc5qbnb/AAA71nNscgiHy-dwncWwcpJ1a?dl=</a:t>
            </a:r>
            <a:r>
              <a:rPr lang="en-US" u="sng" dirty="0" smtClean="0"/>
              <a:t>0</a:t>
            </a:r>
            <a:endParaRPr lang="en-US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7816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 on Blu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004080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94</Words>
  <Application>Microsoft Macintosh PowerPoint</Application>
  <PresentationFormat>On-screen Show (16:9)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 on Blue</vt:lpstr>
      <vt:lpstr>FRB 121102 : Closing in on a Fast Radio Burst </vt:lpstr>
      <vt:lpstr>FRB 121102 : Closing in on a Fast Radio Burst</vt:lpstr>
      <vt:lpstr>Precision Localization of FRB 121102  with the Very Large Array</vt:lpstr>
      <vt:lpstr>PowerPoint Presentation</vt:lpstr>
      <vt:lpstr>PowerPoint Presentation</vt:lpstr>
      <vt:lpstr>PowerPoint Presentation</vt:lpstr>
      <vt:lpstr>PowerPoint Presentation</vt:lpstr>
      <vt:lpstr>FRB 121102 : Closing in on a Fast Radio Burst 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FRB 121102</dc:title>
  <dc:creator>Shami Chatterjee</dc:creator>
  <cp:lastModifiedBy>Rick Fienberg</cp:lastModifiedBy>
  <cp:revision>68</cp:revision>
  <dcterms:created xsi:type="dcterms:W3CDTF">2016-12-22T21:06:35Z</dcterms:created>
  <dcterms:modified xsi:type="dcterms:W3CDTF">2017-01-12T14:47:59Z</dcterms:modified>
</cp:coreProperties>
</file>