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media/media1.mpg" ContentType="vide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.jpeg" ContentType="image/jpeg"/>
  <Override PartName="/ppt/media/media1.mp4" ContentType="video/unknown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New measurements  of existing data spanning the last 12 years </a:t>
            </a:r>
          </a:p>
          <a:p>
            <a:pPr>
              <a:defRPr sz="1900"/>
            </a:pPr>
            <a:r>
              <a:t>	- We first set out to look at the gas dynamics in the very central  region</a:t>
            </a:r>
          </a:p>
          <a:p>
            <a:pPr>
              <a:defRPr sz="1900"/>
            </a:pPr>
            <a:r>
              <a:t>	- and found Perhaps some interesting results</a:t>
            </a:r>
          </a:p>
          <a:p>
            <a:pPr>
              <a:defRPr sz="1900"/>
            </a:pPr>
            <a:r>
              <a:t>	- Galactic center team</a:t>
            </a:r>
          </a:p>
          <a:p>
            <a:pPr>
              <a:defRPr sz="1900"/>
            </a:pPr>
            <a:r>
              <a:t>	- Tag team presentation</a:t>
            </a:r>
          </a:p>
          <a:p>
            <a:pPr>
              <a:defRPr sz="1900"/>
            </a:pPr>
            <a:r>
              <a:t>	- VS program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hape 3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Mystery objects, What are they?</a:t>
            </a:r>
          </a:p>
          <a:p>
            <a:pPr>
              <a:defRPr sz="1900"/>
            </a:pPr>
            <a:r>
              <a:t>- Based on G1 and G2 surviving closest approach to Sgr A*</a:t>
            </a:r>
          </a:p>
          <a:p>
            <a:pPr>
              <a:defRPr sz="1900"/>
            </a:pPr>
            <a:r>
              <a:t>   - They must be massive</a:t>
            </a:r>
          </a:p>
          <a:p>
            <a:pPr>
              <a:defRPr sz="1900"/>
            </a:pPr>
            <a:r>
              <a:t>- The extreme red color implies they’re blanketed by thick dust</a:t>
            </a:r>
          </a:p>
          <a:p>
            <a:pPr>
              <a:defRPr sz="1900"/>
            </a:pPr>
            <a:r>
              <a:t>- The hydrogen emission is evidence of excited gas , at least in the outer atmosphere</a:t>
            </a:r>
          </a:p>
          <a:p>
            <a:pPr>
              <a:defRPr sz="1900"/>
            </a:pPr>
            <a:r>
              <a:t>- Merger,  currently preferred explanation, mergers (Stephan, 2016)</a:t>
            </a:r>
          </a:p>
          <a:p>
            <a:pPr>
              <a:defRPr sz="1900"/>
            </a:pPr>
            <a:r>
              <a:t>   - Stephan 2016 compute that many of the binaries in the presence of the SMBH will be perturbed enough to merge</a:t>
            </a:r>
          </a:p>
          <a:p>
            <a:pPr marL="251354" indent="-251354">
              <a:buSzPct val="125000"/>
              <a:buChar char="-"/>
              <a:defRPr sz="1900"/>
            </a:pPr>
            <a:r>
              <a:t>G object being common may support this hypothesis</a:t>
            </a:r>
          </a:p>
          <a:p>
            <a:pPr marL="251354" indent="-251354">
              <a:buSzPct val="125000"/>
              <a:buChar char="-"/>
              <a:defRPr sz="1900"/>
            </a:pPr>
            <a:r>
              <a:t>perhaps an explanation for the S young star cluster</a:t>
            </a:r>
          </a:p>
          <a:p>
            <a:pPr marL="251354" indent="-251354">
              <a:buSzPct val="125000"/>
              <a:buChar char="-"/>
              <a:defRPr sz="1900"/>
            </a:pPr>
            <a:r>
              <a:t>Once the thick and gas and dust are gone, reveal young looking hot star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hape 3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To Summarize</a:t>
            </a:r>
          </a:p>
          <a:p>
            <a:pPr>
              <a:defRPr sz="1900"/>
            </a:pPr>
            <a:r>
              <a:t>   - Looking at Br Gamma features over time near SgrA* has reveal more G like objects</a:t>
            </a:r>
          </a:p>
          <a:p>
            <a:pPr>
              <a:defRPr sz="1900"/>
            </a:pPr>
            <a:r>
              <a:t>   - Having more of these ID’d, good for future study and solving the “mystery of the G objects"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hape 4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To Summarize</a:t>
            </a:r>
          </a:p>
          <a:p>
            <a:pPr>
              <a:defRPr sz="1900"/>
            </a:pPr>
            <a:r>
              <a:t>   - Looking at Br Gamma features over time near SgrA* has reveal more G like objects</a:t>
            </a:r>
          </a:p>
          <a:p>
            <a:pPr>
              <a:defRPr sz="1900"/>
            </a:pPr>
            <a:r>
              <a:t>   - Having more of these ID’d, good for future study and solving the “mystery of the G objects"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hape 4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- Mystery objects, What are they?</a:t>
            </a:r>
          </a:p>
          <a:p>
            <a:pPr>
              <a:defRPr sz="1900"/>
            </a:pPr>
            <a:r>
              <a:t>   - Based on G1 and G2 surviving closest approach to Sgr A*</a:t>
            </a:r>
          </a:p>
          <a:p>
            <a:pPr>
              <a:defRPr sz="1900"/>
            </a:pPr>
            <a:r>
              <a:t>       - They must be massive</a:t>
            </a:r>
          </a:p>
          <a:p>
            <a:pPr>
              <a:defRPr sz="1900"/>
            </a:pPr>
            <a:r>
              <a:t>   - The extreme red color implies they’re blanketed by thick dust</a:t>
            </a:r>
          </a:p>
          <a:p>
            <a:pPr>
              <a:defRPr sz="1900"/>
            </a:pPr>
            <a:r>
              <a:t>   - The hydrogen emission is evidence of excited gas , at least in the outer atmosphere</a:t>
            </a:r>
          </a:p>
          <a:p>
            <a:pPr>
              <a:defRPr sz="1900"/>
            </a:pPr>
            <a:r>
              <a:t>   - Merger,  currently preferred explanation, mergers (Stephan, 2016)</a:t>
            </a:r>
          </a:p>
          <a:p>
            <a:pPr>
              <a:defRPr sz="1900"/>
            </a:pPr>
            <a:r>
              <a:t>       - Stephan 2016 compute that many of the binaries in the presence of the SMBH will be perturbed enough to merge</a:t>
            </a:r>
          </a:p>
          <a:p>
            <a:pPr>
              <a:defRPr sz="1900"/>
            </a:pPr>
            <a:r>
              <a:t>   - G object being common may support this hypothesis</a:t>
            </a:r>
          </a:p>
          <a:p>
            <a:pPr>
              <a:defRPr sz="1900"/>
            </a:pPr>
            <a:r>
              <a:t>   - perhaps an explanation for the S young star cluster</a:t>
            </a:r>
          </a:p>
          <a:p>
            <a:pPr>
              <a:defRPr sz="1900"/>
            </a:pPr>
            <a:r>
              <a:t>       - Once the thick and gas and dust are gone, reveal young looking hot star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Shape 4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	- But the density of stars muddies what this study is trying to look at which is the gas</a:t>
            </a:r>
          </a:p>
          <a:p>
            <a:pPr>
              <a:defRPr sz="1900"/>
            </a:pPr>
            <a:r>
              <a:t>	- subtract out the stars and highlight the emission gas emission features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4" name="Shape 4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→ other option for model showing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SMBH at MilkyWay GC, of course everyone knows this by now</a:t>
            </a:r>
          </a:p>
          <a:p>
            <a:pPr>
              <a:defRPr sz="1900"/>
            </a:pPr>
            <a:r>
              <a:t>	- Well Studied in IR using Keck LGSAO</a:t>
            </a:r>
          </a:p>
          <a:p>
            <a:pPr>
              <a:defRPr sz="1900"/>
            </a:pPr>
            <a:r>
              <a:t>	- past focus has been on stars</a:t>
            </a:r>
          </a:p>
          <a:p>
            <a:pPr>
              <a:defRPr sz="1900"/>
            </a:pPr>
            <a:r>
              <a:t>	- S cluster of hot young starts, lots of debate about </a:t>
            </a:r>
          </a:p>
          <a:p>
            <a:pPr>
              <a:defRPr sz="1900"/>
            </a:pPr>
            <a:r>
              <a:t>	- Campaign this year to observe SO-2 closest approach , test of GR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We’re mostly using OSIRIS measurements</a:t>
            </a:r>
          </a:p>
          <a:p>
            <a:pPr>
              <a:defRPr sz="1900"/>
            </a:pPr>
            <a:r>
              <a:t>	- Integral Field Spectrometer</a:t>
            </a:r>
          </a:p>
          <a:p>
            <a:pPr>
              <a:defRPr sz="1900"/>
            </a:pPr>
            <a:r>
              <a:t>	- Data include both high spatial resolution images </a:t>
            </a:r>
          </a:p>
          <a:p>
            <a:pPr>
              <a:defRPr sz="1900"/>
            </a:pPr>
            <a:r>
              <a:t>	- and medium resolution spectroscopy</a:t>
            </a:r>
          </a:p>
          <a:p>
            <a:pPr>
              <a:defRPr sz="1900"/>
            </a:pPr>
            <a:r>
              <a:t>	- data product is a cube </a:t>
            </a:r>
          </a:p>
          <a:p>
            <a:pPr>
              <a:defRPr sz="1900"/>
            </a:pPr>
            <a:r>
              <a:t>	- image at every wavelength and spectrum at every pixel of the image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Since the data are 3-D its natural to visualize in 3-D using “Volume Display"</a:t>
            </a:r>
          </a:p>
          <a:p>
            <a:pPr>
              <a:defRPr sz="1900"/>
            </a:pPr>
            <a:r>
              <a:t>	- created a tool that makes it convenient and fun</a:t>
            </a:r>
          </a:p>
          <a:p>
            <a:pPr>
              <a:defRPr sz="1900"/>
            </a:pPr>
            <a:r>
              <a:t>	- Use 3-D visualization tool, OsrsVol</a:t>
            </a:r>
          </a:p>
          <a:p>
            <a:pPr>
              <a:defRPr sz="1900"/>
            </a:pPr>
            <a:r>
              <a:t>If we look a specific emission feature from atomic Hydrogen, namely Bracket Gamma</a:t>
            </a:r>
          </a:p>
          <a:p>
            <a:pPr>
              <a:defRPr sz="1900"/>
            </a:pPr>
            <a:r>
              <a:t>	- The tool helps us distinguish certain features </a:t>
            </a:r>
          </a:p>
          <a:p>
            <a:pPr>
              <a:defRPr sz="1900"/>
            </a:pPr>
            <a:r>
              <a:t>	- that are isolated by spatial position and velocity </a:t>
            </a:r>
          </a:p>
          <a:p>
            <a:pPr>
              <a:defRPr sz="1900"/>
            </a:pPr>
            <a:r>
              <a:t>	- For example this red circle shows blue doppler shifted 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Found 3  objects with  characteristics similar to G1 and G2 (Witzel 2017, 2014)</a:t>
            </a:r>
          </a:p>
          <a:p>
            <a:pPr>
              <a:defRPr sz="1900"/>
            </a:pPr>
            <a:r>
              <a:t>	- calling them G3,4, and 5</a:t>
            </a:r>
          </a:p>
          <a:p>
            <a:pPr>
              <a:defRPr sz="1900"/>
            </a:pPr>
            <a:r>
              <a:t>	- G3 and X7 have been noted in previous papers , cite references</a:t>
            </a:r>
          </a:p>
          <a:p>
            <a:pPr>
              <a:defRPr sz="1900"/>
            </a:pPr>
            <a:r>
              <a:t>	- highlight objects in 3-D image</a:t>
            </a:r>
          </a:p>
          <a:p>
            <a:pPr>
              <a:defRPr sz="1900"/>
            </a:pPr>
            <a:r>
              <a:t>	- X7 subject of another study (not G-object)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Detect and measure proper motion over the 12 years</a:t>
            </a:r>
          </a:p>
          <a:p>
            <a:pPr>
              <a:defRPr sz="1900"/>
            </a:pPr>
            <a:r>
              <a:t>	- We also can measure changes in velocity using the same data </a:t>
            </a:r>
          </a:p>
          <a:p>
            <a:pPr>
              <a:defRPr sz="1900"/>
            </a:pPr>
            <a:r>
              <a:t>		- G3 and G5 in particular have significant changes in velocity over this time scale</a:t>
            </a:r>
          </a:p>
          <a:p>
            <a:pPr>
              <a:defRPr sz="1900"/>
            </a:pPr>
            <a:r>
              <a:t>		- G1 and G2 higher velocities and are doppler shifted outside of shown slices</a:t>
            </a:r>
          </a:p>
          <a:p>
            <a:pPr>
              <a:defRPr sz="1900"/>
            </a:pPr>
            <a:r>
              <a:t>	- These  animations are split by doppler  shift,</a:t>
            </a:r>
          </a:p>
          <a:p>
            <a:pPr>
              <a:defRPr sz="1900"/>
            </a:pPr>
            <a:r>
              <a:t>	- Blue shifted features show the motion of G3 and G4</a:t>
            </a:r>
          </a:p>
          <a:p>
            <a:pPr>
              <a:defRPr sz="1900"/>
            </a:pPr>
            <a:r>
              <a:t>	- Red shifted features show G5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hape 3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Detect and measure proper motion over the 12 years</a:t>
            </a:r>
          </a:p>
          <a:p>
            <a:pPr>
              <a:defRPr sz="1900"/>
            </a:pPr>
            <a:r>
              <a:t>	- We also can measure changes in velocity using the same data </a:t>
            </a:r>
          </a:p>
          <a:p>
            <a:pPr>
              <a:defRPr sz="1900"/>
            </a:pPr>
            <a:r>
              <a:t>		- G3 and G5 in particular have significant changes in velocity over this time scale</a:t>
            </a:r>
          </a:p>
          <a:p>
            <a:pPr>
              <a:defRPr sz="1900"/>
            </a:pPr>
            <a:r>
              <a:t>		- G1 and G2 higher velocities and are doppler shifted outside of shown slices</a:t>
            </a:r>
          </a:p>
          <a:p>
            <a:pPr>
              <a:defRPr sz="1900"/>
            </a:pPr>
            <a:r>
              <a:t>	- These  animations are split by doppler  shift,</a:t>
            </a:r>
          </a:p>
          <a:p>
            <a:pPr>
              <a:defRPr sz="1900"/>
            </a:pPr>
            <a:r>
              <a:t>	- Blue shifted features show the motion of G3 and G4</a:t>
            </a:r>
          </a:p>
          <a:p>
            <a:pPr>
              <a:defRPr sz="1900"/>
            </a:pPr>
            <a:r>
              <a:t>	- Red shifted features show G5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hape 3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One of the G characteristics is a very red color in K-L</a:t>
            </a:r>
          </a:p>
          <a:p>
            <a:pPr>
              <a:defRPr sz="1900"/>
            </a:pPr>
            <a:r>
              <a:t>	- This K-L image shows good detection of G3 and G4</a:t>
            </a:r>
          </a:p>
          <a:p>
            <a:pPr>
              <a:defRPr sz="1900"/>
            </a:pPr>
            <a:r>
              <a:t>	- G5 may be confused by the X7 feature in a pure image</a:t>
            </a:r>
          </a:p>
          <a:p>
            <a:pPr>
              <a:defRPr sz="1900"/>
            </a:pPr>
            <a:r>
              <a:t>	- one reason why the IFU data are so powerful in identifying these objects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hape 3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Using our proper motion and velocity measurements, we’re able to fit orbits</a:t>
            </a:r>
          </a:p>
          <a:p>
            <a:pPr>
              <a:defRPr sz="1900"/>
            </a:pPr>
            <a:r>
              <a:t> - Green to yellow dots</a:t>
            </a:r>
          </a:p>
          <a:p>
            <a:pPr>
              <a:defRPr sz="1900"/>
            </a:pPr>
            <a:r>
              <a:t>       - positional measurements</a:t>
            </a:r>
          </a:p>
          <a:p>
            <a:pPr>
              <a:defRPr sz="1900"/>
            </a:pPr>
            <a:r>
              <a:t>       - show time progression</a:t>
            </a:r>
          </a:p>
          <a:p>
            <a:pPr>
              <a:defRPr sz="1900"/>
            </a:pPr>
            <a:r>
              <a:t> - These objects  are distinct as compared to the S star orbits</a:t>
            </a:r>
          </a:p>
          <a:p>
            <a:pPr>
              <a:defRPr sz="1900"/>
            </a:pPr>
            <a:r>
              <a:t> - Discuss G3 orbit, circular,</a:t>
            </a:r>
          </a:p>
          <a:p>
            <a:pPr>
              <a:defRPr sz="1900"/>
            </a:pPr>
            <a:r>
              <a:t>       - coming out of the page toward you</a:t>
            </a:r>
          </a:p>
          <a:p>
            <a:pPr>
              <a:defRPr sz="1900"/>
            </a:pPr>
            <a:r>
              <a:t> - G5 going towards the black hole,</a:t>
            </a:r>
          </a:p>
          <a:p>
            <a:pPr>
              <a:defRPr sz="1900"/>
            </a:pPr>
            <a:r>
              <a:t>       - maybe close in about 20-30 years</a:t>
            </a:r>
          </a:p>
          <a:p>
            <a:pPr>
              <a:defRPr sz="1900"/>
            </a:pPr>
            <a:r>
              <a:t>       - moving away from us into the page</a:t>
            </a:r>
          </a:p>
          <a:p>
            <a:pPr>
              <a:defRPr sz="1900"/>
            </a:pPr>
            <a:r>
              <a:t> - G4 orbit not well constrained</a:t>
            </a:r>
          </a:p>
          <a:p>
            <a:pPr>
              <a:defRPr sz="1900"/>
            </a:pPr>
            <a:r>
              <a:t>       - may return in a century or so.</a:t>
            </a:r>
          </a:p>
          <a:p>
            <a:pPr>
              <a:defRPr sz="1900"/>
            </a:pPr>
            <a:r>
              <a:t> - more data will help constrain these orbits</a:t>
            </a:r>
          </a:p>
          <a:p>
            <a:pPr>
              <a:defRPr sz="1900"/>
            </a:pPr>
            <a:r>
              <a:t>       - as well as further explore the G - characteristics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3671415" y="3203649"/>
            <a:ext cx="17041201" cy="4105201"/>
          </a:xfrm>
          <a:prstGeom prst="rect">
            <a:avLst/>
          </a:prstGeom>
        </p:spPr>
        <p:txBody>
          <a:bodyPr lIns="182850" tIns="182850" rIns="182850" bIns="182850" anchor="b"/>
          <a:lstStyle>
            <a:lvl1pPr defTabSz="2438400">
              <a:defRPr sz="1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3671399" y="7382750"/>
            <a:ext cx="17041202" cy="1585201"/>
          </a:xfrm>
          <a:prstGeom prst="rect">
            <a:avLst/>
          </a:prstGeom>
        </p:spPr>
        <p:txBody>
          <a:bodyPr lIns="182850" tIns="182850" rIns="182850" bIns="182850" anchor="t"/>
          <a:lstStyle>
            <a:lvl1pPr marL="0" indent="0" algn="ctr" defTabSz="2438400">
              <a:spcBef>
                <a:spcPts val="0"/>
              </a:spcBef>
              <a:buClrTx/>
              <a:buSzTx/>
              <a:buNone/>
              <a:defRPr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2438400">
              <a:spcBef>
                <a:spcPts val="0"/>
              </a:spcBef>
              <a:buClrTx/>
              <a:buSzTx/>
              <a:buNone/>
              <a:defRPr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2438400">
              <a:spcBef>
                <a:spcPts val="0"/>
              </a:spcBef>
              <a:buClrTx/>
              <a:buSzTx/>
              <a:buNone/>
              <a:defRPr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2438400">
              <a:spcBef>
                <a:spcPts val="0"/>
              </a:spcBef>
              <a:buClrTx/>
              <a:buSzTx/>
              <a:buNone/>
              <a:defRPr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2438400">
              <a:spcBef>
                <a:spcPts val="0"/>
              </a:spcBef>
              <a:buClrTx/>
              <a:buSzTx/>
              <a:buNone/>
              <a:defRPr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20401136" y="11091152"/>
            <a:ext cx="689179" cy="686761"/>
          </a:xfrm>
          <a:prstGeom prst="rect">
            <a:avLst/>
          </a:prstGeom>
        </p:spPr>
        <p:txBody>
          <a:bodyPr lIns="182850" tIns="182850" rIns="182850" bIns="182850" anchor="ctr"/>
          <a:lstStyle>
            <a:lvl1pPr algn="r" defTabSz="2438400"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3671415" y="3203649"/>
            <a:ext cx="17041201" cy="4105201"/>
          </a:xfrm>
          <a:prstGeom prst="rect">
            <a:avLst/>
          </a:prstGeom>
        </p:spPr>
        <p:txBody>
          <a:bodyPr lIns="182850" tIns="182850" rIns="182850" bIns="182850" anchor="b"/>
          <a:lstStyle>
            <a:lvl1pPr defTabSz="2438400">
              <a:defRPr b="1" sz="1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3671399" y="7382750"/>
            <a:ext cx="17041202" cy="1585201"/>
          </a:xfrm>
          <a:prstGeom prst="rect">
            <a:avLst/>
          </a:prstGeom>
        </p:spPr>
        <p:txBody>
          <a:bodyPr lIns="182850" tIns="182850" rIns="182850" bIns="182850" anchor="t"/>
          <a:lstStyle>
            <a:lvl1pPr marL="0" indent="0" algn="ctr" defTabSz="2438400">
              <a:spcBef>
                <a:spcPts val="0"/>
              </a:spcBef>
              <a:buClrTx/>
              <a:buSzTx/>
              <a:buNone/>
              <a:defRPr b="1"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2438400">
              <a:spcBef>
                <a:spcPts val="0"/>
              </a:spcBef>
              <a:buClrTx/>
              <a:buSzTx/>
              <a:buNone/>
              <a:defRPr b="1"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2438400">
              <a:spcBef>
                <a:spcPts val="0"/>
              </a:spcBef>
              <a:buClrTx/>
              <a:buSzTx/>
              <a:buNone/>
              <a:defRPr b="1"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2438400">
              <a:spcBef>
                <a:spcPts val="0"/>
              </a:spcBef>
              <a:buClrTx/>
              <a:buSzTx/>
              <a:buNone/>
              <a:defRPr b="1"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2438400">
              <a:spcBef>
                <a:spcPts val="0"/>
              </a:spcBef>
              <a:buClrTx/>
              <a:buSzTx/>
              <a:buNone/>
              <a:defRPr b="1" sz="7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20401136" y="11091152"/>
            <a:ext cx="689179" cy="686761"/>
          </a:xfrm>
          <a:prstGeom prst="rect">
            <a:avLst/>
          </a:prstGeom>
        </p:spPr>
        <p:txBody>
          <a:bodyPr lIns="182850" tIns="182850" rIns="182850" bIns="182850" anchor="ctr"/>
          <a:lstStyle>
            <a:lvl1pPr algn="r" defTabSz="2438400"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bod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3671399" y="2604549"/>
            <a:ext cx="17041202" cy="1145401"/>
          </a:xfrm>
          <a:prstGeom prst="rect">
            <a:avLst/>
          </a:prstGeom>
        </p:spPr>
        <p:txBody>
          <a:bodyPr lIns="182850" tIns="182850" rIns="182850" bIns="182850" anchor="t"/>
          <a:lstStyle>
            <a:lvl1pPr algn="l" defTabSz="2438400"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half" idx="1"/>
          </p:nvPr>
        </p:nvSpPr>
        <p:spPr>
          <a:xfrm>
            <a:off x="3671399" y="4019450"/>
            <a:ext cx="17041202" cy="6832800"/>
          </a:xfrm>
          <a:prstGeom prst="rect">
            <a:avLst/>
          </a:prstGeom>
        </p:spPr>
        <p:txBody>
          <a:bodyPr lIns="182850" tIns="182850" rIns="182850" bIns="182850" anchor="t"/>
          <a:lstStyle>
            <a:lvl1pPr marL="0" indent="0" defTabSz="2438400">
              <a:lnSpc>
                <a:spcPct val="115000"/>
              </a:lnSpc>
              <a:spcBef>
                <a:spcPts val="4200"/>
              </a:spcBef>
              <a:buClrTx/>
              <a:buSzTx/>
              <a:buNone/>
              <a:defRPr sz="4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2438400">
              <a:lnSpc>
                <a:spcPct val="115000"/>
              </a:lnSpc>
              <a:spcBef>
                <a:spcPts val="4200"/>
              </a:spcBef>
              <a:buClrTx/>
              <a:buSzTx/>
              <a:buNone/>
              <a:defRPr sz="4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2438400">
              <a:lnSpc>
                <a:spcPct val="115000"/>
              </a:lnSpc>
              <a:spcBef>
                <a:spcPts val="4200"/>
              </a:spcBef>
              <a:buClrTx/>
              <a:buSzTx/>
              <a:buNone/>
              <a:defRPr sz="4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2438400">
              <a:lnSpc>
                <a:spcPct val="115000"/>
              </a:lnSpc>
              <a:spcBef>
                <a:spcPts val="4200"/>
              </a:spcBef>
              <a:buClrTx/>
              <a:buSzTx/>
              <a:buNone/>
              <a:defRPr sz="4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2438400">
              <a:lnSpc>
                <a:spcPct val="115000"/>
              </a:lnSpc>
              <a:spcBef>
                <a:spcPts val="4200"/>
              </a:spcBef>
              <a:buClrTx/>
              <a:buSzTx/>
              <a:buNone/>
              <a:defRPr sz="4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20401136" y="11091152"/>
            <a:ext cx="689179" cy="686761"/>
          </a:xfrm>
          <a:prstGeom prst="rect">
            <a:avLst/>
          </a:prstGeom>
        </p:spPr>
        <p:txBody>
          <a:bodyPr lIns="182850" tIns="182850" rIns="182850" bIns="182850" anchor="ctr"/>
          <a:lstStyle>
            <a:lvl1pPr algn="r" defTabSz="2438400"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eg"/><Relationship Id="rId4" Type="http://schemas.openxmlformats.org/officeDocument/2006/relationships/image" Target="../media/image3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3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3" Type="http://schemas.openxmlformats.org/officeDocument/2006/relationships/image" Target="../media/image46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video" Target="../media/media1.mpg"/><Relationship Id="rId14" Type="http://schemas.microsoft.com/office/2007/relationships/media" Target="../media/media1.mpg"/><Relationship Id="rId15" Type="http://schemas.openxmlformats.org/officeDocument/2006/relationships/image" Target="../media/image1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9.png"/><Relationship Id="rId4" Type="http://schemas.openxmlformats.org/officeDocument/2006/relationships/image" Target="../media/image5.jpeg"/><Relationship Id="rId5" Type="http://schemas.openxmlformats.org/officeDocument/2006/relationships/image" Target="../media/image60.png"/><Relationship Id="rId6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11.png"/><Relationship Id="rId15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Relationship Id="rId4" Type="http://schemas.openxmlformats.org/officeDocument/2006/relationships/image" Target="../media/image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gi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gi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3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MORE MYSTERY OBJECTS DETECTED…"/>
          <p:cNvSpPr txBox="1"/>
          <p:nvPr>
            <p:ph type="ctrTitle"/>
          </p:nvPr>
        </p:nvSpPr>
        <p:spPr>
          <a:xfrm>
            <a:off x="1778000" y="400922"/>
            <a:ext cx="20828000" cy="4648201"/>
          </a:xfrm>
          <a:prstGeom prst="rect">
            <a:avLst/>
          </a:prstGeom>
        </p:spPr>
        <p:txBody>
          <a:bodyPr/>
          <a:lstStyle/>
          <a:p>
            <a:pPr defTabSz="635634">
              <a:defRPr b="1" sz="86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MORE MYSTERY OBJECTS DETECTED </a:t>
            </a:r>
          </a:p>
          <a:p>
            <a:pPr defTabSz="635634">
              <a:defRPr b="1" sz="86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NEAR MILKY WAY’s</a:t>
            </a:r>
          </a:p>
          <a:p>
            <a:pPr defTabSz="635634">
              <a:defRPr b="1" sz="862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SUPERMASSIVE BLACK HOLE </a:t>
            </a:r>
          </a:p>
        </p:txBody>
      </p:sp>
      <p:sp>
        <p:nvSpPr>
          <p:cNvPr id="147" name="Randall Campbell, W. M. Keck Observatory…"/>
          <p:cNvSpPr txBox="1"/>
          <p:nvPr>
            <p:ph type="subTitle" sz="quarter" idx="1"/>
          </p:nvPr>
        </p:nvSpPr>
        <p:spPr>
          <a:xfrm>
            <a:off x="-1" y="5633036"/>
            <a:ext cx="24384001" cy="2032001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Randall Campbell</a:t>
            </a:r>
            <a:r>
              <a:t>, </a:t>
            </a:r>
            <a:r>
              <a:rPr i="1"/>
              <a:t>W. M. Keck Observatory</a:t>
            </a:r>
          </a:p>
          <a:p>
            <a:pPr/>
            <a:r>
              <a:rPr b="1"/>
              <a:t>Anna Ciurlo</a:t>
            </a:r>
            <a:r>
              <a:t>, </a:t>
            </a:r>
            <a:r>
              <a:rPr i="1"/>
              <a:t>University of California Los Angeles</a:t>
            </a:r>
          </a:p>
        </p:txBody>
      </p:sp>
      <p:pic>
        <p:nvPicPr>
          <p:cNvPr id="148" name="3_keck_logo.png" descr="3_keck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1783" y="8686355"/>
            <a:ext cx="3318110" cy="2870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creen Shot 2017-12-12 at 16.39.35.png" descr="Screen Shot 2017-12-12 at 16.39.3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286604" y="9336828"/>
            <a:ext cx="3752936" cy="1569221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sp>
        <p:nvSpPr>
          <p:cNvPr id="150" name="randyc@keck.hawaii.edu; (808) 557-6548…"/>
          <p:cNvSpPr txBox="1"/>
          <p:nvPr/>
        </p:nvSpPr>
        <p:spPr>
          <a:xfrm>
            <a:off x="15946902" y="12257659"/>
            <a:ext cx="8258252" cy="110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/>
            </a:pPr>
            <a:r>
              <a:t>randyc@keck.hawaii.edu; (808) 557-6548</a:t>
            </a:r>
          </a:p>
          <a:p>
            <a:pPr algn="l">
              <a:defRPr sz="3300"/>
            </a:pPr>
            <a:r>
              <a:t>ciurlo@astro.ucla.edu;      (310) 873-7603</a:t>
            </a:r>
          </a:p>
        </p:txBody>
      </p:sp>
      <p:sp>
        <p:nvSpPr>
          <p:cNvPr id="151" name="Mark Morris        University of California Los Angeles…"/>
          <p:cNvSpPr txBox="1"/>
          <p:nvPr/>
        </p:nvSpPr>
        <p:spPr>
          <a:xfrm>
            <a:off x="6104889" y="8248949"/>
            <a:ext cx="12174221" cy="3744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>
              <a:defRPr b="0" sz="4000"/>
            </a:pPr>
            <a:r>
              <a:t>Mark Morris        </a:t>
            </a:r>
            <a:r>
              <a:rPr i="1"/>
              <a:t>University of California Los Angeles</a:t>
            </a:r>
            <a:endParaRPr i="1"/>
          </a:p>
          <a:p>
            <a:pPr algn="l">
              <a:defRPr b="0" sz="4000"/>
            </a:pPr>
            <a:r>
              <a:t>Andrea Ghez</a:t>
            </a:r>
            <a:r>
              <a:rPr i="1"/>
              <a:t>       University of California Los Angeles</a:t>
            </a:r>
            <a:endParaRPr i="1"/>
          </a:p>
          <a:p>
            <a:pPr algn="l">
              <a:defRPr b="0" sz="4000"/>
            </a:pPr>
            <a:r>
              <a:t>Tuan Do  </a:t>
            </a:r>
            <a:r>
              <a:rPr i="1"/>
              <a:t>            University of California Los Angeles</a:t>
            </a:r>
            <a:endParaRPr i="1"/>
          </a:p>
          <a:p>
            <a:pPr algn="l">
              <a:defRPr b="0" sz="4000"/>
            </a:pPr>
            <a:r>
              <a:t>Gunther Witzel</a:t>
            </a:r>
            <a:r>
              <a:rPr i="1"/>
              <a:t>    University of California Los Angeles</a:t>
            </a:r>
            <a:endParaRPr i="1"/>
          </a:p>
          <a:p>
            <a:pPr lvl="2" indent="0" algn="l">
              <a:defRPr b="0" sz="4000"/>
            </a:pPr>
            <a:r>
              <a:t>Breann Sitarski</a:t>
            </a:r>
            <a:r>
              <a:rPr i="1"/>
              <a:t>   Giant Magellan Telescope</a:t>
            </a:r>
            <a:endParaRPr i="1"/>
          </a:p>
          <a:p>
            <a:pPr algn="l">
              <a:defRPr b="0" sz="4000"/>
            </a:pPr>
            <a:r>
              <a:t>Rainer Schödel   </a:t>
            </a:r>
            <a:r>
              <a:rPr i="1"/>
              <a:t>Istituto de Astrofisica de Andalusia</a:t>
            </a:r>
          </a:p>
        </p:txBody>
      </p:sp>
      <p:pic>
        <p:nvPicPr>
          <p:cNvPr id="152" name="Rectangle" descr="Rectangl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8846" y="171450"/>
            <a:ext cx="24026308" cy="13373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-objects = stellar mass surrounded by thick dust &amp; gas…"/>
          <p:cNvSpPr txBox="1"/>
          <p:nvPr/>
        </p:nvSpPr>
        <p:spPr>
          <a:xfrm>
            <a:off x="319899" y="2437399"/>
            <a:ext cx="15310415" cy="1007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  <a:r>
              <a:t>G-objects = stellar mass surrounded by thick dust &amp; gas</a:t>
            </a:r>
          </a:p>
          <a:p>
            <a:pPr lvl="2" indent="0" algn="l">
              <a:lnSpc>
                <a:spcPct val="110000"/>
              </a:lnSpc>
              <a:defRPr sz="3700"/>
            </a:pPr>
            <a:r>
              <a:t>     → puffed up star</a:t>
            </a: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  <a:r>
              <a:t>Binary mergers (Stephan+2016)</a:t>
            </a:r>
          </a:p>
          <a:p>
            <a:pPr lvl="1" marL="1355000" indent="-720000" algn="l">
              <a:lnSpc>
                <a:spcPct val="110000"/>
              </a:lnSpc>
              <a:buSzPct val="125000"/>
              <a:buChar char="•"/>
              <a:defRPr sz="3700"/>
            </a:pPr>
            <a:r>
              <a:t>In vicinity of SMBH → higher tendency to merge </a:t>
            </a:r>
          </a:p>
          <a:p>
            <a:pPr lvl="1" marL="1355000" indent="-720000" algn="l">
              <a:lnSpc>
                <a:spcPct val="110000"/>
              </a:lnSpc>
              <a:buSzPct val="125000"/>
              <a:buChar char="•"/>
              <a:defRPr sz="3700"/>
            </a:pPr>
            <a:r>
              <a:t>G-object being more common supports this hypothesis</a:t>
            </a: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  <a:r>
              <a:t>G-objects progenitors of S-stars? (Stephan+2016) </a:t>
            </a:r>
          </a:p>
          <a:p>
            <a:pPr lvl="1" marL="1355000" indent="-720000" algn="l">
              <a:lnSpc>
                <a:spcPct val="110000"/>
              </a:lnSpc>
              <a:buSzPct val="125000"/>
              <a:buChar char="•"/>
              <a:defRPr sz="3700"/>
            </a:pPr>
            <a:r>
              <a:t>S-stars: young, bright &amp; very massive stars</a:t>
            </a:r>
          </a:p>
          <a:p>
            <a:pPr lvl="1" marL="1355000" indent="-720000" algn="l">
              <a:lnSpc>
                <a:spcPct val="110000"/>
              </a:lnSpc>
              <a:buSzPct val="125000"/>
              <a:buChar char="•"/>
              <a:defRPr sz="3700"/>
            </a:pPr>
            <a:r>
              <a:t>G-objects orbits similar to S-stars</a:t>
            </a:r>
          </a:p>
        </p:txBody>
      </p:sp>
      <p:sp>
        <p:nvSpPr>
          <p:cNvPr id="367" name="What are they?"/>
          <p:cNvSpPr txBox="1"/>
          <p:nvPr/>
        </p:nvSpPr>
        <p:spPr>
          <a:xfrm>
            <a:off x="869684" y="445616"/>
            <a:ext cx="6545226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What are they?</a:t>
            </a:r>
          </a:p>
        </p:txBody>
      </p:sp>
      <p:pic>
        <p:nvPicPr>
          <p:cNvPr id="368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5398309" y="4552752"/>
            <a:ext cx="1979652" cy="401377"/>
          </a:xfrm>
          <a:prstGeom prst="rect">
            <a:avLst/>
          </a:prstGeom>
        </p:spPr>
      </p:pic>
      <p:sp>
        <p:nvSpPr>
          <p:cNvPr id="370" name="preferred explanations"/>
          <p:cNvSpPr txBox="1"/>
          <p:nvPr/>
        </p:nvSpPr>
        <p:spPr>
          <a:xfrm>
            <a:off x="6588822" y="4169975"/>
            <a:ext cx="6978944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3700"/>
            </a:lvl1pPr>
          </a:lstStyle>
          <a:p>
            <a:pPr/>
            <a:r>
              <a:t>preferred explanations</a:t>
            </a:r>
          </a:p>
        </p:txBody>
      </p:sp>
      <p:sp>
        <p:nvSpPr>
          <p:cNvPr id="371" name="more massive stars"/>
          <p:cNvSpPr txBox="1"/>
          <p:nvPr/>
        </p:nvSpPr>
        <p:spPr>
          <a:xfrm>
            <a:off x="6588822" y="8869478"/>
            <a:ext cx="4490480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3700"/>
            </a:lvl1pPr>
          </a:lstStyle>
          <a:p>
            <a:pPr/>
            <a:r>
              <a:t>more massive stars</a:t>
            </a:r>
          </a:p>
        </p:txBody>
      </p:sp>
      <p:pic>
        <p:nvPicPr>
          <p:cNvPr id="372" name="Stephan16_CartoonHRes2.png" descr="Stephan16_CartoonHRes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10879" y="-92584"/>
            <a:ext cx="10061904" cy="13808584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influence of SMBH"/>
          <p:cNvSpPr txBox="1"/>
          <p:nvPr/>
        </p:nvSpPr>
        <p:spPr>
          <a:xfrm>
            <a:off x="20101216" y="585316"/>
            <a:ext cx="4282784" cy="6594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>
              <a:lnSpc>
                <a:spcPct val="110000"/>
              </a:lnSpc>
              <a:defRPr sz="3700"/>
            </a:pPr>
            <a:r>
              <a:t>influence of SMBH</a:t>
            </a:r>
          </a:p>
        </p:txBody>
      </p:sp>
      <p:sp>
        <p:nvSpPr>
          <p:cNvPr id="374" name="orbits more elliptical"/>
          <p:cNvSpPr txBox="1"/>
          <p:nvPr/>
        </p:nvSpPr>
        <p:spPr>
          <a:xfrm>
            <a:off x="19566880" y="5019906"/>
            <a:ext cx="4826928" cy="65947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>
              <a:lnSpc>
                <a:spcPct val="110000"/>
              </a:lnSpc>
              <a:defRPr sz="3700"/>
            </a:pPr>
            <a:r>
              <a:t>orbits more elliptical </a:t>
            </a:r>
          </a:p>
        </p:txBody>
      </p:sp>
      <p:sp>
        <p:nvSpPr>
          <p:cNvPr id="375" name="merge"/>
          <p:cNvSpPr txBox="1"/>
          <p:nvPr/>
        </p:nvSpPr>
        <p:spPr>
          <a:xfrm>
            <a:off x="22840796" y="9134317"/>
            <a:ext cx="1536218" cy="65947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>
              <a:lnSpc>
                <a:spcPct val="110000"/>
              </a:lnSpc>
              <a:defRPr sz="3700"/>
            </a:pPr>
            <a:r>
              <a:t>merge</a:t>
            </a:r>
          </a:p>
        </p:txBody>
      </p:sp>
      <p:pic>
        <p:nvPicPr>
          <p:cNvPr id="376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5398309" y="9187359"/>
            <a:ext cx="1979652" cy="4013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3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"/>
          <p:cNvGrpSpPr/>
          <p:nvPr/>
        </p:nvGrpSpPr>
        <p:grpSpPr>
          <a:xfrm>
            <a:off x="3852478" y="3677263"/>
            <a:ext cx="17842512" cy="7996311"/>
            <a:chOff x="0" y="-443026"/>
            <a:chExt cx="17842511" cy="7996309"/>
          </a:xfrm>
        </p:grpSpPr>
        <p:sp>
          <p:nvSpPr>
            <p:cNvPr id="381" name="12 years of Keck spectro-imaging data + osrsVol…"/>
            <p:cNvSpPr txBox="1"/>
            <p:nvPr/>
          </p:nvSpPr>
          <p:spPr>
            <a:xfrm>
              <a:off x="0" y="-443027"/>
              <a:ext cx="14203971" cy="6955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  <a:r>
                <a:t>12 years of Keck spectro-imaging data + osrsVol</a:t>
              </a: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  <a:r>
                <a:t>New brighter G-objects</a:t>
              </a: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  <a:r>
                <a:t>Origin &amp; future?</a:t>
              </a:r>
            </a:p>
          </p:txBody>
        </p:sp>
        <p:sp>
          <p:nvSpPr>
            <p:cNvPr id="382" name="Progenitors of S-stars?"/>
            <p:cNvSpPr txBox="1"/>
            <p:nvPr/>
          </p:nvSpPr>
          <p:spPr>
            <a:xfrm>
              <a:off x="6180293" y="6769760"/>
              <a:ext cx="6443664" cy="783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2600"/>
                </a:spcBef>
                <a:defRPr sz="4500"/>
              </a:lvl1pPr>
            </a:lstStyle>
            <a:p>
              <a:pPr/>
              <a:r>
                <a:t>Progenitors of S-stars?</a:t>
              </a:r>
            </a:p>
          </p:txBody>
        </p:sp>
        <p:sp>
          <p:nvSpPr>
            <p:cNvPr id="383" name="Result of binary mergers?"/>
            <p:cNvSpPr txBox="1"/>
            <p:nvPr/>
          </p:nvSpPr>
          <p:spPr>
            <a:xfrm>
              <a:off x="6231093" y="5079140"/>
              <a:ext cx="7124320" cy="783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2600"/>
                </a:spcBef>
                <a:defRPr sz="4500"/>
              </a:lvl1pPr>
            </a:lstStyle>
            <a:p>
              <a:pPr/>
              <a:r>
                <a:t>Result of binary mergers?</a:t>
              </a:r>
            </a:p>
          </p:txBody>
        </p:sp>
        <p:pic>
          <p:nvPicPr>
            <p:cNvPr id="384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3704947" y="1250478"/>
              <a:ext cx="1723196" cy="401377"/>
            </a:xfrm>
            <a:prstGeom prst="rect">
              <a:avLst/>
            </a:prstGeom>
            <a:effectLst/>
          </p:spPr>
        </p:pic>
        <p:pic>
          <p:nvPicPr>
            <p:cNvPr id="386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700000">
              <a:off x="4988210" y="6453177"/>
              <a:ext cx="1078773" cy="401378"/>
            </a:xfrm>
            <a:prstGeom prst="rect">
              <a:avLst/>
            </a:prstGeom>
            <a:effectLst/>
          </p:spPr>
        </p:pic>
        <p:pic>
          <p:nvPicPr>
            <p:cNvPr id="388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900000">
              <a:off x="5029671" y="5814526"/>
              <a:ext cx="1078773" cy="401377"/>
            </a:xfrm>
            <a:prstGeom prst="rect">
              <a:avLst/>
            </a:prstGeom>
            <a:effectLst/>
          </p:spPr>
        </p:pic>
        <p:pic>
          <p:nvPicPr>
            <p:cNvPr id="390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55706" y="2897646"/>
              <a:ext cx="1557752" cy="401377"/>
            </a:xfrm>
            <a:prstGeom prst="rect">
              <a:avLst/>
            </a:prstGeom>
            <a:effectLst/>
          </p:spPr>
        </p:pic>
        <p:sp>
          <p:nvSpPr>
            <p:cNvPr id="392" name="Continue to closely follow them"/>
            <p:cNvSpPr txBox="1"/>
            <p:nvPr/>
          </p:nvSpPr>
          <p:spPr>
            <a:xfrm>
              <a:off x="9137994" y="2706573"/>
              <a:ext cx="8704517" cy="783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500"/>
              </a:lvl1pPr>
            </a:lstStyle>
            <a:p>
              <a:pPr/>
              <a:r>
                <a:t>Continue to closely follow them</a:t>
              </a:r>
            </a:p>
          </p:txBody>
        </p:sp>
      </p:grpSp>
      <p:sp>
        <p:nvSpPr>
          <p:cNvPr id="394" name="Summary"/>
          <p:cNvSpPr txBox="1"/>
          <p:nvPr/>
        </p:nvSpPr>
        <p:spPr>
          <a:xfrm>
            <a:off x="10089794" y="505704"/>
            <a:ext cx="4204412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Summary</a:t>
            </a:r>
          </a:p>
        </p:txBody>
      </p:sp>
      <p:sp>
        <p:nvSpPr>
          <p:cNvPr id="395" name="randyc@keck.hawaii.edu; (808) 557-6548…"/>
          <p:cNvSpPr txBox="1"/>
          <p:nvPr/>
        </p:nvSpPr>
        <p:spPr>
          <a:xfrm>
            <a:off x="15946902" y="12257659"/>
            <a:ext cx="8258252" cy="110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/>
            </a:pPr>
            <a:r>
              <a:t>randyc@keck.hawaii.edu; (808) 557-6548</a:t>
            </a:r>
          </a:p>
          <a:p>
            <a:pPr algn="l">
              <a:defRPr sz="3300"/>
            </a:pPr>
            <a:r>
              <a:t>ciurlo@astro.ucla.edu;      (310) 873-7603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3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oup"/>
          <p:cNvGrpSpPr/>
          <p:nvPr/>
        </p:nvGrpSpPr>
        <p:grpSpPr>
          <a:xfrm>
            <a:off x="3852478" y="3677263"/>
            <a:ext cx="17842512" cy="7996311"/>
            <a:chOff x="0" y="-443026"/>
            <a:chExt cx="17842511" cy="7996309"/>
          </a:xfrm>
        </p:grpSpPr>
        <p:sp>
          <p:nvSpPr>
            <p:cNvPr id="399" name="12 years of Keck spectro-imaging data + osrsVol…"/>
            <p:cNvSpPr txBox="1"/>
            <p:nvPr/>
          </p:nvSpPr>
          <p:spPr>
            <a:xfrm>
              <a:off x="0" y="-443027"/>
              <a:ext cx="14203971" cy="6955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  <a:r>
                <a:t>12 years of Keck spectro-imaging data + osrsVol</a:t>
              </a: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  <a:r>
                <a:t>New brighter G-objects</a:t>
              </a: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</a:p>
            <a:p>
              <a:pPr marL="719999" indent="-719999" algn="l">
                <a:spcBef>
                  <a:spcPts val="2600"/>
                </a:spcBef>
                <a:buSzPct val="125000"/>
                <a:buChar char="✴"/>
                <a:defRPr sz="4500"/>
              </a:pPr>
              <a:r>
                <a:t>Origin &amp; future?</a:t>
              </a:r>
            </a:p>
          </p:txBody>
        </p:sp>
        <p:sp>
          <p:nvSpPr>
            <p:cNvPr id="400" name="Progenitors of S-stars?"/>
            <p:cNvSpPr txBox="1"/>
            <p:nvPr/>
          </p:nvSpPr>
          <p:spPr>
            <a:xfrm>
              <a:off x="6180293" y="6769760"/>
              <a:ext cx="6443664" cy="783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2600"/>
                </a:spcBef>
                <a:defRPr sz="4500"/>
              </a:lvl1pPr>
            </a:lstStyle>
            <a:p>
              <a:pPr/>
              <a:r>
                <a:t>Progenitors of S-stars?</a:t>
              </a:r>
            </a:p>
          </p:txBody>
        </p:sp>
        <p:sp>
          <p:nvSpPr>
            <p:cNvPr id="401" name="Result of binary mergers?"/>
            <p:cNvSpPr txBox="1"/>
            <p:nvPr/>
          </p:nvSpPr>
          <p:spPr>
            <a:xfrm>
              <a:off x="6231093" y="5079140"/>
              <a:ext cx="7124320" cy="783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2600"/>
                </a:spcBef>
                <a:defRPr sz="4500"/>
              </a:lvl1pPr>
            </a:lstStyle>
            <a:p>
              <a:pPr/>
              <a:r>
                <a:t>Result of binary mergers?</a:t>
              </a:r>
            </a:p>
          </p:txBody>
        </p:sp>
        <p:pic>
          <p:nvPicPr>
            <p:cNvPr id="402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3704947" y="1250478"/>
              <a:ext cx="1723196" cy="401377"/>
            </a:xfrm>
            <a:prstGeom prst="rect">
              <a:avLst/>
            </a:prstGeom>
            <a:effectLst/>
          </p:spPr>
        </p:pic>
        <p:pic>
          <p:nvPicPr>
            <p:cNvPr id="404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700000">
              <a:off x="4988210" y="6453177"/>
              <a:ext cx="1078773" cy="401378"/>
            </a:xfrm>
            <a:prstGeom prst="rect">
              <a:avLst/>
            </a:prstGeom>
            <a:effectLst/>
          </p:spPr>
        </p:pic>
        <p:pic>
          <p:nvPicPr>
            <p:cNvPr id="406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900000">
              <a:off x="5029671" y="5814526"/>
              <a:ext cx="1078773" cy="401377"/>
            </a:xfrm>
            <a:prstGeom prst="rect">
              <a:avLst/>
            </a:prstGeom>
            <a:effectLst/>
          </p:spPr>
        </p:pic>
        <p:pic>
          <p:nvPicPr>
            <p:cNvPr id="408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55706" y="2897646"/>
              <a:ext cx="1557752" cy="401377"/>
            </a:xfrm>
            <a:prstGeom prst="rect">
              <a:avLst/>
            </a:prstGeom>
            <a:effectLst/>
          </p:spPr>
        </p:pic>
        <p:sp>
          <p:nvSpPr>
            <p:cNvPr id="410" name="Continue to closely follow them"/>
            <p:cNvSpPr txBox="1"/>
            <p:nvPr/>
          </p:nvSpPr>
          <p:spPr>
            <a:xfrm>
              <a:off x="9137994" y="2706573"/>
              <a:ext cx="8704517" cy="783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500"/>
              </a:lvl1pPr>
            </a:lstStyle>
            <a:p>
              <a:pPr/>
              <a:r>
                <a:t>Continue to closely follow them</a:t>
              </a:r>
            </a:p>
          </p:txBody>
        </p:sp>
      </p:grpSp>
      <p:sp>
        <p:nvSpPr>
          <p:cNvPr id="412" name="Summary"/>
          <p:cNvSpPr txBox="1"/>
          <p:nvPr/>
        </p:nvSpPr>
        <p:spPr>
          <a:xfrm>
            <a:off x="10089794" y="505704"/>
            <a:ext cx="4204412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Summary</a:t>
            </a:r>
          </a:p>
        </p:txBody>
      </p:sp>
      <p:sp>
        <p:nvSpPr>
          <p:cNvPr id="413" name="randyc@keck.hawaii.edu; (808) 557-6548…"/>
          <p:cNvSpPr txBox="1"/>
          <p:nvPr/>
        </p:nvSpPr>
        <p:spPr>
          <a:xfrm>
            <a:off x="15946902" y="12257659"/>
            <a:ext cx="8258252" cy="110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/>
            </a:pPr>
            <a:r>
              <a:t>randyc@keck.hawaii.edu; (808) 557-6548</a:t>
            </a:r>
          </a:p>
          <a:p>
            <a:pPr algn="l">
              <a:defRPr sz="3300"/>
            </a:pPr>
            <a:r>
              <a:t>ciurlo@astro.ucla.edu;      (310) 873-7603</a:t>
            </a:r>
          </a:p>
        </p:txBody>
      </p:sp>
      <p:sp>
        <p:nvSpPr>
          <p:cNvPr id="414" name="Thank you!"/>
          <p:cNvSpPr txBox="1"/>
          <p:nvPr/>
        </p:nvSpPr>
        <p:spPr>
          <a:xfrm rot="20171431">
            <a:off x="18413186" y="9720681"/>
            <a:ext cx="473527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200"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Extra slides"/>
          <p:cNvSpPr txBox="1"/>
          <p:nvPr>
            <p:ph type="title"/>
          </p:nvPr>
        </p:nvSpPr>
        <p:spPr>
          <a:prstGeom prst="rect">
            <a:avLst/>
          </a:prstGeom>
          <a:ln w="9525">
            <a:round/>
          </a:ln>
        </p:spPr>
        <p:txBody>
          <a:bodyPr/>
          <a:lstStyle/>
          <a:p>
            <a:pPr/>
            <a:r>
              <a:t>Extra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-objects = stellar mass surrounded by thick dust &amp; gas…"/>
          <p:cNvSpPr txBox="1"/>
          <p:nvPr/>
        </p:nvSpPr>
        <p:spPr>
          <a:xfrm>
            <a:off x="319899" y="2437399"/>
            <a:ext cx="15310415" cy="1007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  <a:r>
              <a:t>G-objects = stellar mass surrounded by thick dust &amp; gas</a:t>
            </a:r>
          </a:p>
          <a:p>
            <a:pPr lvl="2" indent="0" algn="l">
              <a:lnSpc>
                <a:spcPct val="110000"/>
              </a:lnSpc>
              <a:defRPr sz="3700"/>
            </a:pPr>
            <a:r>
              <a:t>     → puffed up star</a:t>
            </a: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  <a:r>
              <a:t>Binary mergers (Stephan+2016)</a:t>
            </a:r>
          </a:p>
          <a:p>
            <a:pPr lvl="1" marL="1355000" indent="-720000" algn="l">
              <a:lnSpc>
                <a:spcPct val="110000"/>
              </a:lnSpc>
              <a:buSzPct val="125000"/>
              <a:buChar char="•"/>
              <a:defRPr sz="3700"/>
            </a:pPr>
            <a:r>
              <a:t>In vicinity of SMBH → higher tendency to merge </a:t>
            </a:r>
          </a:p>
          <a:p>
            <a:pPr lvl="1" marL="1355000" indent="-720000" algn="l">
              <a:lnSpc>
                <a:spcPct val="110000"/>
              </a:lnSpc>
              <a:buSzPct val="125000"/>
              <a:buChar char="•"/>
              <a:defRPr sz="3700"/>
            </a:pPr>
            <a:r>
              <a:t>G-object being more common supports this hypothesis</a:t>
            </a: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algn="l">
              <a:lnSpc>
                <a:spcPct val="110000"/>
              </a:lnSpc>
              <a:defRPr sz="3700"/>
            </a:pPr>
          </a:p>
          <a:p>
            <a:pPr marL="719999" indent="-719999" algn="l">
              <a:lnSpc>
                <a:spcPct val="110000"/>
              </a:lnSpc>
              <a:buSzPct val="125000"/>
              <a:buChar char="✴"/>
              <a:defRPr sz="3700"/>
            </a:pPr>
            <a:r>
              <a:t>G-objects progenitors of S-stars? (Stephan+2016) </a:t>
            </a:r>
          </a:p>
          <a:p>
            <a:pPr lvl="1" marL="1355000" indent="-720000" algn="l">
              <a:lnSpc>
                <a:spcPct val="110000"/>
              </a:lnSpc>
              <a:buSzPct val="125000"/>
              <a:buChar char="•"/>
              <a:defRPr sz="3700"/>
            </a:pPr>
            <a:r>
              <a:t>S-stars: young, bright &amp; very massive stars</a:t>
            </a:r>
          </a:p>
          <a:p>
            <a:pPr lvl="1" marL="1355000" indent="-720000" algn="l">
              <a:lnSpc>
                <a:spcPct val="110000"/>
              </a:lnSpc>
              <a:buSzPct val="125000"/>
              <a:buChar char="•"/>
              <a:defRPr sz="3700"/>
            </a:pPr>
            <a:r>
              <a:t>G-objects orbits similar to S-stars</a:t>
            </a:r>
          </a:p>
        </p:txBody>
      </p:sp>
      <p:sp>
        <p:nvSpPr>
          <p:cNvPr id="421" name="What are they?"/>
          <p:cNvSpPr txBox="1"/>
          <p:nvPr/>
        </p:nvSpPr>
        <p:spPr>
          <a:xfrm>
            <a:off x="869684" y="445616"/>
            <a:ext cx="6545226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What are they?</a:t>
            </a:r>
          </a:p>
        </p:txBody>
      </p:sp>
      <p:pic>
        <p:nvPicPr>
          <p:cNvPr id="422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5398309" y="4552752"/>
            <a:ext cx="1979652" cy="401377"/>
          </a:xfrm>
          <a:prstGeom prst="rect">
            <a:avLst/>
          </a:prstGeom>
        </p:spPr>
      </p:pic>
      <p:sp>
        <p:nvSpPr>
          <p:cNvPr id="424" name="preferred explanations"/>
          <p:cNvSpPr txBox="1"/>
          <p:nvPr/>
        </p:nvSpPr>
        <p:spPr>
          <a:xfrm>
            <a:off x="6588822" y="4169975"/>
            <a:ext cx="6978944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3700"/>
            </a:lvl1pPr>
          </a:lstStyle>
          <a:p>
            <a:pPr/>
            <a:r>
              <a:t>preferred explanations</a:t>
            </a:r>
          </a:p>
        </p:txBody>
      </p:sp>
      <p:sp>
        <p:nvSpPr>
          <p:cNvPr id="425" name="more massive stars"/>
          <p:cNvSpPr txBox="1"/>
          <p:nvPr/>
        </p:nvSpPr>
        <p:spPr>
          <a:xfrm>
            <a:off x="6588822" y="8869478"/>
            <a:ext cx="4490480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3700"/>
            </a:lvl1pPr>
          </a:lstStyle>
          <a:p>
            <a:pPr/>
            <a:r>
              <a:t>more massive stars</a:t>
            </a:r>
          </a:p>
        </p:txBody>
      </p:sp>
      <p:pic>
        <p:nvPicPr>
          <p:cNvPr id="426" name="Stephan16_CartoonHRes2.png" descr="Stephan16_CartoonHRes2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37248"/>
          <a:stretch>
            <a:fillRect/>
          </a:stretch>
        </p:blipFill>
        <p:spPr>
          <a:xfrm>
            <a:off x="14910879" y="-92584"/>
            <a:ext cx="10061904" cy="866508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influence of SMBH"/>
          <p:cNvSpPr txBox="1"/>
          <p:nvPr/>
        </p:nvSpPr>
        <p:spPr>
          <a:xfrm>
            <a:off x="20101216" y="585316"/>
            <a:ext cx="4282784" cy="6594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>
              <a:lnSpc>
                <a:spcPct val="110000"/>
              </a:lnSpc>
              <a:defRPr sz="3700"/>
            </a:pPr>
            <a:r>
              <a:t>influence of SMBH</a:t>
            </a:r>
          </a:p>
        </p:txBody>
      </p:sp>
      <p:sp>
        <p:nvSpPr>
          <p:cNvPr id="428" name="orbits more elliptical"/>
          <p:cNvSpPr txBox="1"/>
          <p:nvPr/>
        </p:nvSpPr>
        <p:spPr>
          <a:xfrm>
            <a:off x="19566880" y="5019906"/>
            <a:ext cx="4826928" cy="65947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>
              <a:lnSpc>
                <a:spcPct val="110000"/>
              </a:lnSpc>
              <a:defRPr sz="3700"/>
            </a:pPr>
            <a:r>
              <a:t>orbits more elliptical </a:t>
            </a:r>
          </a:p>
        </p:txBody>
      </p:sp>
      <p:pic>
        <p:nvPicPr>
          <p:cNvPr id="429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5398309" y="9187359"/>
            <a:ext cx="1979652" cy="401378"/>
          </a:xfrm>
          <a:prstGeom prst="rect">
            <a:avLst/>
          </a:prstGeom>
        </p:spPr>
      </p:pic>
      <p:sp>
        <p:nvSpPr>
          <p:cNvPr id="431" name="LIGO events:…"/>
          <p:cNvSpPr txBox="1"/>
          <p:nvPr/>
        </p:nvSpPr>
        <p:spPr>
          <a:xfrm>
            <a:off x="13352147" y="10637820"/>
            <a:ext cx="9488651" cy="237397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19999" indent="-719999" algn="l" defTabSz="457200">
              <a:buSzPct val="125000"/>
              <a:buChar char="✴"/>
              <a:defRPr sz="3700"/>
            </a:pPr>
            <a:r>
              <a:t>LIGO events:</a:t>
            </a:r>
          </a:p>
          <a:p>
            <a:pPr lvl="1" marL="1124479" indent="-489479" algn="l" defTabSz="457200">
              <a:buSzPct val="125000"/>
              <a:buChar char="•"/>
              <a:defRPr sz="3700"/>
            </a:pPr>
            <a:r>
              <a:t>black holes that are more massive and higher merger rates</a:t>
            </a:r>
            <a:br/>
            <a:r>
              <a:t>(same process but different binaries)</a:t>
            </a:r>
          </a:p>
        </p:txBody>
      </p:sp>
      <p:pic>
        <p:nvPicPr>
          <p:cNvPr id="432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3190814">
            <a:off x="11639370" y="9200848"/>
            <a:ext cx="2778346" cy="401377"/>
          </a:xfrm>
          <a:prstGeom prst="rect">
            <a:avLst/>
          </a:prstGeom>
        </p:spPr>
      </p:pic>
      <p:sp>
        <p:nvSpPr>
          <p:cNvPr id="434" name="can create stellar mass black holes"/>
          <p:cNvSpPr txBox="1"/>
          <p:nvPr/>
        </p:nvSpPr>
        <p:spPr>
          <a:xfrm>
            <a:off x="13567765" y="8869478"/>
            <a:ext cx="8013320" cy="6594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700"/>
            </a:lvl1pPr>
          </a:lstStyle>
          <a:p>
            <a:pPr/>
            <a:r>
              <a:t>can create stellar mass black holes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3Dcube_osrsvol.jpeg" descr="3Dcube_osrsvo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0454" y="473483"/>
            <a:ext cx="10531163" cy="12769034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OsrsVol: a 3D view of data"/>
          <p:cNvSpPr txBox="1"/>
          <p:nvPr/>
        </p:nvSpPr>
        <p:spPr>
          <a:xfrm>
            <a:off x="416216" y="473483"/>
            <a:ext cx="11335958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OsrsVol: a 3D view of data</a:t>
            </a:r>
          </a:p>
        </p:txBody>
      </p:sp>
      <p:pic>
        <p:nvPicPr>
          <p:cNvPr id="440" name="contSub.gif" descr="contSub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41906" y="6771323"/>
            <a:ext cx="8628259" cy="6471194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pectro-imaging 3D-visualization tool (Campbell+ 2012, ESO Messenger)…"/>
          <p:cNvSpPr txBox="1"/>
          <p:nvPr/>
        </p:nvSpPr>
        <p:spPr>
          <a:xfrm>
            <a:off x="1087523" y="3686110"/>
            <a:ext cx="10417171" cy="4427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  <a:r>
              <a:t>Spectro-imaging 3D-visualization tool</a:t>
            </a:r>
            <a:br/>
            <a:r>
              <a:t>(Campbell+ 2012, ESO Messenger)</a:t>
            </a:r>
          </a:p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</a:p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  <a:r>
              <a:t>Spectro-imaging data </a:t>
            </a:r>
            <a:br/>
            <a:r>
              <a:t>Complex region → need tool to disentangle</a:t>
            </a:r>
          </a:p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</a:p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  <a:r>
              <a:t>Remove stellar continuum to see the gas</a:t>
            </a:r>
          </a:p>
        </p:txBody>
      </p:sp>
      <p:sp>
        <p:nvSpPr>
          <p:cNvPr id="442" name="2013 OSIRIS"/>
          <p:cNvSpPr txBox="1"/>
          <p:nvPr/>
        </p:nvSpPr>
        <p:spPr>
          <a:xfrm>
            <a:off x="20041025" y="12533352"/>
            <a:ext cx="310642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2013 OSIRIS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rop_mot.png" descr="prop_mot.png"/>
          <p:cNvPicPr>
            <a:picLocks noChangeAspect="1"/>
          </p:cNvPicPr>
          <p:nvPr/>
        </p:nvPicPr>
        <p:blipFill>
          <a:blip r:embed="rId3">
            <a:extLst/>
          </a:blip>
          <a:srcRect l="4283" t="7534" r="4283" b="6586"/>
          <a:stretch>
            <a:fillRect/>
          </a:stretch>
        </p:blipFill>
        <p:spPr>
          <a:xfrm>
            <a:off x="4890503" y="-1"/>
            <a:ext cx="1460299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V_orbit.png" descr="V_orbit.png"/>
          <p:cNvPicPr>
            <a:picLocks noChangeAspect="1"/>
          </p:cNvPicPr>
          <p:nvPr/>
        </p:nvPicPr>
        <p:blipFill>
          <a:blip r:embed="rId4">
            <a:extLst/>
          </a:blip>
          <a:srcRect l="54295" t="29729" r="12597" b="29729"/>
          <a:stretch>
            <a:fillRect/>
          </a:stretch>
        </p:blipFill>
        <p:spPr>
          <a:xfrm>
            <a:off x="12073144" y="5232853"/>
            <a:ext cx="2421832" cy="2965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W_orbit.png" descr="W_orbit.png"/>
          <p:cNvPicPr>
            <a:picLocks noChangeAspect="1"/>
          </p:cNvPicPr>
          <p:nvPr/>
        </p:nvPicPr>
        <p:blipFill>
          <a:blip r:embed="rId5">
            <a:extLst/>
          </a:blip>
          <a:srcRect l="61329" t="40362" r="12474" b="52785"/>
          <a:stretch>
            <a:fillRect/>
          </a:stretch>
        </p:blipFill>
        <p:spPr>
          <a:xfrm>
            <a:off x="13257675" y="5142742"/>
            <a:ext cx="2283975" cy="597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Z_orbit.png" descr="Z_orbit.png"/>
          <p:cNvPicPr>
            <a:picLocks noChangeAspect="1"/>
          </p:cNvPicPr>
          <p:nvPr/>
        </p:nvPicPr>
        <p:blipFill>
          <a:blip r:embed="rId6">
            <a:extLst/>
          </a:blip>
          <a:srcRect l="65068" t="52781" r="12245" b="29928"/>
          <a:stretch>
            <a:fillRect/>
          </a:stretch>
        </p:blipFill>
        <p:spPr>
          <a:xfrm>
            <a:off x="14408325" y="9029810"/>
            <a:ext cx="2362910" cy="1800916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Oval"/>
          <p:cNvSpPr/>
          <p:nvPr/>
        </p:nvSpPr>
        <p:spPr>
          <a:xfrm>
            <a:off x="14919069" y="4956757"/>
            <a:ext cx="212893" cy="18598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1" name="Oval"/>
          <p:cNvSpPr/>
          <p:nvPr/>
        </p:nvSpPr>
        <p:spPr>
          <a:xfrm>
            <a:off x="14284594" y="9848948"/>
            <a:ext cx="230179" cy="2673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2" name="Oval"/>
          <p:cNvSpPr/>
          <p:nvPr/>
        </p:nvSpPr>
        <p:spPr>
          <a:xfrm>
            <a:off x="16432579" y="10943749"/>
            <a:ext cx="338742" cy="26735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roup"/>
          <p:cNvGrpSpPr/>
          <p:nvPr/>
        </p:nvGrpSpPr>
        <p:grpSpPr>
          <a:xfrm>
            <a:off x="11070011" y="1358085"/>
            <a:ext cx="6877933" cy="6947300"/>
            <a:chOff x="0" y="-134"/>
            <a:chExt cx="6877932" cy="6947298"/>
          </a:xfrm>
        </p:grpSpPr>
        <p:pic>
          <p:nvPicPr>
            <p:cNvPr id="456" name="Immagine 23" descr="Immagine 2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53" t="3003" r="13266" b="4291"/>
            <a:stretch>
              <a:fillRect/>
            </a:stretch>
          </p:blipFill>
          <p:spPr>
            <a:xfrm>
              <a:off x="1281667" y="-135"/>
              <a:ext cx="5596266" cy="6062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531" fill="norm" stroke="1" extrusionOk="0">
                  <a:moveTo>
                    <a:pt x="13394" y="2"/>
                  </a:moveTo>
                  <a:cubicBezTo>
                    <a:pt x="13163" y="-10"/>
                    <a:pt x="12882" y="37"/>
                    <a:pt x="12466" y="138"/>
                  </a:cubicBezTo>
                  <a:cubicBezTo>
                    <a:pt x="12171" y="209"/>
                    <a:pt x="11621" y="338"/>
                    <a:pt x="11244" y="425"/>
                  </a:cubicBezTo>
                  <a:cubicBezTo>
                    <a:pt x="10537" y="589"/>
                    <a:pt x="9775" y="773"/>
                    <a:pt x="8693" y="1042"/>
                  </a:cubicBezTo>
                  <a:cubicBezTo>
                    <a:pt x="8351" y="1128"/>
                    <a:pt x="7782" y="1258"/>
                    <a:pt x="7429" y="1331"/>
                  </a:cubicBezTo>
                  <a:cubicBezTo>
                    <a:pt x="7075" y="1405"/>
                    <a:pt x="6535" y="1528"/>
                    <a:pt x="6228" y="1605"/>
                  </a:cubicBezTo>
                  <a:cubicBezTo>
                    <a:pt x="5922" y="1681"/>
                    <a:pt x="5529" y="1767"/>
                    <a:pt x="5357" y="1794"/>
                  </a:cubicBezTo>
                  <a:cubicBezTo>
                    <a:pt x="4958" y="1857"/>
                    <a:pt x="4869" y="1963"/>
                    <a:pt x="4804" y="2442"/>
                  </a:cubicBezTo>
                  <a:cubicBezTo>
                    <a:pt x="4776" y="2656"/>
                    <a:pt x="4678" y="3105"/>
                    <a:pt x="4588" y="3441"/>
                  </a:cubicBezTo>
                  <a:cubicBezTo>
                    <a:pt x="4498" y="3778"/>
                    <a:pt x="4434" y="4081"/>
                    <a:pt x="4445" y="4115"/>
                  </a:cubicBezTo>
                  <a:cubicBezTo>
                    <a:pt x="4457" y="4149"/>
                    <a:pt x="4399" y="4480"/>
                    <a:pt x="4314" y="4851"/>
                  </a:cubicBezTo>
                  <a:cubicBezTo>
                    <a:pt x="4168" y="5495"/>
                    <a:pt x="4027" y="6140"/>
                    <a:pt x="3660" y="7843"/>
                  </a:cubicBezTo>
                  <a:cubicBezTo>
                    <a:pt x="3569" y="8268"/>
                    <a:pt x="3434" y="8885"/>
                    <a:pt x="3359" y="9212"/>
                  </a:cubicBezTo>
                  <a:cubicBezTo>
                    <a:pt x="3284" y="9539"/>
                    <a:pt x="3207" y="9926"/>
                    <a:pt x="3187" y="10073"/>
                  </a:cubicBezTo>
                  <a:cubicBezTo>
                    <a:pt x="3167" y="10220"/>
                    <a:pt x="3088" y="10611"/>
                    <a:pt x="3012" y="10944"/>
                  </a:cubicBezTo>
                  <a:cubicBezTo>
                    <a:pt x="2881" y="11518"/>
                    <a:pt x="2756" y="12078"/>
                    <a:pt x="2376" y="13808"/>
                  </a:cubicBezTo>
                  <a:cubicBezTo>
                    <a:pt x="2003" y="15505"/>
                    <a:pt x="2003" y="15506"/>
                    <a:pt x="2098" y="15535"/>
                  </a:cubicBezTo>
                  <a:cubicBezTo>
                    <a:pt x="2149" y="15551"/>
                    <a:pt x="2440" y="15713"/>
                    <a:pt x="2746" y="15896"/>
                  </a:cubicBezTo>
                  <a:cubicBezTo>
                    <a:pt x="3052" y="16078"/>
                    <a:pt x="3642" y="16427"/>
                    <a:pt x="4057" y="16672"/>
                  </a:cubicBezTo>
                  <a:cubicBezTo>
                    <a:pt x="6414" y="18062"/>
                    <a:pt x="6247" y="17947"/>
                    <a:pt x="6100" y="18082"/>
                  </a:cubicBezTo>
                  <a:cubicBezTo>
                    <a:pt x="6026" y="18151"/>
                    <a:pt x="5900" y="18207"/>
                    <a:pt x="5819" y="18207"/>
                  </a:cubicBezTo>
                  <a:cubicBezTo>
                    <a:pt x="5738" y="18208"/>
                    <a:pt x="5660" y="18275"/>
                    <a:pt x="5643" y="18357"/>
                  </a:cubicBezTo>
                  <a:cubicBezTo>
                    <a:pt x="5624" y="18443"/>
                    <a:pt x="5647" y="18483"/>
                    <a:pt x="5699" y="18454"/>
                  </a:cubicBezTo>
                  <a:cubicBezTo>
                    <a:pt x="5747" y="18426"/>
                    <a:pt x="5811" y="18441"/>
                    <a:pt x="5840" y="18485"/>
                  </a:cubicBezTo>
                  <a:cubicBezTo>
                    <a:pt x="5941" y="18636"/>
                    <a:pt x="6065" y="18566"/>
                    <a:pt x="6192" y="18285"/>
                  </a:cubicBezTo>
                  <a:cubicBezTo>
                    <a:pt x="6309" y="18026"/>
                    <a:pt x="6485" y="17971"/>
                    <a:pt x="6485" y="18193"/>
                  </a:cubicBezTo>
                  <a:cubicBezTo>
                    <a:pt x="6485" y="18245"/>
                    <a:pt x="6585" y="18292"/>
                    <a:pt x="6707" y="18299"/>
                  </a:cubicBezTo>
                  <a:cubicBezTo>
                    <a:pt x="6830" y="18306"/>
                    <a:pt x="7034" y="18405"/>
                    <a:pt x="7162" y="18519"/>
                  </a:cubicBezTo>
                  <a:cubicBezTo>
                    <a:pt x="7291" y="18633"/>
                    <a:pt x="7418" y="18706"/>
                    <a:pt x="7444" y="18682"/>
                  </a:cubicBezTo>
                  <a:cubicBezTo>
                    <a:pt x="7469" y="18659"/>
                    <a:pt x="7535" y="18691"/>
                    <a:pt x="7591" y="18754"/>
                  </a:cubicBezTo>
                  <a:cubicBezTo>
                    <a:pt x="7675" y="18848"/>
                    <a:pt x="7650" y="18889"/>
                    <a:pt x="7454" y="18976"/>
                  </a:cubicBezTo>
                  <a:cubicBezTo>
                    <a:pt x="7251" y="19065"/>
                    <a:pt x="7201" y="19155"/>
                    <a:pt x="7123" y="19556"/>
                  </a:cubicBezTo>
                  <a:cubicBezTo>
                    <a:pt x="7072" y="19817"/>
                    <a:pt x="7001" y="20132"/>
                    <a:pt x="6968" y="20255"/>
                  </a:cubicBezTo>
                  <a:cubicBezTo>
                    <a:pt x="6920" y="20428"/>
                    <a:pt x="6933" y="20465"/>
                    <a:pt x="7018" y="20416"/>
                  </a:cubicBezTo>
                  <a:cubicBezTo>
                    <a:pt x="7079" y="20381"/>
                    <a:pt x="7167" y="20348"/>
                    <a:pt x="7214" y="20343"/>
                  </a:cubicBezTo>
                  <a:cubicBezTo>
                    <a:pt x="7261" y="20337"/>
                    <a:pt x="7343" y="20328"/>
                    <a:pt x="7397" y="20322"/>
                  </a:cubicBezTo>
                  <a:cubicBezTo>
                    <a:pt x="7495" y="20309"/>
                    <a:pt x="7686" y="19733"/>
                    <a:pt x="7686" y="19446"/>
                  </a:cubicBezTo>
                  <a:cubicBezTo>
                    <a:pt x="7686" y="19359"/>
                    <a:pt x="7725" y="19191"/>
                    <a:pt x="7774" y="19071"/>
                  </a:cubicBezTo>
                  <a:cubicBezTo>
                    <a:pt x="7856" y="18873"/>
                    <a:pt x="7876" y="18866"/>
                    <a:pt x="8001" y="18981"/>
                  </a:cubicBezTo>
                  <a:cubicBezTo>
                    <a:pt x="8099" y="19072"/>
                    <a:pt x="8118" y="19169"/>
                    <a:pt x="8071" y="19331"/>
                  </a:cubicBezTo>
                  <a:cubicBezTo>
                    <a:pt x="8035" y="19454"/>
                    <a:pt x="7995" y="19627"/>
                    <a:pt x="7982" y="19714"/>
                  </a:cubicBezTo>
                  <a:cubicBezTo>
                    <a:pt x="7970" y="19801"/>
                    <a:pt x="7932" y="19955"/>
                    <a:pt x="7897" y="20055"/>
                  </a:cubicBezTo>
                  <a:cubicBezTo>
                    <a:pt x="7839" y="20224"/>
                    <a:pt x="7853" y="20234"/>
                    <a:pt x="8081" y="20183"/>
                  </a:cubicBezTo>
                  <a:cubicBezTo>
                    <a:pt x="8433" y="20106"/>
                    <a:pt x="8457" y="20085"/>
                    <a:pt x="8457" y="19864"/>
                  </a:cubicBezTo>
                  <a:cubicBezTo>
                    <a:pt x="8457" y="19754"/>
                    <a:pt x="8498" y="19595"/>
                    <a:pt x="8547" y="19510"/>
                  </a:cubicBezTo>
                  <a:cubicBezTo>
                    <a:pt x="8620" y="19383"/>
                    <a:pt x="8667" y="19371"/>
                    <a:pt x="8813" y="19443"/>
                  </a:cubicBezTo>
                  <a:cubicBezTo>
                    <a:pt x="8943" y="19508"/>
                    <a:pt x="8965" y="19554"/>
                    <a:pt x="8895" y="19618"/>
                  </a:cubicBezTo>
                  <a:cubicBezTo>
                    <a:pt x="8754" y="19748"/>
                    <a:pt x="8780" y="19992"/>
                    <a:pt x="8935" y="19992"/>
                  </a:cubicBezTo>
                  <a:cubicBezTo>
                    <a:pt x="9009" y="19992"/>
                    <a:pt x="9146" y="19954"/>
                    <a:pt x="9241" y="19907"/>
                  </a:cubicBezTo>
                  <a:cubicBezTo>
                    <a:pt x="9486" y="19786"/>
                    <a:pt x="9867" y="20016"/>
                    <a:pt x="9752" y="20216"/>
                  </a:cubicBezTo>
                  <a:cubicBezTo>
                    <a:pt x="9640" y="20408"/>
                    <a:pt x="8503" y="20680"/>
                    <a:pt x="8338" y="20554"/>
                  </a:cubicBezTo>
                  <a:cubicBezTo>
                    <a:pt x="8245" y="20483"/>
                    <a:pt x="8211" y="20499"/>
                    <a:pt x="8176" y="20625"/>
                  </a:cubicBezTo>
                  <a:cubicBezTo>
                    <a:pt x="8146" y="20731"/>
                    <a:pt x="8059" y="20784"/>
                    <a:pt x="7918" y="20784"/>
                  </a:cubicBezTo>
                  <a:cubicBezTo>
                    <a:pt x="7802" y="20784"/>
                    <a:pt x="7663" y="20833"/>
                    <a:pt x="7610" y="20892"/>
                  </a:cubicBezTo>
                  <a:cubicBezTo>
                    <a:pt x="7518" y="20994"/>
                    <a:pt x="7212" y="20990"/>
                    <a:pt x="6913" y="20884"/>
                  </a:cubicBezTo>
                  <a:cubicBezTo>
                    <a:pt x="6724" y="20817"/>
                    <a:pt x="6538" y="20862"/>
                    <a:pt x="6456" y="20994"/>
                  </a:cubicBezTo>
                  <a:cubicBezTo>
                    <a:pt x="6401" y="21084"/>
                    <a:pt x="6358" y="21089"/>
                    <a:pt x="6263" y="21017"/>
                  </a:cubicBezTo>
                  <a:cubicBezTo>
                    <a:pt x="6161" y="20938"/>
                    <a:pt x="6145" y="20978"/>
                    <a:pt x="6157" y="21259"/>
                  </a:cubicBezTo>
                  <a:cubicBezTo>
                    <a:pt x="6171" y="21586"/>
                    <a:pt x="6173" y="21590"/>
                    <a:pt x="6309" y="21424"/>
                  </a:cubicBezTo>
                  <a:cubicBezTo>
                    <a:pt x="6385" y="21330"/>
                    <a:pt x="6476" y="21279"/>
                    <a:pt x="6511" y="21311"/>
                  </a:cubicBezTo>
                  <a:cubicBezTo>
                    <a:pt x="6630" y="21420"/>
                    <a:pt x="6900" y="21416"/>
                    <a:pt x="7261" y="21298"/>
                  </a:cubicBezTo>
                  <a:cubicBezTo>
                    <a:pt x="7459" y="21234"/>
                    <a:pt x="7728" y="21181"/>
                    <a:pt x="7858" y="21181"/>
                  </a:cubicBezTo>
                  <a:cubicBezTo>
                    <a:pt x="8024" y="21181"/>
                    <a:pt x="8108" y="21133"/>
                    <a:pt x="8141" y="21018"/>
                  </a:cubicBezTo>
                  <a:cubicBezTo>
                    <a:pt x="8180" y="20879"/>
                    <a:pt x="8211" y="20868"/>
                    <a:pt x="8351" y="20949"/>
                  </a:cubicBezTo>
                  <a:cubicBezTo>
                    <a:pt x="8465" y="21015"/>
                    <a:pt x="8562" y="21020"/>
                    <a:pt x="8668" y="20964"/>
                  </a:cubicBezTo>
                  <a:cubicBezTo>
                    <a:pt x="8772" y="20911"/>
                    <a:pt x="8900" y="20912"/>
                    <a:pt x="9058" y="20967"/>
                  </a:cubicBezTo>
                  <a:cubicBezTo>
                    <a:pt x="9253" y="21035"/>
                    <a:pt x="9333" y="21020"/>
                    <a:pt x="9530" y="20877"/>
                  </a:cubicBezTo>
                  <a:cubicBezTo>
                    <a:pt x="9660" y="20782"/>
                    <a:pt x="9824" y="20705"/>
                    <a:pt x="9893" y="20705"/>
                  </a:cubicBezTo>
                  <a:cubicBezTo>
                    <a:pt x="9967" y="20705"/>
                    <a:pt x="10000" y="20659"/>
                    <a:pt x="9972" y="20592"/>
                  </a:cubicBezTo>
                  <a:cubicBezTo>
                    <a:pt x="9946" y="20530"/>
                    <a:pt x="9980" y="20437"/>
                    <a:pt x="10047" y="20385"/>
                  </a:cubicBezTo>
                  <a:cubicBezTo>
                    <a:pt x="10146" y="20309"/>
                    <a:pt x="10186" y="20332"/>
                    <a:pt x="10257" y="20505"/>
                  </a:cubicBezTo>
                  <a:cubicBezTo>
                    <a:pt x="10305" y="20622"/>
                    <a:pt x="10374" y="20703"/>
                    <a:pt x="10409" y="20685"/>
                  </a:cubicBezTo>
                  <a:cubicBezTo>
                    <a:pt x="10444" y="20667"/>
                    <a:pt x="10595" y="20604"/>
                    <a:pt x="10745" y="20544"/>
                  </a:cubicBezTo>
                  <a:cubicBezTo>
                    <a:pt x="10895" y="20485"/>
                    <a:pt x="11038" y="20368"/>
                    <a:pt x="11062" y="20285"/>
                  </a:cubicBezTo>
                  <a:cubicBezTo>
                    <a:pt x="11090" y="20184"/>
                    <a:pt x="11141" y="20155"/>
                    <a:pt x="11217" y="20199"/>
                  </a:cubicBezTo>
                  <a:cubicBezTo>
                    <a:pt x="11475" y="20348"/>
                    <a:pt x="11617" y="20307"/>
                    <a:pt x="11675" y="20065"/>
                  </a:cubicBezTo>
                  <a:cubicBezTo>
                    <a:pt x="11737" y="19801"/>
                    <a:pt x="11849" y="19743"/>
                    <a:pt x="12697" y="19545"/>
                  </a:cubicBezTo>
                  <a:cubicBezTo>
                    <a:pt x="12982" y="19478"/>
                    <a:pt x="13506" y="19354"/>
                    <a:pt x="13859" y="19269"/>
                  </a:cubicBezTo>
                  <a:cubicBezTo>
                    <a:pt x="14599" y="19090"/>
                    <a:pt x="15148" y="18962"/>
                    <a:pt x="16175" y="18723"/>
                  </a:cubicBezTo>
                  <a:cubicBezTo>
                    <a:pt x="16576" y="18630"/>
                    <a:pt x="17173" y="18485"/>
                    <a:pt x="17503" y="18400"/>
                  </a:cubicBezTo>
                  <a:cubicBezTo>
                    <a:pt x="17833" y="18316"/>
                    <a:pt x="18193" y="18248"/>
                    <a:pt x="18300" y="18248"/>
                  </a:cubicBezTo>
                  <a:cubicBezTo>
                    <a:pt x="18408" y="18248"/>
                    <a:pt x="18509" y="18203"/>
                    <a:pt x="18525" y="18148"/>
                  </a:cubicBezTo>
                  <a:cubicBezTo>
                    <a:pt x="18582" y="17965"/>
                    <a:pt x="18909" y="16550"/>
                    <a:pt x="19081" y="15751"/>
                  </a:cubicBezTo>
                  <a:cubicBezTo>
                    <a:pt x="19174" y="15315"/>
                    <a:pt x="19312" y="14691"/>
                    <a:pt x="19386" y="14364"/>
                  </a:cubicBezTo>
                  <a:cubicBezTo>
                    <a:pt x="19461" y="14037"/>
                    <a:pt x="19538" y="13649"/>
                    <a:pt x="19558" y="13502"/>
                  </a:cubicBezTo>
                  <a:cubicBezTo>
                    <a:pt x="19578" y="13356"/>
                    <a:pt x="19657" y="12963"/>
                    <a:pt x="19733" y="12630"/>
                  </a:cubicBezTo>
                  <a:cubicBezTo>
                    <a:pt x="19810" y="12297"/>
                    <a:pt x="19944" y="11687"/>
                    <a:pt x="20033" y="11273"/>
                  </a:cubicBezTo>
                  <a:cubicBezTo>
                    <a:pt x="20122" y="10858"/>
                    <a:pt x="20261" y="10234"/>
                    <a:pt x="20343" y="9886"/>
                  </a:cubicBezTo>
                  <a:cubicBezTo>
                    <a:pt x="20425" y="9537"/>
                    <a:pt x="20500" y="9156"/>
                    <a:pt x="20511" y="9040"/>
                  </a:cubicBezTo>
                  <a:cubicBezTo>
                    <a:pt x="20521" y="8924"/>
                    <a:pt x="20593" y="8549"/>
                    <a:pt x="20672" y="8207"/>
                  </a:cubicBezTo>
                  <a:cubicBezTo>
                    <a:pt x="20750" y="7865"/>
                    <a:pt x="20894" y="7229"/>
                    <a:pt x="20990" y="6793"/>
                  </a:cubicBezTo>
                  <a:cubicBezTo>
                    <a:pt x="21086" y="6357"/>
                    <a:pt x="21240" y="5699"/>
                    <a:pt x="21334" y="5329"/>
                  </a:cubicBezTo>
                  <a:cubicBezTo>
                    <a:pt x="21530" y="4549"/>
                    <a:pt x="21599" y="4663"/>
                    <a:pt x="20578" y="4080"/>
                  </a:cubicBezTo>
                  <a:cubicBezTo>
                    <a:pt x="20255" y="3896"/>
                    <a:pt x="19720" y="3585"/>
                    <a:pt x="19389" y="3388"/>
                  </a:cubicBezTo>
                  <a:cubicBezTo>
                    <a:pt x="19059" y="3191"/>
                    <a:pt x="18720" y="3029"/>
                    <a:pt x="18636" y="3028"/>
                  </a:cubicBezTo>
                  <a:cubicBezTo>
                    <a:pt x="18552" y="3028"/>
                    <a:pt x="18464" y="2981"/>
                    <a:pt x="18440" y="2923"/>
                  </a:cubicBezTo>
                  <a:cubicBezTo>
                    <a:pt x="18416" y="2864"/>
                    <a:pt x="18137" y="2661"/>
                    <a:pt x="17821" y="2472"/>
                  </a:cubicBezTo>
                  <a:cubicBezTo>
                    <a:pt x="16706" y="1805"/>
                    <a:pt x="14746" y="645"/>
                    <a:pt x="14541" y="531"/>
                  </a:cubicBezTo>
                  <a:cubicBezTo>
                    <a:pt x="14463" y="487"/>
                    <a:pt x="14229" y="347"/>
                    <a:pt x="14022" y="219"/>
                  </a:cubicBezTo>
                  <a:cubicBezTo>
                    <a:pt x="13806" y="86"/>
                    <a:pt x="13625" y="14"/>
                    <a:pt x="13394" y="2"/>
                  </a:cubicBezTo>
                  <a:close/>
                  <a:moveTo>
                    <a:pt x="935" y="11698"/>
                  </a:moveTo>
                  <a:cubicBezTo>
                    <a:pt x="926" y="11707"/>
                    <a:pt x="919" y="11735"/>
                    <a:pt x="917" y="11781"/>
                  </a:cubicBezTo>
                  <a:cubicBezTo>
                    <a:pt x="914" y="11865"/>
                    <a:pt x="934" y="11911"/>
                    <a:pt x="963" y="11884"/>
                  </a:cubicBezTo>
                  <a:cubicBezTo>
                    <a:pt x="991" y="11858"/>
                    <a:pt x="994" y="11791"/>
                    <a:pt x="969" y="11734"/>
                  </a:cubicBezTo>
                  <a:cubicBezTo>
                    <a:pt x="955" y="11702"/>
                    <a:pt x="945" y="11690"/>
                    <a:pt x="935" y="11698"/>
                  </a:cubicBezTo>
                  <a:close/>
                  <a:moveTo>
                    <a:pt x="1345" y="11913"/>
                  </a:moveTo>
                  <a:cubicBezTo>
                    <a:pt x="1316" y="11917"/>
                    <a:pt x="1277" y="11935"/>
                    <a:pt x="1228" y="11973"/>
                  </a:cubicBezTo>
                  <a:cubicBezTo>
                    <a:pt x="1163" y="12023"/>
                    <a:pt x="1084" y="12040"/>
                    <a:pt x="1053" y="12011"/>
                  </a:cubicBezTo>
                  <a:cubicBezTo>
                    <a:pt x="1022" y="11983"/>
                    <a:pt x="1000" y="12098"/>
                    <a:pt x="1004" y="12269"/>
                  </a:cubicBezTo>
                  <a:cubicBezTo>
                    <a:pt x="1008" y="12440"/>
                    <a:pt x="1031" y="12526"/>
                    <a:pt x="1057" y="12461"/>
                  </a:cubicBezTo>
                  <a:cubicBezTo>
                    <a:pt x="1083" y="12395"/>
                    <a:pt x="1183" y="12263"/>
                    <a:pt x="1279" y="12165"/>
                  </a:cubicBezTo>
                  <a:cubicBezTo>
                    <a:pt x="1419" y="12023"/>
                    <a:pt x="1431" y="11900"/>
                    <a:pt x="1345" y="11913"/>
                  </a:cubicBezTo>
                  <a:close/>
                  <a:moveTo>
                    <a:pt x="862" y="13199"/>
                  </a:moveTo>
                  <a:cubicBezTo>
                    <a:pt x="856" y="13199"/>
                    <a:pt x="846" y="13205"/>
                    <a:pt x="835" y="13215"/>
                  </a:cubicBezTo>
                  <a:cubicBezTo>
                    <a:pt x="787" y="13259"/>
                    <a:pt x="727" y="13454"/>
                    <a:pt x="701" y="13650"/>
                  </a:cubicBezTo>
                  <a:cubicBezTo>
                    <a:pt x="668" y="13898"/>
                    <a:pt x="676" y="13946"/>
                    <a:pt x="726" y="13808"/>
                  </a:cubicBezTo>
                  <a:cubicBezTo>
                    <a:pt x="858" y="13442"/>
                    <a:pt x="911" y="13200"/>
                    <a:pt x="862" y="13199"/>
                  </a:cubicBezTo>
                  <a:close/>
                  <a:moveTo>
                    <a:pt x="630" y="14306"/>
                  </a:moveTo>
                  <a:cubicBezTo>
                    <a:pt x="603" y="14334"/>
                    <a:pt x="543" y="14491"/>
                    <a:pt x="476" y="14720"/>
                  </a:cubicBezTo>
                  <a:cubicBezTo>
                    <a:pt x="387" y="15025"/>
                    <a:pt x="318" y="15346"/>
                    <a:pt x="321" y="15433"/>
                  </a:cubicBezTo>
                  <a:cubicBezTo>
                    <a:pt x="324" y="15521"/>
                    <a:pt x="399" y="15343"/>
                    <a:pt x="488" y="15037"/>
                  </a:cubicBezTo>
                  <a:cubicBezTo>
                    <a:pt x="577" y="14732"/>
                    <a:pt x="648" y="14411"/>
                    <a:pt x="645" y="14324"/>
                  </a:cubicBezTo>
                  <a:cubicBezTo>
                    <a:pt x="644" y="14302"/>
                    <a:pt x="639" y="14297"/>
                    <a:pt x="630" y="14306"/>
                  </a:cubicBezTo>
                  <a:close/>
                  <a:moveTo>
                    <a:pt x="304" y="15672"/>
                  </a:moveTo>
                  <a:lnTo>
                    <a:pt x="201" y="16028"/>
                  </a:lnTo>
                  <a:cubicBezTo>
                    <a:pt x="143" y="16224"/>
                    <a:pt x="65" y="16429"/>
                    <a:pt x="27" y="16484"/>
                  </a:cubicBezTo>
                  <a:cubicBezTo>
                    <a:pt x="8" y="16511"/>
                    <a:pt x="-1" y="16536"/>
                    <a:pt x="0" y="16554"/>
                  </a:cubicBezTo>
                  <a:cubicBezTo>
                    <a:pt x="1" y="16572"/>
                    <a:pt x="11" y="16584"/>
                    <a:pt x="32" y="16584"/>
                  </a:cubicBezTo>
                  <a:cubicBezTo>
                    <a:pt x="73" y="16584"/>
                    <a:pt x="402" y="16762"/>
                    <a:pt x="765" y="16980"/>
                  </a:cubicBezTo>
                  <a:cubicBezTo>
                    <a:pt x="1128" y="17198"/>
                    <a:pt x="1454" y="17377"/>
                    <a:pt x="1489" y="17379"/>
                  </a:cubicBezTo>
                  <a:cubicBezTo>
                    <a:pt x="1525" y="17380"/>
                    <a:pt x="1670" y="17469"/>
                    <a:pt x="1812" y="17576"/>
                  </a:cubicBezTo>
                  <a:cubicBezTo>
                    <a:pt x="2056" y="17761"/>
                    <a:pt x="2197" y="17819"/>
                    <a:pt x="2197" y="17734"/>
                  </a:cubicBezTo>
                  <a:cubicBezTo>
                    <a:pt x="2197" y="17713"/>
                    <a:pt x="2034" y="17600"/>
                    <a:pt x="1833" y="17483"/>
                  </a:cubicBezTo>
                  <a:cubicBezTo>
                    <a:pt x="988" y="16989"/>
                    <a:pt x="830" y="16877"/>
                    <a:pt x="882" y="16799"/>
                  </a:cubicBezTo>
                  <a:cubicBezTo>
                    <a:pt x="913" y="16753"/>
                    <a:pt x="895" y="16741"/>
                    <a:pt x="840" y="16772"/>
                  </a:cubicBezTo>
                  <a:cubicBezTo>
                    <a:pt x="701" y="16852"/>
                    <a:pt x="375" y="16671"/>
                    <a:pt x="427" y="16544"/>
                  </a:cubicBezTo>
                  <a:cubicBezTo>
                    <a:pt x="452" y="16486"/>
                    <a:pt x="420" y="16419"/>
                    <a:pt x="356" y="16396"/>
                  </a:cubicBezTo>
                  <a:cubicBezTo>
                    <a:pt x="276" y="16368"/>
                    <a:pt x="250" y="16250"/>
                    <a:pt x="272" y="16014"/>
                  </a:cubicBezTo>
                  <a:lnTo>
                    <a:pt x="304" y="15672"/>
                  </a:lnTo>
                  <a:close/>
                  <a:moveTo>
                    <a:pt x="1252" y="15911"/>
                  </a:moveTo>
                  <a:cubicBezTo>
                    <a:pt x="1206" y="15937"/>
                    <a:pt x="1168" y="16030"/>
                    <a:pt x="1168" y="16116"/>
                  </a:cubicBezTo>
                  <a:cubicBezTo>
                    <a:pt x="1168" y="16202"/>
                    <a:pt x="1109" y="16355"/>
                    <a:pt x="1037" y="16457"/>
                  </a:cubicBezTo>
                  <a:cubicBezTo>
                    <a:pt x="914" y="16630"/>
                    <a:pt x="918" y="16640"/>
                    <a:pt x="1089" y="16632"/>
                  </a:cubicBezTo>
                  <a:cubicBezTo>
                    <a:pt x="1243" y="16624"/>
                    <a:pt x="1275" y="16564"/>
                    <a:pt x="1302" y="16243"/>
                  </a:cubicBezTo>
                  <a:cubicBezTo>
                    <a:pt x="1322" y="16009"/>
                    <a:pt x="1303" y="15882"/>
                    <a:pt x="1252" y="15911"/>
                  </a:cubicBezTo>
                  <a:close/>
                  <a:moveTo>
                    <a:pt x="2334" y="17381"/>
                  </a:moveTo>
                  <a:cubicBezTo>
                    <a:pt x="2317" y="17393"/>
                    <a:pt x="2330" y="17474"/>
                    <a:pt x="2384" y="17617"/>
                  </a:cubicBezTo>
                  <a:cubicBezTo>
                    <a:pt x="2457" y="17811"/>
                    <a:pt x="2447" y="17886"/>
                    <a:pt x="2335" y="18000"/>
                  </a:cubicBezTo>
                  <a:cubicBezTo>
                    <a:pt x="2162" y="18178"/>
                    <a:pt x="2154" y="18300"/>
                    <a:pt x="2324" y="18169"/>
                  </a:cubicBezTo>
                  <a:cubicBezTo>
                    <a:pt x="2430" y="18088"/>
                    <a:pt x="2467" y="18108"/>
                    <a:pt x="2537" y="18279"/>
                  </a:cubicBezTo>
                  <a:cubicBezTo>
                    <a:pt x="2650" y="18554"/>
                    <a:pt x="2691" y="18541"/>
                    <a:pt x="2644" y="18245"/>
                  </a:cubicBezTo>
                  <a:cubicBezTo>
                    <a:pt x="2618" y="18084"/>
                    <a:pt x="2658" y="17949"/>
                    <a:pt x="2766" y="17837"/>
                  </a:cubicBezTo>
                  <a:cubicBezTo>
                    <a:pt x="2924" y="17671"/>
                    <a:pt x="2924" y="17669"/>
                    <a:pt x="2729" y="17714"/>
                  </a:cubicBezTo>
                  <a:cubicBezTo>
                    <a:pt x="2575" y="17750"/>
                    <a:pt x="2514" y="17717"/>
                    <a:pt x="2452" y="17567"/>
                  </a:cubicBezTo>
                  <a:cubicBezTo>
                    <a:pt x="2395" y="17428"/>
                    <a:pt x="2350" y="17370"/>
                    <a:pt x="2334" y="17381"/>
                  </a:cubicBezTo>
                  <a:close/>
                  <a:moveTo>
                    <a:pt x="6849" y="18578"/>
                  </a:moveTo>
                  <a:cubicBezTo>
                    <a:pt x="6836" y="18575"/>
                    <a:pt x="6830" y="18592"/>
                    <a:pt x="6829" y="18627"/>
                  </a:cubicBezTo>
                  <a:cubicBezTo>
                    <a:pt x="6828" y="18683"/>
                    <a:pt x="6741" y="18761"/>
                    <a:pt x="6634" y="18801"/>
                  </a:cubicBezTo>
                  <a:cubicBezTo>
                    <a:pt x="6528" y="18840"/>
                    <a:pt x="6500" y="18872"/>
                    <a:pt x="6571" y="18871"/>
                  </a:cubicBezTo>
                  <a:cubicBezTo>
                    <a:pt x="6842" y="18870"/>
                    <a:pt x="6996" y="18768"/>
                    <a:pt x="6911" y="18644"/>
                  </a:cubicBezTo>
                  <a:cubicBezTo>
                    <a:pt x="6883" y="18603"/>
                    <a:pt x="6862" y="18581"/>
                    <a:pt x="6849" y="18578"/>
                  </a:cubicBezTo>
                  <a:close/>
                  <a:moveTo>
                    <a:pt x="6018" y="18883"/>
                  </a:moveTo>
                  <a:cubicBezTo>
                    <a:pt x="5998" y="18883"/>
                    <a:pt x="5956" y="18918"/>
                    <a:pt x="5927" y="18961"/>
                  </a:cubicBezTo>
                  <a:cubicBezTo>
                    <a:pt x="5898" y="19005"/>
                    <a:pt x="5915" y="19040"/>
                    <a:pt x="5965" y="19040"/>
                  </a:cubicBezTo>
                  <a:cubicBezTo>
                    <a:pt x="6015" y="19040"/>
                    <a:pt x="6056" y="19005"/>
                    <a:pt x="6056" y="18961"/>
                  </a:cubicBezTo>
                  <a:cubicBezTo>
                    <a:pt x="6056" y="18918"/>
                    <a:pt x="6039" y="18883"/>
                    <a:pt x="6018" y="18883"/>
                  </a:cubicBezTo>
                  <a:close/>
                  <a:moveTo>
                    <a:pt x="6660" y="19118"/>
                  </a:moveTo>
                  <a:cubicBezTo>
                    <a:pt x="6565" y="19115"/>
                    <a:pt x="6447" y="19178"/>
                    <a:pt x="6353" y="19311"/>
                  </a:cubicBezTo>
                  <a:cubicBezTo>
                    <a:pt x="6239" y="19472"/>
                    <a:pt x="6236" y="19530"/>
                    <a:pt x="6330" y="19673"/>
                  </a:cubicBezTo>
                  <a:cubicBezTo>
                    <a:pt x="6427" y="19820"/>
                    <a:pt x="6420" y="19858"/>
                    <a:pt x="6283" y="19952"/>
                  </a:cubicBezTo>
                  <a:cubicBezTo>
                    <a:pt x="6196" y="20012"/>
                    <a:pt x="6149" y="20096"/>
                    <a:pt x="6178" y="20140"/>
                  </a:cubicBezTo>
                  <a:cubicBezTo>
                    <a:pt x="6207" y="20183"/>
                    <a:pt x="6191" y="20241"/>
                    <a:pt x="6143" y="20268"/>
                  </a:cubicBezTo>
                  <a:cubicBezTo>
                    <a:pt x="6095" y="20295"/>
                    <a:pt x="6056" y="20388"/>
                    <a:pt x="6056" y="20472"/>
                  </a:cubicBezTo>
                  <a:cubicBezTo>
                    <a:pt x="6056" y="20642"/>
                    <a:pt x="6232" y="20672"/>
                    <a:pt x="6490" y="20544"/>
                  </a:cubicBezTo>
                  <a:cubicBezTo>
                    <a:pt x="6672" y="20454"/>
                    <a:pt x="6712" y="20192"/>
                    <a:pt x="6557" y="20103"/>
                  </a:cubicBezTo>
                  <a:cubicBezTo>
                    <a:pt x="6488" y="20064"/>
                    <a:pt x="6507" y="20014"/>
                    <a:pt x="6616" y="19940"/>
                  </a:cubicBezTo>
                  <a:cubicBezTo>
                    <a:pt x="6770" y="19836"/>
                    <a:pt x="6770" y="19831"/>
                    <a:pt x="6616" y="19727"/>
                  </a:cubicBezTo>
                  <a:cubicBezTo>
                    <a:pt x="6439" y="19607"/>
                    <a:pt x="6506" y="19419"/>
                    <a:pt x="6701" y="19489"/>
                  </a:cubicBezTo>
                  <a:cubicBezTo>
                    <a:pt x="6792" y="19521"/>
                    <a:pt x="6828" y="19476"/>
                    <a:pt x="6828" y="19327"/>
                  </a:cubicBezTo>
                  <a:cubicBezTo>
                    <a:pt x="6828" y="19191"/>
                    <a:pt x="6755" y="19121"/>
                    <a:pt x="6660" y="19118"/>
                  </a:cubicBezTo>
                  <a:close/>
                  <a:moveTo>
                    <a:pt x="5825" y="19358"/>
                  </a:moveTo>
                  <a:cubicBezTo>
                    <a:pt x="5483" y="19358"/>
                    <a:pt x="5331" y="19604"/>
                    <a:pt x="5259" y="20282"/>
                  </a:cubicBezTo>
                  <a:cubicBezTo>
                    <a:pt x="5249" y="20377"/>
                    <a:pt x="5212" y="20481"/>
                    <a:pt x="5177" y="20513"/>
                  </a:cubicBezTo>
                  <a:cubicBezTo>
                    <a:pt x="5142" y="20546"/>
                    <a:pt x="5113" y="20639"/>
                    <a:pt x="5113" y="20719"/>
                  </a:cubicBezTo>
                  <a:cubicBezTo>
                    <a:pt x="5113" y="20882"/>
                    <a:pt x="5182" y="20896"/>
                    <a:pt x="5477" y="20792"/>
                  </a:cubicBezTo>
                  <a:cubicBezTo>
                    <a:pt x="5648" y="20732"/>
                    <a:pt x="5694" y="20636"/>
                    <a:pt x="5773" y="20178"/>
                  </a:cubicBezTo>
                  <a:cubicBezTo>
                    <a:pt x="5825" y="19879"/>
                    <a:pt x="5895" y="19573"/>
                    <a:pt x="5929" y="19497"/>
                  </a:cubicBezTo>
                  <a:cubicBezTo>
                    <a:pt x="5974" y="19394"/>
                    <a:pt x="5948" y="19358"/>
                    <a:pt x="5825" y="1935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57" name="Square"/>
            <p:cNvSpPr/>
            <p:nvPr/>
          </p:nvSpPr>
          <p:spPr>
            <a:xfrm>
              <a:off x="0" y="3113109"/>
              <a:ext cx="1785938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8" name="Rectangle"/>
            <p:cNvSpPr/>
            <p:nvPr/>
          </p:nvSpPr>
          <p:spPr>
            <a:xfrm rot="1873755">
              <a:off x="1481325" y="5143538"/>
              <a:ext cx="2794922" cy="116338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9" name="Rectangle"/>
            <p:cNvSpPr/>
            <p:nvPr/>
          </p:nvSpPr>
          <p:spPr>
            <a:xfrm rot="20802962">
              <a:off x="3794666" y="5579017"/>
              <a:ext cx="1161347" cy="84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461" name="Screen Shot 2017-11-08 at 06.57.35.png" descr="Screen Shot 2017-11-08 at 06.57.35.png"/>
          <p:cNvPicPr>
            <a:picLocks noChangeAspect="1"/>
          </p:cNvPicPr>
          <p:nvPr/>
        </p:nvPicPr>
        <p:blipFill>
          <a:blip r:embed="rId3">
            <a:extLst/>
          </a:blip>
          <a:srcRect l="40834" t="42106" r="40301" b="41177"/>
          <a:stretch>
            <a:fillRect/>
          </a:stretch>
        </p:blipFill>
        <p:spPr>
          <a:xfrm>
            <a:off x="3603029" y="3703826"/>
            <a:ext cx="5755166" cy="4630146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60"/>
          <p:cNvSpPr/>
          <p:nvPr/>
        </p:nvSpPr>
        <p:spPr>
          <a:xfrm>
            <a:off x="7204350" y="5739325"/>
            <a:ext cx="2079881" cy="3175730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tIns="91439" bIns="91439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3" name="Shape 61"/>
          <p:cNvSpPr/>
          <p:nvPr/>
        </p:nvSpPr>
        <p:spPr>
          <a:xfrm flipH="1">
            <a:off x="3646245" y="5911925"/>
            <a:ext cx="2728930" cy="2830530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tIns="91439" bIns="91439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4" name="Shape 74"/>
          <p:cNvSpPr txBox="1"/>
          <p:nvPr/>
        </p:nvSpPr>
        <p:spPr>
          <a:xfrm>
            <a:off x="16650614" y="8849600"/>
            <a:ext cx="3987002" cy="299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>
            <a:spAutoFit/>
          </a:bodyPr>
          <a:lstStyle/>
          <a:p>
            <a:pPr defTabSz="243840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Images at multiple colors</a:t>
            </a:r>
          </a:p>
          <a:p>
            <a:pPr defTabSz="2438400">
              <a:defRPr sz="4200">
                <a:latin typeface="Calibri"/>
                <a:ea typeface="Calibri"/>
                <a:cs typeface="Calibri"/>
                <a:sym typeface="Calibri"/>
              </a:defRPr>
            </a:pPr>
            <a:r>
              <a:t>=</a:t>
            </a:r>
          </a:p>
          <a:p>
            <a:pPr defTabSz="243840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a spectrum for each pixel</a:t>
            </a:r>
          </a:p>
        </p:txBody>
      </p:sp>
      <p:pic>
        <p:nvPicPr>
          <p:cNvPr id="465" name="Shape 57" descr="Shape 57"/>
          <p:cNvPicPr>
            <a:picLocks noChangeAspect="1"/>
          </p:cNvPicPr>
          <p:nvPr/>
        </p:nvPicPr>
        <p:blipFill>
          <a:blip r:embed="rId4">
            <a:extLst/>
          </a:blip>
          <a:srcRect l="6881" t="0" r="0" b="7807"/>
          <a:stretch>
            <a:fillRect/>
          </a:stretch>
        </p:blipFill>
        <p:spPr>
          <a:xfrm>
            <a:off x="11115799" y="8708899"/>
            <a:ext cx="4787999" cy="3952251"/>
          </a:xfrm>
          <a:prstGeom prst="rect">
            <a:avLst/>
          </a:prstGeom>
          <a:ln w="50800">
            <a:solidFill>
              <a:srgbClr val="4A86E8"/>
            </a:solidFill>
          </a:ln>
        </p:spPr>
      </p:pic>
      <p:sp>
        <p:nvSpPr>
          <p:cNvPr id="466" name="Shape 81"/>
          <p:cNvSpPr/>
          <p:nvPr/>
        </p:nvSpPr>
        <p:spPr>
          <a:xfrm flipV="1">
            <a:off x="11156399" y="12863150"/>
            <a:ext cx="4840202" cy="16801"/>
          </a:xfrm>
          <a:prstGeom prst="line">
            <a:avLst/>
          </a:prstGeom>
          <a:ln w="3175">
            <a:solidFill>
              <a:srgbClr val="595959"/>
            </a:solidFill>
            <a:tailEnd type="triangle"/>
          </a:ln>
        </p:spPr>
        <p:txBody>
          <a:bodyPr tIns="91439" bIns="91439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7" name="Shape 82"/>
          <p:cNvSpPr txBox="1"/>
          <p:nvPr/>
        </p:nvSpPr>
        <p:spPr>
          <a:xfrm>
            <a:off x="10956049" y="12691350"/>
            <a:ext cx="3799800" cy="62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>
            <a:spAutoFit/>
          </a:bodyPr>
          <a:lstStyle>
            <a:lvl1pPr algn="l" defTabSz="2438400">
              <a:defRPr b="0" sz="1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Wavelength</a:t>
            </a:r>
          </a:p>
        </p:txBody>
      </p:sp>
      <p:sp>
        <p:nvSpPr>
          <p:cNvPr id="468" name="Shape 83"/>
          <p:cNvSpPr/>
          <p:nvPr/>
        </p:nvSpPr>
        <p:spPr>
          <a:xfrm flipH="1" flipV="1">
            <a:off x="10941349" y="9046899"/>
            <a:ext cx="16801" cy="3354001"/>
          </a:xfrm>
          <a:prstGeom prst="line">
            <a:avLst/>
          </a:prstGeom>
          <a:ln w="3175">
            <a:solidFill>
              <a:srgbClr val="595959"/>
            </a:solidFill>
            <a:tailEnd type="triangle"/>
          </a:ln>
        </p:spPr>
        <p:txBody>
          <a:bodyPr tIns="91439" bIns="91439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9" name="Shape 84"/>
          <p:cNvSpPr txBox="1"/>
          <p:nvPr/>
        </p:nvSpPr>
        <p:spPr>
          <a:xfrm rot="16200000">
            <a:off x="10091160" y="10521589"/>
            <a:ext cx="1485601" cy="624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>
            <a:spAutoFit/>
          </a:bodyPr>
          <a:lstStyle>
            <a:lvl1pPr algn="l" defTabSz="2438400">
              <a:defRPr b="0" sz="1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Intensity</a:t>
            </a:r>
          </a:p>
        </p:txBody>
      </p:sp>
      <p:pic>
        <p:nvPicPr>
          <p:cNvPr id="470" name="Shape 54" descr="Shape 54"/>
          <p:cNvPicPr>
            <a:picLocks noChangeAspect="1"/>
          </p:cNvPicPr>
          <p:nvPr/>
        </p:nvPicPr>
        <p:blipFill>
          <a:blip r:embed="rId5">
            <a:extLst/>
          </a:blip>
          <a:srcRect l="9448" t="4553" r="3623" b="9851"/>
          <a:stretch>
            <a:fillRect/>
          </a:stretch>
        </p:blipFill>
        <p:spPr>
          <a:xfrm>
            <a:off x="3622697" y="8708898"/>
            <a:ext cx="5725800" cy="4010321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sp>
        <p:nvSpPr>
          <p:cNvPr id="471" name="Shape 63"/>
          <p:cNvSpPr/>
          <p:nvPr/>
        </p:nvSpPr>
        <p:spPr>
          <a:xfrm>
            <a:off x="6543256" y="10377150"/>
            <a:ext cx="256201" cy="231601"/>
          </a:xfrm>
          <a:prstGeom prst="ellipse">
            <a:avLst/>
          </a:prstGeom>
          <a:ln w="12700">
            <a:solidFill>
              <a:srgbClr val="4A86E8"/>
            </a:solidFill>
          </a:ln>
        </p:spPr>
        <p:txBody>
          <a:bodyPr tIns="91439" bIns="91439" anchor="ctr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2" name="Shape 64"/>
          <p:cNvSpPr/>
          <p:nvPr/>
        </p:nvSpPr>
        <p:spPr>
          <a:xfrm flipV="1">
            <a:off x="6671356" y="8716950"/>
            <a:ext cx="4440001" cy="1660201"/>
          </a:xfrm>
          <a:prstGeom prst="line">
            <a:avLst/>
          </a:prstGeom>
          <a:ln w="12700">
            <a:solidFill>
              <a:srgbClr val="4A86E8"/>
            </a:solidFill>
          </a:ln>
        </p:spPr>
        <p:txBody>
          <a:bodyPr tIns="91439" bIns="91439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3" name="Shape 65"/>
          <p:cNvSpPr/>
          <p:nvPr/>
        </p:nvSpPr>
        <p:spPr>
          <a:xfrm>
            <a:off x="6671356" y="10608750"/>
            <a:ext cx="4440001" cy="2073002"/>
          </a:xfrm>
          <a:prstGeom prst="line">
            <a:avLst/>
          </a:prstGeom>
          <a:ln w="12700">
            <a:solidFill>
              <a:srgbClr val="4A86E8"/>
            </a:solidFill>
          </a:ln>
        </p:spPr>
        <p:txBody>
          <a:bodyPr tIns="91439" bIns="91439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4" name="Shape 85"/>
          <p:cNvSpPr txBox="1"/>
          <p:nvPr/>
        </p:nvSpPr>
        <p:spPr>
          <a:xfrm>
            <a:off x="3504649" y="8580299"/>
            <a:ext cx="1483201" cy="8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>
            <a:spAutoFit/>
          </a:bodyPr>
          <a:lstStyle>
            <a:lvl1pPr algn="l" defTabSz="2438400">
              <a:defRPr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image</a:t>
            </a:r>
          </a:p>
        </p:txBody>
      </p:sp>
      <p:sp>
        <p:nvSpPr>
          <p:cNvPr id="475" name="Shape 86"/>
          <p:cNvSpPr txBox="1"/>
          <p:nvPr/>
        </p:nvSpPr>
        <p:spPr>
          <a:xfrm>
            <a:off x="11051687" y="8513248"/>
            <a:ext cx="2308226" cy="8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>
            <a:spAutoFit/>
          </a:bodyPr>
          <a:lstStyle>
            <a:lvl1pPr algn="l" defTabSz="2438400">
              <a:defRPr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spectrum</a:t>
            </a:r>
          </a:p>
        </p:txBody>
      </p:sp>
      <p:sp>
        <p:nvSpPr>
          <p:cNvPr id="476" name="Rectangle"/>
          <p:cNvSpPr/>
          <p:nvPr/>
        </p:nvSpPr>
        <p:spPr>
          <a:xfrm rot="20880000">
            <a:off x="6388359" y="5812427"/>
            <a:ext cx="927865" cy="684788"/>
          </a:xfrm>
          <a:prstGeom prst="rect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l" defTabSz="91440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7" name="Spectro-imaging datacubes"/>
          <p:cNvSpPr txBox="1"/>
          <p:nvPr/>
        </p:nvSpPr>
        <p:spPr>
          <a:xfrm>
            <a:off x="3420318" y="347052"/>
            <a:ext cx="11484891" cy="231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7000"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Spectro-imaging datacubes</a:t>
            </a:r>
          </a:p>
        </p:txBody>
      </p:sp>
      <p:grpSp>
        <p:nvGrpSpPr>
          <p:cNvPr id="483" name="Group"/>
          <p:cNvGrpSpPr/>
          <p:nvPr/>
        </p:nvGrpSpPr>
        <p:grpSpPr>
          <a:xfrm>
            <a:off x="13325025" y="1762248"/>
            <a:ext cx="2794922" cy="5099066"/>
            <a:chOff x="0" y="0"/>
            <a:chExt cx="2794920" cy="5099065"/>
          </a:xfrm>
        </p:grpSpPr>
        <p:sp>
          <p:nvSpPr>
            <p:cNvPr id="478" name="Line"/>
            <p:cNvSpPr/>
            <p:nvPr/>
          </p:nvSpPr>
          <p:spPr>
            <a:xfrm flipH="1" flipV="1">
              <a:off x="845272" y="0"/>
              <a:ext cx="1913723" cy="1310712"/>
            </a:xfrm>
            <a:prstGeom prst="line">
              <a:avLst/>
            </a:prstGeom>
            <a:noFill/>
            <a:ln w="63500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79" name="Line"/>
            <p:cNvSpPr/>
            <p:nvPr/>
          </p:nvSpPr>
          <p:spPr>
            <a:xfrm flipV="1">
              <a:off x="0" y="0"/>
              <a:ext cx="878015" cy="3753660"/>
            </a:xfrm>
            <a:prstGeom prst="line">
              <a:avLst/>
            </a:prstGeom>
            <a:noFill/>
            <a:ln w="63500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0" name="Line"/>
            <p:cNvSpPr/>
            <p:nvPr/>
          </p:nvSpPr>
          <p:spPr>
            <a:xfrm flipV="1">
              <a:off x="1916906" y="1345406"/>
              <a:ext cx="878015" cy="3753660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1" name="Line"/>
            <p:cNvSpPr/>
            <p:nvPr/>
          </p:nvSpPr>
          <p:spPr>
            <a:xfrm flipH="1" flipV="1">
              <a:off x="11834" y="3757154"/>
              <a:ext cx="1913724" cy="1310711"/>
            </a:xfrm>
            <a:prstGeom prst="line">
              <a:avLst/>
            </a:prstGeom>
            <a:noFill/>
            <a:ln w="63500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2" name="Line"/>
            <p:cNvSpPr/>
            <p:nvPr/>
          </p:nvSpPr>
          <p:spPr>
            <a:xfrm flipV="1">
              <a:off x="1916906" y="1345406"/>
              <a:ext cx="878015" cy="3753660"/>
            </a:xfrm>
            <a:prstGeom prst="line">
              <a:avLst/>
            </a:prstGeom>
            <a:noFill/>
            <a:ln w="63500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484" name="SMBH"/>
          <p:cNvSpPr txBox="1"/>
          <p:nvPr/>
        </p:nvSpPr>
        <p:spPr>
          <a:xfrm>
            <a:off x="3652723" y="9688711"/>
            <a:ext cx="1187054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SMBH</a:t>
            </a:r>
          </a:p>
        </p:txBody>
      </p:sp>
      <p:pic>
        <p:nvPicPr>
          <p:cNvPr id="485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55611">
            <a:off x="4595818" y="10368067"/>
            <a:ext cx="2032853" cy="262440"/>
          </a:xfrm>
          <a:prstGeom prst="rect">
            <a:avLst/>
          </a:prstGeom>
        </p:spPr>
      </p:pic>
      <p:sp>
        <p:nvSpPr>
          <p:cNvPr id="487" name="Line"/>
          <p:cNvSpPr/>
          <p:nvPr/>
        </p:nvSpPr>
        <p:spPr>
          <a:xfrm flipV="1">
            <a:off x="15440589" y="5398817"/>
            <a:ext cx="1200850" cy="319240"/>
          </a:xfrm>
          <a:prstGeom prst="line">
            <a:avLst/>
          </a:prstGeom>
          <a:ln w="63500">
            <a:solidFill>
              <a:srgbClr val="5884E1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8" name="Rectangle"/>
          <p:cNvSpPr/>
          <p:nvPr/>
        </p:nvSpPr>
        <p:spPr>
          <a:xfrm>
            <a:off x="12205799" y="6018848"/>
            <a:ext cx="1038849" cy="10118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89" name="Line" descr="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6368125">
            <a:off x="14003677" y="6912920"/>
            <a:ext cx="3249903" cy="262439"/>
          </a:xfrm>
          <a:prstGeom prst="rect">
            <a:avLst/>
          </a:prstGeom>
        </p:spPr>
      </p:pic>
      <p:pic>
        <p:nvPicPr>
          <p:cNvPr id="491" name="Line" descr="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8702518">
            <a:off x="9093403" y="7088164"/>
            <a:ext cx="5096962" cy="2624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66"/>
          <p:cNvSpPr txBox="1"/>
          <p:nvPr/>
        </p:nvSpPr>
        <p:spPr>
          <a:xfrm>
            <a:off x="13626062" y="2945121"/>
            <a:ext cx="2417094" cy="131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/>
          <a:lstStyle>
            <a:lvl1pPr algn="l" defTabSz="24384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gas</a:t>
            </a:r>
          </a:p>
        </p:txBody>
      </p:sp>
      <p:pic>
        <p:nvPicPr>
          <p:cNvPr id="495" name="Shape 71" descr="Shape 71"/>
          <p:cNvPicPr>
            <a:picLocks noChangeAspect="1"/>
          </p:cNvPicPr>
          <p:nvPr/>
        </p:nvPicPr>
        <p:blipFill>
          <a:blip r:embed="rId2">
            <a:extLst/>
          </a:blip>
          <a:srcRect l="68029" t="0" r="0" b="21899"/>
          <a:stretch>
            <a:fillRect/>
          </a:stretch>
        </p:blipFill>
        <p:spPr>
          <a:xfrm>
            <a:off x="15662830" y="687626"/>
            <a:ext cx="4474198" cy="5465095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78"/>
          <p:cNvSpPr/>
          <p:nvPr/>
        </p:nvSpPr>
        <p:spPr>
          <a:xfrm>
            <a:off x="14547667" y="1006034"/>
            <a:ext cx="613264" cy="4828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1081"/>
                  <a:pt x="10800" y="20440"/>
                </a:cubicBezTo>
                <a:lnTo>
                  <a:pt x="10800" y="11953"/>
                </a:lnTo>
                <a:cubicBezTo>
                  <a:pt x="10800" y="11313"/>
                  <a:pt x="5965" y="10793"/>
                  <a:pt x="0" y="10793"/>
                </a:cubicBezTo>
                <a:cubicBezTo>
                  <a:pt x="5965" y="10793"/>
                  <a:pt x="10800" y="10274"/>
                  <a:pt x="10800" y="9634"/>
                </a:cubicBezTo>
                <a:lnTo>
                  <a:pt x="10800" y="1160"/>
                </a:lnTo>
                <a:cubicBezTo>
                  <a:pt x="10800" y="519"/>
                  <a:pt x="15635" y="0"/>
                  <a:pt x="21600" y="0"/>
                </a:cubicBezTo>
              </a:path>
            </a:pathLst>
          </a:custGeom>
          <a:ln w="12700">
            <a:solidFill>
              <a:srgbClr val="999999"/>
            </a:solidFill>
          </a:ln>
        </p:spPr>
        <p:txBody>
          <a:bodyPr tIns="91439" bIns="91439" anchor="ctr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7" name="Shape 68"/>
          <p:cNvSpPr txBox="1"/>
          <p:nvPr/>
        </p:nvSpPr>
        <p:spPr>
          <a:xfrm>
            <a:off x="13484254" y="9141080"/>
            <a:ext cx="2736916" cy="148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/>
          <a:lstStyle>
            <a:lvl1pPr algn="l" defTabSz="24384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star</a:t>
            </a:r>
          </a:p>
        </p:txBody>
      </p:sp>
      <p:pic>
        <p:nvPicPr>
          <p:cNvPr id="498" name="Shape 70" descr="Shape 70"/>
          <p:cNvPicPr>
            <a:picLocks noChangeAspect="1"/>
          </p:cNvPicPr>
          <p:nvPr/>
        </p:nvPicPr>
        <p:blipFill>
          <a:blip r:embed="rId2">
            <a:extLst/>
          </a:blip>
          <a:srcRect l="34013" t="0" r="33803" b="0"/>
          <a:stretch>
            <a:fillRect/>
          </a:stretch>
        </p:blipFill>
        <p:spPr>
          <a:xfrm>
            <a:off x="15609932" y="6514124"/>
            <a:ext cx="4448176" cy="6911050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79"/>
          <p:cNvSpPr/>
          <p:nvPr/>
        </p:nvSpPr>
        <p:spPr>
          <a:xfrm>
            <a:off x="14488991" y="6638030"/>
            <a:ext cx="694409" cy="6205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1226"/>
                  <a:pt x="10800" y="20765"/>
                </a:cubicBezTo>
                <a:lnTo>
                  <a:pt x="10800" y="11628"/>
                </a:lnTo>
                <a:cubicBezTo>
                  <a:pt x="10800" y="11167"/>
                  <a:pt x="5965" y="10793"/>
                  <a:pt x="0" y="10793"/>
                </a:cubicBezTo>
                <a:cubicBezTo>
                  <a:pt x="5965" y="10793"/>
                  <a:pt x="10800" y="10419"/>
                  <a:pt x="10800" y="9958"/>
                </a:cubicBezTo>
                <a:lnTo>
                  <a:pt x="10800" y="835"/>
                </a:lnTo>
                <a:cubicBezTo>
                  <a:pt x="10800" y="374"/>
                  <a:pt x="15635" y="0"/>
                  <a:pt x="21600" y="0"/>
                </a:cubicBezTo>
              </a:path>
            </a:pathLst>
          </a:custGeom>
          <a:ln w="12700">
            <a:solidFill>
              <a:srgbClr val="999999"/>
            </a:solidFill>
          </a:ln>
        </p:spPr>
        <p:txBody>
          <a:bodyPr tIns="91439" bIns="91439" anchor="ctr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0" name="Shape 63"/>
          <p:cNvSpPr/>
          <p:nvPr/>
        </p:nvSpPr>
        <p:spPr>
          <a:xfrm>
            <a:off x="1768364" y="7626738"/>
            <a:ext cx="324158" cy="293032"/>
          </a:xfrm>
          <a:prstGeom prst="ellipse">
            <a:avLst/>
          </a:prstGeom>
          <a:ln w="3175">
            <a:solidFill>
              <a:srgbClr val="4A86E8"/>
            </a:solidFill>
          </a:ln>
        </p:spPr>
        <p:txBody>
          <a:bodyPr tIns="91439" bIns="91439" anchor="ctr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1" name="Shape 81"/>
          <p:cNvSpPr/>
          <p:nvPr/>
        </p:nvSpPr>
        <p:spPr>
          <a:xfrm>
            <a:off x="4744362" y="11184849"/>
            <a:ext cx="8129432" cy="3265"/>
          </a:xfrm>
          <a:prstGeom prst="line">
            <a:avLst/>
          </a:prstGeom>
          <a:ln w="25400">
            <a:solidFill>
              <a:srgbClr val="595959"/>
            </a:solidFill>
            <a:tailEnd type="arrow"/>
          </a:ln>
        </p:spPr>
        <p:txBody>
          <a:bodyPr tIns="91439" bIns="91439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2" name="Shape 82"/>
          <p:cNvSpPr txBox="1"/>
          <p:nvPr/>
        </p:nvSpPr>
        <p:spPr>
          <a:xfrm>
            <a:off x="7884007" y="11063372"/>
            <a:ext cx="5006131" cy="838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/>
          <a:lstStyle>
            <a:lvl1pPr algn="l" defTabSz="2438400">
              <a:defRPr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Wavelength</a:t>
            </a:r>
          </a:p>
        </p:txBody>
      </p:sp>
      <p:pic>
        <p:nvPicPr>
          <p:cNvPr id="503" name="Shape 57" descr="Shape 57"/>
          <p:cNvPicPr>
            <a:picLocks noChangeAspect="1"/>
          </p:cNvPicPr>
          <p:nvPr/>
        </p:nvPicPr>
        <p:blipFill>
          <a:blip r:embed="rId3">
            <a:extLst/>
          </a:blip>
          <a:srcRect l="6881" t="0" r="0" b="7807"/>
          <a:stretch>
            <a:fillRect/>
          </a:stretch>
        </p:blipFill>
        <p:spPr>
          <a:xfrm>
            <a:off x="4922273" y="4399245"/>
            <a:ext cx="7981260" cy="6588126"/>
          </a:xfrm>
          <a:prstGeom prst="rect">
            <a:avLst/>
          </a:prstGeom>
          <a:ln w="12700">
            <a:solidFill>
              <a:srgbClr val="4A86E8"/>
            </a:solidFill>
          </a:ln>
        </p:spPr>
      </p:pic>
      <p:pic>
        <p:nvPicPr>
          <p:cNvPr id="504" name="Shape 67" descr="Shape 67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8668976">
            <a:off x="8393447" y="5256910"/>
            <a:ext cx="5769458" cy="262439"/>
          </a:xfrm>
          <a:prstGeom prst="rect">
            <a:avLst/>
          </a:prstGeom>
        </p:spPr>
      </p:pic>
      <p:pic>
        <p:nvPicPr>
          <p:cNvPr id="506" name="Shape 69" descr="Shape 69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562421">
            <a:off x="8367788" y="9693855"/>
            <a:ext cx="5203326" cy="262439"/>
          </a:xfrm>
          <a:prstGeom prst="rect">
            <a:avLst/>
          </a:prstGeom>
        </p:spPr>
      </p:pic>
      <p:sp>
        <p:nvSpPr>
          <p:cNvPr id="508" name="Shape 83"/>
          <p:cNvSpPr/>
          <p:nvPr/>
        </p:nvSpPr>
        <p:spPr>
          <a:xfrm flipV="1">
            <a:off x="4767750" y="4453458"/>
            <a:ext cx="1" cy="6718737"/>
          </a:xfrm>
          <a:prstGeom prst="line">
            <a:avLst/>
          </a:prstGeom>
          <a:ln w="25400">
            <a:solidFill>
              <a:srgbClr val="595959"/>
            </a:solidFill>
            <a:tailEnd type="arrow"/>
          </a:ln>
        </p:spPr>
        <p:txBody>
          <a:bodyPr tIns="91439" bIns="91439"/>
          <a:lstStyle/>
          <a:p>
            <a:pPr algn="l"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9" name="Shape 84"/>
          <p:cNvSpPr txBox="1"/>
          <p:nvPr/>
        </p:nvSpPr>
        <p:spPr>
          <a:xfrm rot="16200000">
            <a:off x="3411236" y="6622374"/>
            <a:ext cx="2476393" cy="1061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/>
          <a:lstStyle>
            <a:lvl1pPr algn="l" defTabSz="2438400">
              <a:defRPr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Intensity</a:t>
            </a:r>
          </a:p>
        </p:txBody>
      </p:sp>
      <p:sp>
        <p:nvSpPr>
          <p:cNvPr id="510" name="Shape 86"/>
          <p:cNvSpPr txBox="1"/>
          <p:nvPr/>
        </p:nvSpPr>
        <p:spPr>
          <a:xfrm>
            <a:off x="4856672" y="4171560"/>
            <a:ext cx="3847651" cy="141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/>
          <a:lstStyle>
            <a:lvl1pPr algn="l" defTabSz="2438400">
              <a:defRPr sz="32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spectrum</a:t>
            </a:r>
          </a:p>
        </p:txBody>
      </p:sp>
      <p:sp>
        <p:nvSpPr>
          <p:cNvPr id="511" name="Read a spectrum"/>
          <p:cNvSpPr txBox="1"/>
          <p:nvPr/>
        </p:nvSpPr>
        <p:spPr>
          <a:xfrm>
            <a:off x="3420318" y="347052"/>
            <a:ext cx="11484891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7000"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Read a spectrum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roup"/>
          <p:cNvGrpSpPr/>
          <p:nvPr/>
        </p:nvGrpSpPr>
        <p:grpSpPr>
          <a:xfrm>
            <a:off x="6315950" y="3341243"/>
            <a:ext cx="9906852" cy="7033514"/>
            <a:chOff x="0" y="75989"/>
            <a:chExt cx="9906850" cy="7033512"/>
          </a:xfrm>
        </p:grpSpPr>
        <p:pic>
          <p:nvPicPr>
            <p:cNvPr id="513" name="Shape 57" descr="Shape 57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881" t="0" r="0" b="7807"/>
            <a:stretch>
              <a:fillRect/>
            </a:stretch>
          </p:blipFill>
          <p:spPr>
            <a:xfrm>
              <a:off x="2667981" y="261743"/>
              <a:ext cx="6982540" cy="5763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4" name="Shape 81"/>
            <p:cNvSpPr/>
            <p:nvPr/>
          </p:nvSpPr>
          <p:spPr>
            <a:xfrm>
              <a:off x="2417057" y="6320061"/>
              <a:ext cx="7368801" cy="1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2438400">
                <a:defRPr b="0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Shape 82"/>
            <p:cNvSpPr txBox="1"/>
            <p:nvPr/>
          </p:nvSpPr>
          <p:spPr>
            <a:xfrm>
              <a:off x="3485790" y="6171393"/>
              <a:ext cx="5541406" cy="938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50" tIns="182850" rIns="182850" bIns="182850" numCol="1" anchor="t">
              <a:noAutofit/>
            </a:bodyPr>
            <a:lstStyle>
              <a:lvl1pPr algn="l" defTabSz="2438400">
                <a:defRPr b="0" sz="1800">
                  <a:solidFill>
                    <a:srgbClr val="9292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Wavelength</a:t>
              </a:r>
            </a:p>
          </p:txBody>
        </p:sp>
        <p:sp>
          <p:nvSpPr>
            <p:cNvPr id="516" name="Shape 86"/>
            <p:cNvSpPr txBox="1"/>
            <p:nvPr/>
          </p:nvSpPr>
          <p:spPr>
            <a:xfrm>
              <a:off x="2579568" y="75989"/>
              <a:ext cx="3366183" cy="1236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50" tIns="182850" rIns="182850" bIns="182850" numCol="1" anchor="t">
              <a:noAutofit/>
            </a:bodyPr>
            <a:lstStyle>
              <a:lvl1pPr algn="l" defTabSz="2438400">
                <a:defRPr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spectrum</a:t>
              </a:r>
            </a:p>
          </p:txBody>
        </p:sp>
        <p:sp>
          <p:nvSpPr>
            <p:cNvPr id="517" name="observer"/>
            <p:cNvSpPr txBox="1"/>
            <p:nvPr/>
          </p:nvSpPr>
          <p:spPr>
            <a:xfrm>
              <a:off x="0" y="5667587"/>
              <a:ext cx="2810463" cy="928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200"/>
              </a:lvl1pPr>
            </a:lstStyle>
            <a:p>
              <a:pPr/>
              <a:r>
                <a:t>observer</a:t>
              </a:r>
            </a:p>
          </p:txBody>
        </p:sp>
        <p:pic>
          <p:nvPicPr>
            <p:cNvPr id="518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41387" y="2699027"/>
              <a:ext cx="3265464" cy="540315"/>
            </a:xfrm>
            <a:prstGeom prst="rect">
              <a:avLst/>
            </a:prstGeom>
            <a:effectLst/>
          </p:spPr>
        </p:pic>
        <p:pic>
          <p:nvPicPr>
            <p:cNvPr id="520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2321675" y="2623997"/>
              <a:ext cx="3039288" cy="540315"/>
            </a:xfrm>
            <a:prstGeom prst="rect">
              <a:avLst/>
            </a:prstGeom>
            <a:effectLst/>
          </p:spPr>
        </p:pic>
        <p:grpSp>
          <p:nvGrpSpPr>
            <p:cNvPr id="524" name="Worker"/>
            <p:cNvGrpSpPr/>
            <p:nvPr/>
          </p:nvGrpSpPr>
          <p:grpSpPr>
            <a:xfrm>
              <a:off x="692273" y="2618781"/>
              <a:ext cx="1067955" cy="3128730"/>
              <a:chOff x="0" y="0"/>
              <a:chExt cx="1067953" cy="3128728"/>
            </a:xfrm>
          </p:grpSpPr>
          <p:sp>
            <p:nvSpPr>
              <p:cNvPr id="523" name="Worker"/>
              <p:cNvSpPr/>
              <p:nvPr/>
            </p:nvSpPr>
            <p:spPr>
              <a:xfrm>
                <a:off x="31750" y="31762"/>
                <a:ext cx="1004309" cy="3065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477" fill="norm" stroke="1" extrusionOk="0">
                    <a:moveTo>
                      <a:pt x="10482" y="4"/>
                    </a:moveTo>
                    <a:cubicBezTo>
                      <a:pt x="10034" y="12"/>
                      <a:pt x="8391" y="117"/>
                      <a:pt x="7657" y="494"/>
                    </a:cubicBezTo>
                    <a:cubicBezTo>
                      <a:pt x="6848" y="911"/>
                      <a:pt x="6805" y="1175"/>
                      <a:pt x="6965" y="1602"/>
                    </a:cubicBezTo>
                    <a:cubicBezTo>
                      <a:pt x="6986" y="1656"/>
                      <a:pt x="6943" y="1710"/>
                      <a:pt x="6847" y="1754"/>
                    </a:cubicBezTo>
                    <a:lnTo>
                      <a:pt x="6817" y="1769"/>
                    </a:lnTo>
                    <a:cubicBezTo>
                      <a:pt x="6710" y="1819"/>
                      <a:pt x="6673" y="1881"/>
                      <a:pt x="6709" y="1940"/>
                    </a:cubicBezTo>
                    <a:cubicBezTo>
                      <a:pt x="6726" y="1968"/>
                      <a:pt x="6808" y="1986"/>
                      <a:pt x="6894" y="1981"/>
                    </a:cubicBezTo>
                    <a:lnTo>
                      <a:pt x="7473" y="1944"/>
                    </a:lnTo>
                    <a:lnTo>
                      <a:pt x="7581" y="2118"/>
                    </a:lnTo>
                    <a:lnTo>
                      <a:pt x="7832" y="2103"/>
                    </a:lnTo>
                    <a:cubicBezTo>
                      <a:pt x="7743" y="2259"/>
                      <a:pt x="7638" y="2495"/>
                      <a:pt x="7698" y="2690"/>
                    </a:cubicBezTo>
                    <a:cubicBezTo>
                      <a:pt x="7809" y="3047"/>
                      <a:pt x="7636" y="3287"/>
                      <a:pt x="7370" y="3479"/>
                    </a:cubicBezTo>
                    <a:cubicBezTo>
                      <a:pt x="7088" y="3683"/>
                      <a:pt x="5823" y="3782"/>
                      <a:pt x="6212" y="4325"/>
                    </a:cubicBezTo>
                    <a:cubicBezTo>
                      <a:pt x="4592" y="4538"/>
                      <a:pt x="3452" y="5407"/>
                      <a:pt x="1941" y="6231"/>
                    </a:cubicBezTo>
                    <a:cubicBezTo>
                      <a:pt x="1754" y="6223"/>
                      <a:pt x="1529" y="6238"/>
                      <a:pt x="1362" y="6303"/>
                    </a:cubicBezTo>
                    <a:lnTo>
                      <a:pt x="721" y="6586"/>
                    </a:lnTo>
                    <a:cubicBezTo>
                      <a:pt x="618" y="6626"/>
                      <a:pt x="407" y="6753"/>
                      <a:pt x="572" y="6895"/>
                    </a:cubicBezTo>
                    <a:cubicBezTo>
                      <a:pt x="551" y="6904"/>
                      <a:pt x="357" y="7014"/>
                      <a:pt x="177" y="7118"/>
                    </a:cubicBezTo>
                    <a:cubicBezTo>
                      <a:pt x="-34" y="7241"/>
                      <a:pt x="-56" y="7388"/>
                      <a:pt x="111" y="7518"/>
                    </a:cubicBezTo>
                    <a:cubicBezTo>
                      <a:pt x="327" y="7686"/>
                      <a:pt x="668" y="7934"/>
                      <a:pt x="1090" y="8180"/>
                    </a:cubicBezTo>
                    <a:cubicBezTo>
                      <a:pt x="2003" y="8714"/>
                      <a:pt x="3229" y="9346"/>
                      <a:pt x="4105" y="9644"/>
                    </a:cubicBezTo>
                    <a:lnTo>
                      <a:pt x="4105" y="10365"/>
                    </a:lnTo>
                    <a:cubicBezTo>
                      <a:pt x="1836" y="10445"/>
                      <a:pt x="1003" y="11125"/>
                      <a:pt x="1003" y="11125"/>
                    </a:cubicBezTo>
                    <a:lnTo>
                      <a:pt x="1141" y="11154"/>
                    </a:lnTo>
                    <a:cubicBezTo>
                      <a:pt x="1141" y="11154"/>
                      <a:pt x="2132" y="10786"/>
                      <a:pt x="2638" y="10783"/>
                    </a:cubicBezTo>
                    <a:cubicBezTo>
                      <a:pt x="3291" y="10779"/>
                      <a:pt x="3382" y="11031"/>
                      <a:pt x="3382" y="11031"/>
                    </a:cubicBezTo>
                    <a:lnTo>
                      <a:pt x="3530" y="11033"/>
                    </a:lnTo>
                    <a:lnTo>
                      <a:pt x="3566" y="12038"/>
                    </a:lnTo>
                    <a:cubicBezTo>
                      <a:pt x="3470" y="12040"/>
                      <a:pt x="3395" y="12067"/>
                      <a:pt x="3397" y="12098"/>
                    </a:cubicBezTo>
                    <a:lnTo>
                      <a:pt x="3469" y="13414"/>
                    </a:lnTo>
                    <a:cubicBezTo>
                      <a:pt x="3469" y="13424"/>
                      <a:pt x="3464" y="13435"/>
                      <a:pt x="3464" y="13446"/>
                    </a:cubicBezTo>
                    <a:lnTo>
                      <a:pt x="3382" y="14216"/>
                    </a:lnTo>
                    <a:cubicBezTo>
                      <a:pt x="3375" y="14280"/>
                      <a:pt x="3535" y="14331"/>
                      <a:pt x="3730" y="14330"/>
                    </a:cubicBezTo>
                    <a:lnTo>
                      <a:pt x="4151" y="14328"/>
                    </a:lnTo>
                    <a:lnTo>
                      <a:pt x="4530" y="14326"/>
                    </a:lnTo>
                    <a:cubicBezTo>
                      <a:pt x="4724" y="14325"/>
                      <a:pt x="4881" y="14271"/>
                      <a:pt x="4868" y="14207"/>
                    </a:cubicBezTo>
                    <a:lnTo>
                      <a:pt x="4710" y="13414"/>
                    </a:lnTo>
                    <a:lnTo>
                      <a:pt x="4643" y="12103"/>
                    </a:lnTo>
                    <a:cubicBezTo>
                      <a:pt x="4700" y="12108"/>
                      <a:pt x="4756" y="12112"/>
                      <a:pt x="4817" y="12112"/>
                    </a:cubicBezTo>
                    <a:lnTo>
                      <a:pt x="5976" y="12112"/>
                    </a:lnTo>
                    <a:cubicBezTo>
                      <a:pt x="6536" y="13763"/>
                      <a:pt x="6792" y="14110"/>
                      <a:pt x="6750" y="14533"/>
                    </a:cubicBezTo>
                    <a:cubicBezTo>
                      <a:pt x="6690" y="15141"/>
                      <a:pt x="5987" y="15436"/>
                      <a:pt x="5545" y="15870"/>
                    </a:cubicBezTo>
                    <a:cubicBezTo>
                      <a:pt x="5143" y="16265"/>
                      <a:pt x="4985" y="16324"/>
                      <a:pt x="4740" y="16769"/>
                    </a:cubicBezTo>
                    <a:cubicBezTo>
                      <a:pt x="4190" y="17773"/>
                      <a:pt x="4340" y="18216"/>
                      <a:pt x="4340" y="19137"/>
                    </a:cubicBezTo>
                    <a:cubicBezTo>
                      <a:pt x="4199" y="19522"/>
                      <a:pt x="4274" y="19717"/>
                      <a:pt x="4274" y="19717"/>
                    </a:cubicBezTo>
                    <a:cubicBezTo>
                      <a:pt x="4368" y="19995"/>
                      <a:pt x="4617" y="19893"/>
                      <a:pt x="4535" y="19971"/>
                    </a:cubicBezTo>
                    <a:cubicBezTo>
                      <a:pt x="4269" y="20224"/>
                      <a:pt x="4429" y="20438"/>
                      <a:pt x="4340" y="20583"/>
                    </a:cubicBezTo>
                    <a:cubicBezTo>
                      <a:pt x="4240" y="20748"/>
                      <a:pt x="4364" y="20936"/>
                      <a:pt x="4340" y="20983"/>
                    </a:cubicBezTo>
                    <a:cubicBezTo>
                      <a:pt x="4340" y="20983"/>
                      <a:pt x="4384" y="21109"/>
                      <a:pt x="4740" y="21238"/>
                    </a:cubicBezTo>
                    <a:cubicBezTo>
                      <a:pt x="5157" y="21388"/>
                      <a:pt x="6901" y="21579"/>
                      <a:pt x="8616" y="21410"/>
                    </a:cubicBezTo>
                    <a:cubicBezTo>
                      <a:pt x="9573" y="21316"/>
                      <a:pt x="9262" y="21088"/>
                      <a:pt x="9262" y="20924"/>
                    </a:cubicBezTo>
                    <a:cubicBezTo>
                      <a:pt x="9262" y="20797"/>
                      <a:pt x="8777" y="20605"/>
                      <a:pt x="8729" y="20462"/>
                    </a:cubicBezTo>
                    <a:cubicBezTo>
                      <a:pt x="8662" y="20263"/>
                      <a:pt x="8662" y="20255"/>
                      <a:pt x="8452" y="20003"/>
                    </a:cubicBezTo>
                    <a:cubicBezTo>
                      <a:pt x="8358" y="19890"/>
                      <a:pt x="8447" y="19720"/>
                      <a:pt x="8673" y="19630"/>
                    </a:cubicBezTo>
                    <a:cubicBezTo>
                      <a:pt x="8793" y="19582"/>
                      <a:pt x="8893" y="19525"/>
                      <a:pt x="8893" y="19444"/>
                    </a:cubicBezTo>
                    <a:cubicBezTo>
                      <a:pt x="8893" y="19071"/>
                      <a:pt x="8716" y="18928"/>
                      <a:pt x="9231" y="17843"/>
                    </a:cubicBezTo>
                    <a:cubicBezTo>
                      <a:pt x="9398" y="17493"/>
                      <a:pt x="9563" y="17209"/>
                      <a:pt x="9831" y="16639"/>
                    </a:cubicBezTo>
                    <a:cubicBezTo>
                      <a:pt x="9933" y="16421"/>
                      <a:pt x="10283" y="15839"/>
                      <a:pt x="10503" y="15630"/>
                    </a:cubicBezTo>
                    <a:cubicBezTo>
                      <a:pt x="11512" y="14669"/>
                      <a:pt x="11887" y="13545"/>
                      <a:pt x="12148" y="12932"/>
                    </a:cubicBezTo>
                    <a:cubicBezTo>
                      <a:pt x="12172" y="12877"/>
                      <a:pt x="12414" y="12880"/>
                      <a:pt x="12430" y="12936"/>
                    </a:cubicBezTo>
                    <a:cubicBezTo>
                      <a:pt x="12780" y="14137"/>
                      <a:pt x="13727" y="15338"/>
                      <a:pt x="13281" y="16184"/>
                    </a:cubicBezTo>
                    <a:cubicBezTo>
                      <a:pt x="12690" y="17307"/>
                      <a:pt x="13044" y="19528"/>
                      <a:pt x="13158" y="19543"/>
                    </a:cubicBezTo>
                    <a:cubicBezTo>
                      <a:pt x="13176" y="19674"/>
                      <a:pt x="13757" y="19688"/>
                      <a:pt x="13620" y="19877"/>
                    </a:cubicBezTo>
                    <a:cubicBezTo>
                      <a:pt x="13329" y="20278"/>
                      <a:pt x="13681" y="20664"/>
                      <a:pt x="13681" y="20664"/>
                    </a:cubicBezTo>
                    <a:cubicBezTo>
                      <a:pt x="13681" y="20664"/>
                      <a:pt x="13666" y="20763"/>
                      <a:pt x="13656" y="20835"/>
                    </a:cubicBezTo>
                    <a:cubicBezTo>
                      <a:pt x="13649" y="20884"/>
                      <a:pt x="13740" y="20928"/>
                      <a:pt x="13881" y="20944"/>
                    </a:cubicBezTo>
                    <a:cubicBezTo>
                      <a:pt x="14272" y="20988"/>
                      <a:pt x="14917" y="20997"/>
                      <a:pt x="15691" y="21006"/>
                    </a:cubicBezTo>
                    <a:cubicBezTo>
                      <a:pt x="16612" y="21017"/>
                      <a:pt x="16505" y="21106"/>
                      <a:pt x="17911" y="21192"/>
                    </a:cubicBezTo>
                    <a:cubicBezTo>
                      <a:pt x="19317" y="21278"/>
                      <a:pt x="21435" y="21140"/>
                      <a:pt x="21489" y="21006"/>
                    </a:cubicBezTo>
                    <a:cubicBezTo>
                      <a:pt x="21544" y="20872"/>
                      <a:pt x="21403" y="20584"/>
                      <a:pt x="20510" y="20503"/>
                    </a:cubicBezTo>
                    <a:cubicBezTo>
                      <a:pt x="19862" y="20421"/>
                      <a:pt x="19211" y="20353"/>
                      <a:pt x="18890" y="20283"/>
                    </a:cubicBezTo>
                    <a:cubicBezTo>
                      <a:pt x="18569" y="20213"/>
                      <a:pt x="17923" y="19968"/>
                      <a:pt x="17537" y="19926"/>
                    </a:cubicBezTo>
                    <a:cubicBezTo>
                      <a:pt x="17436" y="19915"/>
                      <a:pt x="17738" y="19800"/>
                      <a:pt x="17655" y="19471"/>
                    </a:cubicBezTo>
                    <a:cubicBezTo>
                      <a:pt x="17565" y="19121"/>
                      <a:pt x="17504" y="18885"/>
                      <a:pt x="17403" y="17877"/>
                    </a:cubicBezTo>
                    <a:cubicBezTo>
                      <a:pt x="17380" y="17639"/>
                      <a:pt x="17098" y="16934"/>
                      <a:pt x="17701" y="15969"/>
                    </a:cubicBezTo>
                    <a:cubicBezTo>
                      <a:pt x="17936" y="15593"/>
                      <a:pt x="17842" y="14996"/>
                      <a:pt x="17906" y="14271"/>
                    </a:cubicBezTo>
                    <a:cubicBezTo>
                      <a:pt x="17989" y="13321"/>
                      <a:pt x="18057" y="12396"/>
                      <a:pt x="17588" y="11169"/>
                    </a:cubicBezTo>
                    <a:cubicBezTo>
                      <a:pt x="17224" y="10217"/>
                      <a:pt x="17134" y="9970"/>
                      <a:pt x="16655" y="9412"/>
                    </a:cubicBezTo>
                    <a:cubicBezTo>
                      <a:pt x="16766" y="9378"/>
                      <a:pt x="16824" y="9329"/>
                      <a:pt x="16804" y="9276"/>
                    </a:cubicBezTo>
                    <a:lnTo>
                      <a:pt x="16757" y="8801"/>
                    </a:lnTo>
                    <a:cubicBezTo>
                      <a:pt x="16757" y="8678"/>
                      <a:pt x="16332" y="8592"/>
                      <a:pt x="16076" y="8598"/>
                    </a:cubicBezTo>
                    <a:cubicBezTo>
                      <a:pt x="15789" y="8088"/>
                      <a:pt x="15665" y="7588"/>
                      <a:pt x="15860" y="7190"/>
                    </a:cubicBezTo>
                    <a:cubicBezTo>
                      <a:pt x="16004" y="6898"/>
                      <a:pt x="17124" y="6324"/>
                      <a:pt x="16563" y="5810"/>
                    </a:cubicBezTo>
                    <a:cubicBezTo>
                      <a:pt x="16060" y="5349"/>
                      <a:pt x="14538" y="4598"/>
                      <a:pt x="14086" y="4451"/>
                    </a:cubicBezTo>
                    <a:cubicBezTo>
                      <a:pt x="13990" y="4419"/>
                      <a:pt x="13854" y="4395"/>
                      <a:pt x="13702" y="4378"/>
                    </a:cubicBezTo>
                    <a:lnTo>
                      <a:pt x="13835" y="4375"/>
                    </a:lnTo>
                    <a:cubicBezTo>
                      <a:pt x="13835" y="4375"/>
                      <a:pt x="13193" y="4329"/>
                      <a:pt x="12979" y="4071"/>
                    </a:cubicBezTo>
                    <a:cubicBezTo>
                      <a:pt x="12827" y="3889"/>
                      <a:pt x="13287" y="3499"/>
                      <a:pt x="13502" y="3487"/>
                    </a:cubicBezTo>
                    <a:lnTo>
                      <a:pt x="14594" y="3481"/>
                    </a:lnTo>
                    <a:cubicBezTo>
                      <a:pt x="14898" y="3464"/>
                      <a:pt x="15186" y="3391"/>
                      <a:pt x="15230" y="3315"/>
                    </a:cubicBezTo>
                    <a:cubicBezTo>
                      <a:pt x="15299" y="3208"/>
                      <a:pt x="15225" y="3142"/>
                      <a:pt x="15281" y="3063"/>
                    </a:cubicBezTo>
                    <a:cubicBezTo>
                      <a:pt x="15452" y="2788"/>
                      <a:pt x="15312" y="2710"/>
                      <a:pt x="15353" y="2627"/>
                    </a:cubicBezTo>
                    <a:cubicBezTo>
                      <a:pt x="15820" y="2557"/>
                      <a:pt x="15884" y="2491"/>
                      <a:pt x="15794" y="2419"/>
                    </a:cubicBezTo>
                    <a:cubicBezTo>
                      <a:pt x="15727" y="2366"/>
                      <a:pt x="14872" y="2184"/>
                      <a:pt x="14866" y="2036"/>
                    </a:cubicBezTo>
                    <a:cubicBezTo>
                      <a:pt x="15026" y="1794"/>
                      <a:pt x="14994" y="1645"/>
                      <a:pt x="14871" y="1531"/>
                    </a:cubicBezTo>
                    <a:lnTo>
                      <a:pt x="15753" y="1482"/>
                    </a:lnTo>
                    <a:cubicBezTo>
                      <a:pt x="15870" y="1476"/>
                      <a:pt x="15910" y="1427"/>
                      <a:pt x="15819" y="1402"/>
                    </a:cubicBezTo>
                    <a:cubicBezTo>
                      <a:pt x="15690" y="1366"/>
                      <a:pt x="15532" y="1341"/>
                      <a:pt x="15363" y="1328"/>
                    </a:cubicBezTo>
                    <a:cubicBezTo>
                      <a:pt x="15144" y="1312"/>
                      <a:pt x="14898" y="1283"/>
                      <a:pt x="14804" y="1234"/>
                    </a:cubicBezTo>
                    <a:cubicBezTo>
                      <a:pt x="14643" y="1150"/>
                      <a:pt x="14402" y="722"/>
                      <a:pt x="13625" y="466"/>
                    </a:cubicBezTo>
                    <a:cubicBezTo>
                      <a:pt x="13071" y="283"/>
                      <a:pt x="12369" y="143"/>
                      <a:pt x="11856" y="153"/>
                    </a:cubicBezTo>
                    <a:cubicBezTo>
                      <a:pt x="11633" y="-21"/>
                      <a:pt x="10930" y="-4"/>
                      <a:pt x="10482" y="4"/>
                    </a:cubicBezTo>
                    <a:close/>
                    <a:moveTo>
                      <a:pt x="5930" y="6548"/>
                    </a:moveTo>
                    <a:cubicBezTo>
                      <a:pt x="6039" y="6555"/>
                      <a:pt x="6140" y="6580"/>
                      <a:pt x="6186" y="6618"/>
                    </a:cubicBezTo>
                    <a:cubicBezTo>
                      <a:pt x="6367" y="6769"/>
                      <a:pt x="6586" y="7007"/>
                      <a:pt x="6806" y="7234"/>
                    </a:cubicBezTo>
                    <a:cubicBezTo>
                      <a:pt x="7264" y="7707"/>
                      <a:pt x="7616" y="7931"/>
                      <a:pt x="7370" y="8261"/>
                    </a:cubicBezTo>
                    <a:cubicBezTo>
                      <a:pt x="7183" y="8513"/>
                      <a:pt x="6811" y="8858"/>
                      <a:pt x="6811" y="8858"/>
                    </a:cubicBezTo>
                    <a:cubicBezTo>
                      <a:pt x="6133" y="8858"/>
                      <a:pt x="5842" y="8976"/>
                      <a:pt x="5807" y="8982"/>
                    </a:cubicBezTo>
                    <a:cubicBezTo>
                      <a:pt x="5454" y="9049"/>
                      <a:pt x="4889" y="9001"/>
                      <a:pt x="4628" y="8895"/>
                    </a:cubicBezTo>
                    <a:cubicBezTo>
                      <a:pt x="3966" y="8628"/>
                      <a:pt x="3934" y="8067"/>
                      <a:pt x="3541" y="7536"/>
                    </a:cubicBezTo>
                    <a:lnTo>
                      <a:pt x="4340" y="7206"/>
                    </a:lnTo>
                    <a:cubicBezTo>
                      <a:pt x="4497" y="7127"/>
                      <a:pt x="4533" y="7041"/>
                      <a:pt x="4479" y="6981"/>
                    </a:cubicBezTo>
                    <a:cubicBezTo>
                      <a:pt x="4980" y="6802"/>
                      <a:pt x="5361" y="6668"/>
                      <a:pt x="5612" y="6581"/>
                    </a:cubicBezTo>
                    <a:cubicBezTo>
                      <a:pt x="5699" y="6551"/>
                      <a:pt x="5820" y="6541"/>
                      <a:pt x="5930" y="65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pic>
            <p:nvPicPr>
              <p:cNvPr id="522" name="Worker" descr="Worker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067954" cy="3128729"/>
              </a:xfrm>
              <a:prstGeom prst="rect">
                <a:avLst/>
              </a:prstGeom>
              <a:effectLst/>
            </p:spPr>
          </p:pic>
        </p:grpSp>
        <p:grpSp>
          <p:nvGrpSpPr>
            <p:cNvPr id="527" name="Cloud"/>
            <p:cNvGrpSpPr/>
            <p:nvPr/>
          </p:nvGrpSpPr>
          <p:grpSpPr>
            <a:xfrm>
              <a:off x="3566296" y="2227384"/>
              <a:ext cx="1786292" cy="1101752"/>
              <a:chOff x="0" y="0"/>
              <a:chExt cx="1786290" cy="1101750"/>
            </a:xfrm>
          </p:grpSpPr>
          <p:sp>
            <p:nvSpPr>
              <p:cNvPr id="526" name="Cloud"/>
              <p:cNvSpPr/>
              <p:nvPr/>
            </p:nvSpPr>
            <p:spPr>
              <a:xfrm>
                <a:off x="31749" y="31750"/>
                <a:ext cx="1722792" cy="1038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4294F7"/>
              </a:solidFill>
              <a:ln>
                <a:noFill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pic>
            <p:nvPicPr>
              <p:cNvPr id="525" name="Cloud" descr="Cloud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0"/>
                <a:ext cx="1786292" cy="1101751"/>
              </a:xfrm>
              <a:prstGeom prst="rect">
                <a:avLst/>
              </a:prstGeom>
              <a:effectLst/>
            </p:spPr>
          </p:pic>
        </p:grpSp>
        <p:grpSp>
          <p:nvGrpSpPr>
            <p:cNvPr id="530" name="Cloud"/>
            <p:cNvGrpSpPr/>
            <p:nvPr/>
          </p:nvGrpSpPr>
          <p:grpSpPr>
            <a:xfrm>
              <a:off x="6577214" y="2227384"/>
              <a:ext cx="1786292" cy="1101752"/>
              <a:chOff x="0" y="0"/>
              <a:chExt cx="1786290" cy="1101750"/>
            </a:xfrm>
          </p:grpSpPr>
          <p:sp>
            <p:nvSpPr>
              <p:cNvPr id="529" name="Cloud"/>
              <p:cNvSpPr/>
              <p:nvPr/>
            </p:nvSpPr>
            <p:spPr>
              <a:xfrm>
                <a:off x="31749" y="31750"/>
                <a:ext cx="1722792" cy="1038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pic>
            <p:nvPicPr>
              <p:cNvPr id="528" name="Cloud" descr="Cloud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1" y="0"/>
                <a:ext cx="1786292" cy="1101751"/>
              </a:xfrm>
              <a:prstGeom prst="rect">
                <a:avLst/>
              </a:prstGeom>
              <a:effectLst/>
            </p:spPr>
          </p:pic>
        </p:grpSp>
        <p:pic>
          <p:nvPicPr>
            <p:cNvPr id="531" name="Line" descr="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2962531" y="3088952"/>
              <a:ext cx="5683450" cy="139701"/>
            </a:xfrm>
            <a:prstGeom prst="rect">
              <a:avLst/>
            </a:prstGeom>
            <a:effectLst/>
          </p:spPr>
        </p:pic>
      </p:grpSp>
      <p:sp>
        <p:nvSpPr>
          <p:cNvPr id="534" name="Redshift/blueshift"/>
          <p:cNvSpPr txBox="1"/>
          <p:nvPr/>
        </p:nvSpPr>
        <p:spPr>
          <a:xfrm>
            <a:off x="6449555" y="329193"/>
            <a:ext cx="11484891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7000"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Redshift/blueshift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At the Galactic Center with Keck"/>
          <p:cNvSpPr txBox="1"/>
          <p:nvPr/>
        </p:nvSpPr>
        <p:spPr>
          <a:xfrm>
            <a:off x="335113" y="124583"/>
            <a:ext cx="10787061" cy="225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100"/>
            </a:lvl1pPr>
          </a:lstStyle>
          <a:p>
            <a:pPr/>
            <a:r>
              <a:t>At the Galactic Center with Keck</a:t>
            </a:r>
          </a:p>
        </p:txBody>
      </p:sp>
      <p:pic>
        <p:nvPicPr>
          <p:cNvPr id="158" name="Andrew Cooper - Double Lasers pointed at the Galactic Center.jpg" descr="Andrew Cooper - Double Lasers pointed at the Galactic Center.jpg"/>
          <p:cNvPicPr>
            <a:picLocks noChangeAspect="1"/>
          </p:cNvPicPr>
          <p:nvPr/>
        </p:nvPicPr>
        <p:blipFill>
          <a:blip r:embed="rId3">
            <a:extLst/>
          </a:blip>
          <a:srcRect l="3908" t="0" r="8904" b="15474"/>
          <a:stretch>
            <a:fillRect/>
          </a:stretch>
        </p:blipFill>
        <p:spPr>
          <a:xfrm>
            <a:off x="0" y="3866414"/>
            <a:ext cx="15239835" cy="9849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gr A*:…"/>
          <p:cNvSpPr txBox="1"/>
          <p:nvPr/>
        </p:nvSpPr>
        <p:spPr>
          <a:xfrm>
            <a:off x="15570200" y="8887827"/>
            <a:ext cx="7158524" cy="444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3700"/>
            </a:pPr>
            <a:r>
              <a:t>Sgr A*: </a:t>
            </a:r>
          </a:p>
          <a:p>
            <a:pPr algn="l">
              <a:lnSpc>
                <a:spcPct val="110000"/>
              </a:lnSpc>
              <a:defRPr sz="3700"/>
            </a:pPr>
            <a:r>
              <a:rPr b="0"/>
              <a:t>SMBH → 4 10</a:t>
            </a:r>
            <a:r>
              <a:rPr b="0" baseline="31999"/>
              <a:t>6</a:t>
            </a:r>
            <a:r>
              <a:rPr b="0"/>
              <a:t> M</a:t>
            </a:r>
            <a:r>
              <a:rPr b="0" baseline="-5999"/>
              <a:t>⊙</a:t>
            </a:r>
            <a:r>
              <a:rPr b="0"/>
              <a:t> within 0.1 pc </a:t>
            </a:r>
            <a:endParaRPr b="0"/>
          </a:p>
          <a:p>
            <a:pPr algn="l">
              <a:lnSpc>
                <a:spcPct val="110000"/>
              </a:lnSpc>
              <a:defRPr sz="3700"/>
            </a:pPr>
            <a:r>
              <a:rPr b="0"/>
              <a:t>(Ghez+ 2003)</a:t>
            </a:r>
            <a:endParaRPr b="0"/>
          </a:p>
          <a:p>
            <a:pPr algn="l">
              <a:lnSpc>
                <a:spcPct val="110000"/>
              </a:lnSpc>
              <a:defRPr sz="3700"/>
            </a:pPr>
          </a:p>
          <a:p>
            <a:pPr algn="l">
              <a:lnSpc>
                <a:spcPct val="110000"/>
              </a:lnSpc>
              <a:defRPr sz="3700"/>
            </a:pPr>
            <a:r>
              <a:t>Central star cluster: S-stars</a:t>
            </a:r>
          </a:p>
          <a:p>
            <a:pPr algn="l">
              <a:lnSpc>
                <a:spcPct val="110000"/>
              </a:lnSpc>
              <a:defRPr b="0" sz="3700"/>
            </a:pPr>
            <a:r>
              <a:t>Hot early-type stars</a:t>
            </a:r>
          </a:p>
          <a:p>
            <a:pPr algn="l">
              <a:lnSpc>
                <a:spcPct val="110000"/>
              </a:lnSpc>
              <a:defRPr sz="3700"/>
            </a:pPr>
            <a:r>
              <a:rPr b="0"/>
              <a:t>(Ghez+1998, Paumard+2006)</a:t>
            </a:r>
            <a:r>
              <a:t> </a:t>
            </a:r>
          </a:p>
        </p:txBody>
      </p:sp>
      <p:sp>
        <p:nvSpPr>
          <p:cNvPr id="160" name="©2016 Andrew Cooper…"/>
          <p:cNvSpPr txBox="1"/>
          <p:nvPr/>
        </p:nvSpPr>
        <p:spPr>
          <a:xfrm>
            <a:off x="16272" y="13162889"/>
            <a:ext cx="2376121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1600"/>
            </a:pPr>
            <a:r>
              <a:t>©2016 Andrew Cooper</a:t>
            </a:r>
          </a:p>
          <a:p>
            <a:pPr algn="l">
              <a:defRPr b="0" sz="1600"/>
            </a:pPr>
            <a:r>
              <a:t>Andrew Cooper / WMKO</a:t>
            </a:r>
          </a:p>
        </p:txBody>
      </p:sp>
      <p:pic>
        <p:nvPicPr>
          <p:cNvPr id="161" name="Rettangolo 17" descr="Rettangolo 17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0803" y="6397568"/>
            <a:ext cx="483178" cy="460433"/>
          </a:xfrm>
          <a:prstGeom prst="rect">
            <a:avLst/>
          </a:prstGeom>
        </p:spPr>
      </p:pic>
      <p:grpSp>
        <p:nvGrpSpPr>
          <p:cNvPr id="165" name="Screen Shot 2017-08-04 at 16.07.38.png"/>
          <p:cNvGrpSpPr/>
          <p:nvPr/>
        </p:nvGrpSpPr>
        <p:grpSpPr>
          <a:xfrm>
            <a:off x="7564523" y="1635506"/>
            <a:ext cx="5397104" cy="5111751"/>
            <a:chOff x="0" y="0"/>
            <a:chExt cx="5397103" cy="5111750"/>
          </a:xfrm>
        </p:grpSpPr>
        <p:pic>
          <p:nvPicPr>
            <p:cNvPr id="164" name="Screen Shot 2017-08-04 at 16.07.38.png" descr="Screen Shot 2017-08-04 at 16.07.3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5295683" cy="50099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Screen Shot 2017-08-04 at 16.07.38.png" descr="Screen Shot 2017-08-04 at 16.07.38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397104" cy="5111750"/>
            </a:xfrm>
            <a:prstGeom prst="rect">
              <a:avLst/>
            </a:prstGeom>
            <a:effectLst/>
          </p:spPr>
        </p:pic>
      </p:grpSp>
      <p:pic>
        <p:nvPicPr>
          <p:cNvPr id="166" name="Rettangolo 17" descr="Rettangolo 17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63075" y="3949148"/>
            <a:ext cx="1026921" cy="956019"/>
          </a:xfrm>
          <a:prstGeom prst="rect">
            <a:avLst/>
          </a:prstGeom>
        </p:spPr>
      </p:pic>
      <p:pic>
        <p:nvPicPr>
          <p:cNvPr id="168" name="Connettore 1 13" descr="Connettore 1 1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489500">
            <a:off x="2477512" y="6709005"/>
            <a:ext cx="5156160" cy="101601"/>
          </a:xfrm>
          <a:prstGeom prst="rect">
            <a:avLst/>
          </a:prstGeom>
        </p:spPr>
      </p:pic>
      <p:sp>
        <p:nvSpPr>
          <p:cNvPr id="170" name="Keck NIRC2"/>
          <p:cNvSpPr txBox="1"/>
          <p:nvPr/>
        </p:nvSpPr>
        <p:spPr>
          <a:xfrm>
            <a:off x="7655115" y="5961890"/>
            <a:ext cx="304901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Keck NIRC2</a:t>
            </a:r>
          </a:p>
        </p:txBody>
      </p:sp>
      <p:pic>
        <p:nvPicPr>
          <p:cNvPr id="171" name="Line" descr="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03496" y="1886866"/>
            <a:ext cx="5217559" cy="289142"/>
          </a:xfrm>
          <a:prstGeom prst="rect">
            <a:avLst/>
          </a:prstGeom>
        </p:spPr>
      </p:pic>
      <p:sp>
        <p:nvSpPr>
          <p:cNvPr id="173" name="CasellaDiTesto 1"/>
          <p:cNvSpPr txBox="1"/>
          <p:nvPr/>
        </p:nvSpPr>
        <p:spPr>
          <a:xfrm>
            <a:off x="8001966" y="2031437"/>
            <a:ext cx="2600566" cy="52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600"/>
            </a:lvl1pPr>
          </a:lstStyle>
          <a:p>
            <a:pPr/>
            <a:r>
              <a:t>0.5 light years</a:t>
            </a:r>
          </a:p>
        </p:txBody>
      </p:sp>
      <p:pic>
        <p:nvPicPr>
          <p:cNvPr id="174" name="Connettore 1 7" descr="Connettore 1 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9168136">
            <a:off x="1441537" y="4069747"/>
            <a:ext cx="6952952" cy="101601"/>
          </a:xfrm>
          <a:prstGeom prst="rect">
            <a:avLst/>
          </a:prstGeom>
        </p:spPr>
      </p:pic>
      <p:pic>
        <p:nvPicPr>
          <p:cNvPr id="176" name="Connettore 1 7" descr="Connettore 1 7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9201218">
            <a:off x="10636458" y="2050975"/>
            <a:ext cx="5693901" cy="101601"/>
          </a:xfrm>
          <a:prstGeom prst="rect">
            <a:avLst/>
          </a:prstGeom>
        </p:spPr>
      </p:pic>
      <p:pic>
        <p:nvPicPr>
          <p:cNvPr id="178" name="Connettore 1 13" descr="Connettore 1 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403745">
            <a:off x="10633067" y="6696456"/>
            <a:ext cx="5700685" cy="101601"/>
          </a:xfrm>
          <a:prstGeom prst="rect">
            <a:avLst/>
          </a:prstGeom>
        </p:spPr>
      </p:pic>
      <p:pic>
        <p:nvPicPr>
          <p:cNvPr id="180" name="2018_orbits_animation_short.mpg" descr="2018_orbits_animation_short.mpg"/>
          <p:cNvPicPr>
            <a:picLocks noChangeAspect="0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15519400" y="321055"/>
            <a:ext cx="8212205" cy="82122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671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hape 94" descr="Shape 94"/>
          <p:cNvPicPr>
            <a:picLocks noChangeAspect="1"/>
          </p:cNvPicPr>
          <p:nvPr/>
        </p:nvPicPr>
        <p:blipFill>
          <a:blip r:embed="rId2">
            <a:extLst/>
          </a:blip>
          <a:srcRect l="5899" t="20199" r="13719" b="18120"/>
          <a:stretch>
            <a:fillRect/>
          </a:stretch>
        </p:blipFill>
        <p:spPr>
          <a:xfrm>
            <a:off x="13034335" y="8109870"/>
            <a:ext cx="7086825" cy="4843801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Shape 95"/>
          <p:cNvSpPr txBox="1"/>
          <p:nvPr/>
        </p:nvSpPr>
        <p:spPr>
          <a:xfrm>
            <a:off x="3679007" y="2804267"/>
            <a:ext cx="7721274" cy="284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>
            <a:spAutoFit/>
          </a:bodyPr>
          <a:lstStyle/>
          <a:p>
            <a:pPr algn="l" defTabSz="243840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Example of data analysis:</a:t>
            </a:r>
          </a:p>
          <a:p>
            <a:pPr marL="320842" indent="-320842" algn="l" defTabSz="2438400">
              <a:buSzPct val="1000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For every pixel (=every spectrum) model gas emission</a:t>
            </a:r>
          </a:p>
          <a:p>
            <a:pPr marL="320842" indent="-320842" algn="l" defTabSz="2438400">
              <a:buSzPct val="1000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Model measures gas intensity</a:t>
            </a:r>
          </a:p>
          <a:p>
            <a:pPr marL="320842" indent="-320842" algn="l" defTabSz="2438400">
              <a:buSzPct val="1000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Create map of gas distribution </a:t>
            </a:r>
          </a:p>
        </p:txBody>
      </p:sp>
      <p:grpSp>
        <p:nvGrpSpPr>
          <p:cNvPr id="545" name="Group"/>
          <p:cNvGrpSpPr/>
          <p:nvPr/>
        </p:nvGrpSpPr>
        <p:grpSpPr>
          <a:xfrm>
            <a:off x="11554534" y="1923196"/>
            <a:ext cx="9219474" cy="5095002"/>
            <a:chOff x="43891" y="0"/>
            <a:chExt cx="9219473" cy="5095001"/>
          </a:xfrm>
        </p:grpSpPr>
        <p:pic>
          <p:nvPicPr>
            <p:cNvPr id="538" name="Shape 92" descr="Shape 9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49" t="0" r="0" b="8958"/>
            <a:stretch>
              <a:fillRect/>
            </a:stretch>
          </p:blipFill>
          <p:spPr>
            <a:xfrm>
              <a:off x="850665" y="0"/>
              <a:ext cx="8412700" cy="424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9" name="Shape 97"/>
            <p:cNvSpPr/>
            <p:nvPr/>
          </p:nvSpPr>
          <p:spPr>
            <a:xfrm flipH="1">
              <a:off x="4505365" y="949627"/>
              <a:ext cx="834735" cy="854215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2438400">
                <a:defRPr b="0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0" name="Shape 98"/>
            <p:cNvSpPr txBox="1"/>
            <p:nvPr/>
          </p:nvSpPr>
          <p:spPr>
            <a:xfrm>
              <a:off x="5040030" y="234567"/>
              <a:ext cx="2502761" cy="1063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50" tIns="182850" rIns="182850" bIns="182850" numCol="1" anchor="t">
              <a:noAutofit/>
            </a:bodyPr>
            <a:lstStyle>
              <a:lvl1pPr algn="l" defTabSz="2438400">
                <a:defRPr sz="3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model</a:t>
              </a:r>
            </a:p>
          </p:txBody>
        </p:sp>
        <p:sp>
          <p:nvSpPr>
            <p:cNvPr id="541" name="Shape 103"/>
            <p:cNvSpPr txBox="1"/>
            <p:nvPr/>
          </p:nvSpPr>
          <p:spPr>
            <a:xfrm>
              <a:off x="4122539" y="4329298"/>
              <a:ext cx="1869210" cy="765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50" tIns="182850" rIns="182850" bIns="182850" numCol="1" anchor="t">
              <a:noAutofit/>
            </a:bodyPr>
            <a:lstStyle>
              <a:lvl1pPr defTabSz="2438400">
                <a:defRPr b="0" sz="1800">
                  <a:solidFill>
                    <a:srgbClr val="66666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Wavelength</a:t>
              </a:r>
            </a:p>
          </p:txBody>
        </p:sp>
        <p:sp>
          <p:nvSpPr>
            <p:cNvPr id="542" name="Shape 104"/>
            <p:cNvSpPr/>
            <p:nvPr/>
          </p:nvSpPr>
          <p:spPr>
            <a:xfrm>
              <a:off x="622066" y="4400300"/>
              <a:ext cx="8554355" cy="1"/>
            </a:xfrm>
            <a:prstGeom prst="line">
              <a:avLst/>
            </a:prstGeom>
            <a:noFill/>
            <a:ln w="25400" cap="flat">
              <a:solidFill>
                <a:srgbClr val="595959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2438400">
                <a:defRPr b="0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3" name="Shape 105"/>
            <p:cNvSpPr txBox="1"/>
            <p:nvPr/>
          </p:nvSpPr>
          <p:spPr>
            <a:xfrm rot="16200000">
              <a:off x="-466431" y="1738048"/>
              <a:ext cx="1786347" cy="765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50" tIns="182850" rIns="182850" bIns="182850" numCol="1" anchor="t">
              <a:noAutofit/>
            </a:bodyPr>
            <a:lstStyle>
              <a:lvl1pPr defTabSz="2438400">
                <a:defRPr b="0" sz="1800">
                  <a:solidFill>
                    <a:srgbClr val="66666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Intensity</a:t>
              </a:r>
            </a:p>
          </p:txBody>
        </p:sp>
        <p:sp>
          <p:nvSpPr>
            <p:cNvPr id="544" name="Shape 106"/>
            <p:cNvSpPr/>
            <p:nvPr/>
          </p:nvSpPr>
          <p:spPr>
            <a:xfrm flipV="1">
              <a:off x="621240" y="6511"/>
              <a:ext cx="5200" cy="4413987"/>
            </a:xfrm>
            <a:prstGeom prst="line">
              <a:avLst/>
            </a:prstGeom>
            <a:noFill/>
            <a:ln w="25400" cap="flat">
              <a:solidFill>
                <a:srgbClr val="595959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2438400">
                <a:defRPr b="0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6" name="Model the gas emission"/>
          <p:cNvSpPr txBox="1"/>
          <p:nvPr/>
        </p:nvSpPr>
        <p:spPr>
          <a:xfrm>
            <a:off x="3436698" y="349342"/>
            <a:ext cx="11094079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7000"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Model the gas emission</a:t>
            </a:r>
          </a:p>
        </p:txBody>
      </p:sp>
      <p:pic>
        <p:nvPicPr>
          <p:cNvPr id="547" name="Shape 54" descr="Shape 54"/>
          <p:cNvPicPr>
            <a:picLocks noChangeAspect="1"/>
          </p:cNvPicPr>
          <p:nvPr/>
        </p:nvPicPr>
        <p:blipFill>
          <a:blip r:embed="rId4">
            <a:extLst/>
          </a:blip>
          <a:srcRect l="9448" t="4553" r="3624" b="9850"/>
          <a:stretch>
            <a:fillRect/>
          </a:stretch>
        </p:blipFill>
        <p:spPr>
          <a:xfrm>
            <a:off x="4191606" y="8186863"/>
            <a:ext cx="6695887" cy="4689767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Raw image that only show stars"/>
          <p:cNvSpPr txBox="1"/>
          <p:nvPr/>
        </p:nvSpPr>
        <p:spPr>
          <a:xfrm>
            <a:off x="4552665" y="7314514"/>
            <a:ext cx="5530970" cy="67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Raw image that only show stars</a:t>
            </a:r>
          </a:p>
        </p:txBody>
      </p:sp>
      <p:sp>
        <p:nvSpPr>
          <p:cNvPr id="549" name="Image showing gas emission"/>
          <p:cNvSpPr txBox="1"/>
          <p:nvPr/>
        </p:nvSpPr>
        <p:spPr>
          <a:xfrm>
            <a:off x="13999033" y="7314514"/>
            <a:ext cx="4959074" cy="67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Image showing gas emission</a:t>
            </a:r>
          </a:p>
        </p:txBody>
      </p:sp>
      <p:pic>
        <p:nvPicPr>
          <p:cNvPr id="550" name="Arrow" descr="Arrow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71277" y="9283866"/>
            <a:ext cx="1823469" cy="171474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35000"/>
              </a:srgbClr>
            </a:outerShdw>
          </a:effectLst>
        </p:spPr>
      </p:pic>
      <p:sp>
        <p:nvSpPr>
          <p:cNvPr id="551" name="SMBH"/>
          <p:cNvSpPr txBox="1"/>
          <p:nvPr/>
        </p:nvSpPr>
        <p:spPr>
          <a:xfrm>
            <a:off x="4663837" y="9512864"/>
            <a:ext cx="1187054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SMBH</a:t>
            </a:r>
          </a:p>
        </p:txBody>
      </p:sp>
      <p:pic>
        <p:nvPicPr>
          <p:cNvPr id="552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55611">
            <a:off x="5606932" y="10192221"/>
            <a:ext cx="2032854" cy="262439"/>
          </a:xfrm>
          <a:prstGeom prst="rect">
            <a:avLst/>
          </a:prstGeom>
        </p:spPr>
      </p:pic>
      <p:sp>
        <p:nvSpPr>
          <p:cNvPr id="554" name="SMBH"/>
          <p:cNvSpPr txBox="1"/>
          <p:nvPr/>
        </p:nvSpPr>
        <p:spPr>
          <a:xfrm>
            <a:off x="13666221" y="9512864"/>
            <a:ext cx="1187054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SMBH</a:t>
            </a:r>
          </a:p>
        </p:txBody>
      </p:sp>
      <p:pic>
        <p:nvPicPr>
          <p:cNvPr id="555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55611">
            <a:off x="14609317" y="10192221"/>
            <a:ext cx="2032853" cy="2624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Andrew Cooper - Double Lasers pointed at the Galactic Center.jpg" descr="Andrew Cooper - Double Lasers pointed at the Galactic Center.jpg"/>
          <p:cNvPicPr>
            <a:picLocks noChangeAspect="1"/>
          </p:cNvPicPr>
          <p:nvPr/>
        </p:nvPicPr>
        <p:blipFill>
          <a:blip r:embed="rId3">
            <a:extLst/>
          </a:blip>
          <a:srcRect l="3908" t="0" r="8904" b="15474"/>
          <a:stretch>
            <a:fillRect/>
          </a:stretch>
        </p:blipFill>
        <p:spPr>
          <a:xfrm>
            <a:off x="0" y="3866414"/>
            <a:ext cx="15239835" cy="9849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" name="Screen Shot 2017-08-04 at 16.07.38.png"/>
          <p:cNvGrpSpPr/>
          <p:nvPr/>
        </p:nvGrpSpPr>
        <p:grpSpPr>
          <a:xfrm>
            <a:off x="7564523" y="1635506"/>
            <a:ext cx="5397104" cy="5111751"/>
            <a:chOff x="0" y="0"/>
            <a:chExt cx="5397103" cy="5111750"/>
          </a:xfrm>
        </p:grpSpPr>
        <p:pic>
          <p:nvPicPr>
            <p:cNvPr id="186" name="Screen Shot 2017-08-04 at 16.07.38.png" descr="Screen Shot 2017-08-04 at 16.07.3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5295683" cy="50099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Screen Shot 2017-08-04 at 16.07.38.png" descr="Screen Shot 2017-08-04 at 16.07.38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397104" cy="5111750"/>
            </a:xfrm>
            <a:prstGeom prst="rect">
              <a:avLst/>
            </a:prstGeom>
            <a:effectLst/>
          </p:spPr>
        </p:pic>
      </p:grpSp>
      <p:pic>
        <p:nvPicPr>
          <p:cNvPr id="188" name="Connettore 1 13" descr="Connettore 1 13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89500">
            <a:off x="2477512" y="6709005"/>
            <a:ext cx="5156160" cy="101601"/>
          </a:xfrm>
          <a:prstGeom prst="rect">
            <a:avLst/>
          </a:prstGeom>
        </p:spPr>
      </p:pic>
      <p:pic>
        <p:nvPicPr>
          <p:cNvPr id="190" name="Rettangolo 17" descr="Rettangolo 17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50803" y="6397568"/>
            <a:ext cx="483178" cy="460433"/>
          </a:xfrm>
          <a:prstGeom prst="rect">
            <a:avLst/>
          </a:prstGeom>
        </p:spPr>
      </p:pic>
      <p:pic>
        <p:nvPicPr>
          <p:cNvPr id="192" name="Rectangle" descr="Rectang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79579" y="3792874"/>
            <a:ext cx="1598897" cy="1206644"/>
          </a:xfrm>
          <a:prstGeom prst="rect">
            <a:avLst/>
          </a:prstGeom>
        </p:spPr>
      </p:pic>
      <p:pic>
        <p:nvPicPr>
          <p:cNvPr id="194" name="Shape 60" descr="Shape 60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8654507">
            <a:off x="10708063" y="2042079"/>
            <a:ext cx="4660555" cy="101601"/>
          </a:xfrm>
          <a:prstGeom prst="rect">
            <a:avLst/>
          </a:prstGeom>
        </p:spPr>
      </p:pic>
      <p:pic>
        <p:nvPicPr>
          <p:cNvPr id="196" name="Shape 61" descr="Shape 61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0994324">
            <a:off x="11556320" y="4647052"/>
            <a:ext cx="2964040" cy="101601"/>
          </a:xfrm>
          <a:prstGeom prst="rect">
            <a:avLst/>
          </a:prstGeom>
        </p:spPr>
      </p:pic>
      <p:sp>
        <p:nvSpPr>
          <p:cNvPr id="198" name="Shape 81"/>
          <p:cNvSpPr/>
          <p:nvPr/>
        </p:nvSpPr>
        <p:spPr>
          <a:xfrm flipV="1">
            <a:off x="11156399" y="12863150"/>
            <a:ext cx="4840202" cy="16801"/>
          </a:xfrm>
          <a:prstGeom prst="line">
            <a:avLst/>
          </a:prstGeom>
          <a:ln w="3175">
            <a:solidFill>
              <a:srgbClr val="595959"/>
            </a:solidFill>
            <a:tailEnd type="triangle"/>
          </a:ln>
        </p:spPr>
        <p:txBody>
          <a:bodyPr tIns="91439" bIns="91439" anchor="ctr"/>
          <a:lstStyle/>
          <a:p>
            <a:pPr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9" name="Shape 83"/>
          <p:cNvSpPr/>
          <p:nvPr/>
        </p:nvSpPr>
        <p:spPr>
          <a:xfrm flipH="1" flipV="1">
            <a:off x="10941349" y="9046899"/>
            <a:ext cx="16801" cy="3354001"/>
          </a:xfrm>
          <a:prstGeom prst="line">
            <a:avLst/>
          </a:prstGeom>
          <a:ln w="3175">
            <a:solidFill>
              <a:srgbClr val="595959"/>
            </a:solidFill>
            <a:tailEnd type="triangle"/>
          </a:ln>
        </p:spPr>
        <p:txBody>
          <a:bodyPr tIns="91439" bIns="91439" anchor="ctr"/>
          <a:lstStyle/>
          <a:p>
            <a:pPr defTabSz="2438400">
              <a:defRPr b="0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0" name="©2016 Andrew Cooper…"/>
          <p:cNvSpPr txBox="1"/>
          <p:nvPr/>
        </p:nvSpPr>
        <p:spPr>
          <a:xfrm>
            <a:off x="16272" y="13162889"/>
            <a:ext cx="2376121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1600"/>
            </a:pPr>
            <a:r>
              <a:t>©2016 Andrew Cooper</a:t>
            </a:r>
          </a:p>
          <a:p>
            <a:pPr algn="l">
              <a:defRPr b="0" sz="1600"/>
            </a:pPr>
            <a:r>
              <a:t>Andrew Cooper / WMKO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770029" y="5118100"/>
            <a:ext cx="7689313" cy="622810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Keck OSIRIS"/>
          <p:cNvSpPr txBox="1"/>
          <p:nvPr/>
        </p:nvSpPr>
        <p:spPr>
          <a:xfrm>
            <a:off x="20764463" y="4192137"/>
            <a:ext cx="321818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Keck OSIRIS</a:t>
            </a:r>
          </a:p>
        </p:txBody>
      </p:sp>
      <p:sp>
        <p:nvSpPr>
          <p:cNvPr id="203" name="Images at multiple colors…"/>
          <p:cNvSpPr txBox="1"/>
          <p:nvPr/>
        </p:nvSpPr>
        <p:spPr>
          <a:xfrm>
            <a:off x="16854293" y="11499672"/>
            <a:ext cx="5905818" cy="180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73">
              <a:defRPr sz="3700"/>
            </a:pPr>
            <a:r>
              <a:t>Images at multiple colors</a:t>
            </a:r>
          </a:p>
          <a:p>
            <a:pPr defTabSz="1733973">
              <a:defRPr sz="3700"/>
            </a:pPr>
            <a:r>
              <a:t>=</a:t>
            </a:r>
          </a:p>
          <a:p>
            <a:pPr defTabSz="1733973">
              <a:defRPr sz="3700"/>
            </a:pPr>
            <a:r>
              <a:t>a spectrum for each pixel</a:t>
            </a:r>
          </a:p>
        </p:txBody>
      </p:sp>
      <p:grpSp>
        <p:nvGrpSpPr>
          <p:cNvPr id="206" name="Image"/>
          <p:cNvGrpSpPr/>
          <p:nvPr/>
        </p:nvGrpSpPr>
        <p:grpSpPr>
          <a:xfrm>
            <a:off x="14498205" y="280715"/>
            <a:ext cx="5308997" cy="4240214"/>
            <a:chOff x="0" y="0"/>
            <a:chExt cx="5308996" cy="4240212"/>
          </a:xfrm>
        </p:grpSpPr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7111" t="23321" r="24914" b="19795"/>
            <a:stretch>
              <a:fillRect/>
            </a:stretch>
          </p:blipFill>
          <p:spPr>
            <a:xfrm>
              <a:off x="50800" y="50800"/>
              <a:ext cx="5207349" cy="41384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Image" descr="Imag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5308997" cy="4240213"/>
            </a:xfrm>
            <a:prstGeom prst="rect">
              <a:avLst/>
            </a:prstGeom>
            <a:effectLst/>
          </p:spPr>
        </p:pic>
      </p:grpSp>
      <p:pic>
        <p:nvPicPr>
          <p:cNvPr id="207" name="Line" descr="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4050355">
            <a:off x="17244231" y="5334199"/>
            <a:ext cx="4435274" cy="401378"/>
          </a:xfrm>
          <a:prstGeom prst="rect">
            <a:avLst/>
          </a:prstGeom>
        </p:spPr>
      </p:pic>
      <p:pic>
        <p:nvPicPr>
          <p:cNvPr id="209" name="Connettore 1 7" descr="Connettore 1 7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9168136">
            <a:off x="1441537" y="4069747"/>
            <a:ext cx="6952952" cy="101601"/>
          </a:xfrm>
          <a:prstGeom prst="rect">
            <a:avLst/>
          </a:prstGeom>
        </p:spPr>
      </p:pic>
      <p:sp>
        <p:nvSpPr>
          <p:cNvPr id="211" name="At the Galactic Center with Keck"/>
          <p:cNvSpPr txBox="1"/>
          <p:nvPr/>
        </p:nvSpPr>
        <p:spPr>
          <a:xfrm>
            <a:off x="335113" y="124583"/>
            <a:ext cx="10787061" cy="225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100"/>
            </a:lvl1pPr>
          </a:lstStyle>
          <a:p>
            <a:pPr/>
            <a:r>
              <a:t>At the Galactic Center with Keck</a:t>
            </a:r>
          </a:p>
        </p:txBody>
      </p:sp>
      <p:sp>
        <p:nvSpPr>
          <p:cNvPr id="212" name="Keck NIRC2"/>
          <p:cNvSpPr txBox="1"/>
          <p:nvPr/>
        </p:nvSpPr>
        <p:spPr>
          <a:xfrm>
            <a:off x="7655115" y="5961890"/>
            <a:ext cx="304901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Keck NIRC2</a:t>
            </a:r>
          </a:p>
        </p:txBody>
      </p:sp>
      <p:sp>
        <p:nvSpPr>
          <p:cNvPr id="213" name="CasellaDiTesto 1"/>
          <p:cNvSpPr txBox="1"/>
          <p:nvPr/>
        </p:nvSpPr>
        <p:spPr>
          <a:xfrm>
            <a:off x="8001966" y="2031437"/>
            <a:ext cx="2600566" cy="52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600"/>
            </a:lvl1pPr>
          </a:lstStyle>
          <a:p>
            <a:pPr/>
            <a:r>
              <a:t>0.5 light years</a:t>
            </a:r>
          </a:p>
        </p:txBody>
      </p:sp>
      <p:pic>
        <p:nvPicPr>
          <p:cNvPr id="214" name="Line" descr="Lin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603496" y="1886866"/>
            <a:ext cx="5217559" cy="2891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3Dcube_osrsvol.jpeg" descr="3Dcube_osrsvo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0454" y="473483"/>
            <a:ext cx="10531163" cy="12769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Jun-04-2018 19-16-32.mp4" descr="Jun-04-2018 19-16-32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3981886" y="6858000"/>
            <a:ext cx="8148299" cy="619270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pectro-imaging 3D-visualization tool (Campbell+ 2012, ESO Messenger)…"/>
          <p:cNvSpPr txBox="1"/>
          <p:nvPr/>
        </p:nvSpPr>
        <p:spPr>
          <a:xfrm>
            <a:off x="1087523" y="3686110"/>
            <a:ext cx="10417171" cy="4427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  <a:r>
              <a:t>Spectro-imaging 3D-visualization tool</a:t>
            </a:r>
            <a:br/>
            <a:r>
              <a:t>(Campbell+ 2012, ESO Messenger)</a:t>
            </a:r>
          </a:p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</a:p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  <a:r>
              <a:t>Spectro-imaging data </a:t>
            </a:r>
            <a:br/>
            <a:r>
              <a:t>Complex region → need tool to disentangle</a:t>
            </a:r>
          </a:p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</a:p>
          <a:p>
            <a:pPr marL="489479" indent="-489479" algn="l" defTabSz="1733973">
              <a:lnSpc>
                <a:spcPct val="110000"/>
              </a:lnSpc>
              <a:buSzPct val="125000"/>
              <a:buChar char="✴"/>
              <a:defRPr sz="3700"/>
            </a:pPr>
            <a:r>
              <a:t>Remove stellar continuum to see the gas</a:t>
            </a:r>
          </a:p>
        </p:txBody>
      </p:sp>
      <p:sp>
        <p:nvSpPr>
          <p:cNvPr id="222" name="OsrsVol: a 3D view of data"/>
          <p:cNvSpPr txBox="1"/>
          <p:nvPr/>
        </p:nvSpPr>
        <p:spPr>
          <a:xfrm>
            <a:off x="416216" y="473483"/>
            <a:ext cx="11335958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OsrsVol: a 3D view of data</a:t>
            </a:r>
          </a:p>
        </p:txBody>
      </p:sp>
      <p:sp>
        <p:nvSpPr>
          <p:cNvPr id="223" name="2013 OSIRIS"/>
          <p:cNvSpPr txBox="1"/>
          <p:nvPr/>
        </p:nvSpPr>
        <p:spPr>
          <a:xfrm>
            <a:off x="20041025" y="12533352"/>
            <a:ext cx="310642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2013 OSIRIS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3333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3Dcube_osrsvol.jpeg" descr="3Dcube_osrsvol.jpeg"/>
          <p:cNvPicPr>
            <a:picLocks noChangeAspect="1"/>
          </p:cNvPicPr>
          <p:nvPr/>
        </p:nvPicPr>
        <p:blipFill>
          <a:blip r:embed="rId3">
            <a:extLst/>
          </a:blip>
          <a:srcRect l="9952" t="48931" r="13526" b="3726"/>
          <a:stretch>
            <a:fillRect/>
          </a:stretch>
        </p:blipFill>
        <p:spPr>
          <a:xfrm>
            <a:off x="10004170" y="2238645"/>
            <a:ext cx="13611197" cy="1021031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Detection of (more) G-objects"/>
          <p:cNvSpPr txBox="1"/>
          <p:nvPr/>
        </p:nvSpPr>
        <p:spPr>
          <a:xfrm>
            <a:off x="533122" y="525438"/>
            <a:ext cx="12885980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Detection of (more) G-objects</a:t>
            </a:r>
          </a:p>
        </p:txBody>
      </p:sp>
      <p:sp>
        <p:nvSpPr>
          <p:cNvPr id="229" name="G-objects → dusty stellar objects:…"/>
          <p:cNvSpPr txBox="1"/>
          <p:nvPr/>
        </p:nvSpPr>
        <p:spPr>
          <a:xfrm>
            <a:off x="762851" y="5441284"/>
            <a:ext cx="8661649" cy="5689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  <a:defRPr sz="3700"/>
            </a:pPr>
            <a:r>
              <a:t>G-objects → dusty stellar objects: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  <a:defRPr sz="3700"/>
            </a:pPr>
          </a:p>
          <a:p>
            <a:pPr marL="719999" indent="-719999" algn="l">
              <a:lnSpc>
                <a:spcPct val="110000"/>
              </a:lnSpc>
              <a:spcBef>
                <a:spcPts val="1000"/>
              </a:spcBef>
              <a:buSzPct val="125000"/>
              <a:buChar char="✴"/>
              <a:defRPr sz="3700"/>
            </a:pPr>
            <a:r>
              <a:t>Hydrogen line emission</a:t>
            </a:r>
          </a:p>
          <a:p>
            <a:pPr marL="719999" indent="-719999" algn="l">
              <a:lnSpc>
                <a:spcPct val="110000"/>
              </a:lnSpc>
              <a:spcBef>
                <a:spcPts val="1000"/>
              </a:spcBef>
              <a:buSzPct val="125000"/>
              <a:buChar char="✴"/>
              <a:defRPr sz="3700"/>
            </a:pPr>
            <a:r>
              <a:t>Very red : much colder than any normal star (&lt; 500–600 K) </a:t>
            </a:r>
          </a:p>
          <a:p>
            <a:pPr marL="719999" indent="-719999" algn="l">
              <a:lnSpc>
                <a:spcPct val="110000"/>
              </a:lnSpc>
              <a:spcBef>
                <a:spcPts val="1000"/>
              </a:spcBef>
              <a:buSzPct val="125000"/>
              <a:buChar char="✴"/>
              <a:defRPr sz="3700"/>
            </a:pPr>
            <a:r>
              <a:t>Compact sources</a:t>
            </a:r>
          </a:p>
          <a:p>
            <a:pPr marL="719999" indent="-719999" algn="l">
              <a:lnSpc>
                <a:spcPct val="110000"/>
              </a:lnSpc>
              <a:spcBef>
                <a:spcPts val="1000"/>
              </a:spcBef>
              <a:buSzPct val="125000"/>
              <a:buChar char="✴"/>
              <a:defRPr sz="3700"/>
            </a:pPr>
            <a:r>
              <a:t>Tight orbits around SMBH</a:t>
            </a:r>
            <a:br/>
            <a:r>
              <a:t>(orbits similar to S-stars)</a:t>
            </a:r>
          </a:p>
        </p:txBody>
      </p:sp>
      <p:sp>
        <p:nvSpPr>
          <p:cNvPr id="230" name="G3, G4 &amp; G5"/>
          <p:cNvSpPr txBox="1"/>
          <p:nvPr/>
        </p:nvSpPr>
        <p:spPr>
          <a:xfrm>
            <a:off x="741952" y="3296973"/>
            <a:ext cx="2943099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G3, G4 &amp; G5 </a:t>
            </a:r>
          </a:p>
        </p:txBody>
      </p:sp>
      <p:sp>
        <p:nvSpPr>
          <p:cNvPr id="231" name="G3 →  D2 in Eckart+2003…"/>
          <p:cNvSpPr txBox="1"/>
          <p:nvPr/>
        </p:nvSpPr>
        <p:spPr>
          <a:xfrm>
            <a:off x="10004170" y="12449048"/>
            <a:ext cx="5171162" cy="1109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>
                <a:solidFill>
                  <a:srgbClr val="7FA4F5"/>
                </a:solidFill>
              </a:defRPr>
            </a:pPr>
            <a:r>
              <a:t>G3 →  D2 in Eckart+2003</a:t>
            </a:r>
          </a:p>
          <a:p>
            <a:pPr algn="l">
              <a:defRPr sz="3300">
                <a:solidFill>
                  <a:srgbClr val="7FA4F5"/>
                </a:solidFill>
              </a:defRPr>
            </a:pPr>
            <a:r>
              <a:t>X7 →  Mužić+2009</a:t>
            </a:r>
          </a:p>
        </p:txBody>
      </p:sp>
      <p:pic>
        <p:nvPicPr>
          <p:cNvPr id="232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01340" y="3555067"/>
            <a:ext cx="1155454" cy="401377"/>
          </a:xfrm>
          <a:prstGeom prst="rect">
            <a:avLst/>
          </a:prstGeom>
        </p:spPr>
      </p:pic>
      <p:sp>
        <p:nvSpPr>
          <p:cNvPr id="234" name="similar to G1 &amp; G2…"/>
          <p:cNvSpPr txBox="1"/>
          <p:nvPr/>
        </p:nvSpPr>
        <p:spPr>
          <a:xfrm>
            <a:off x="5021892" y="3340958"/>
            <a:ext cx="4402609" cy="1230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similar to G1 &amp; G2 </a:t>
            </a:r>
          </a:p>
          <a:p>
            <a:pPr>
              <a:defRPr sz="3700"/>
            </a:pPr>
            <a:r>
              <a:t>(Witzel+2014, 2017)</a:t>
            </a:r>
          </a:p>
        </p:txBody>
      </p:sp>
      <p:sp>
        <p:nvSpPr>
          <p:cNvPr id="235" name="2013 OSIRIS, Br𝛾"/>
          <p:cNvSpPr txBox="1"/>
          <p:nvPr/>
        </p:nvSpPr>
        <p:spPr>
          <a:xfrm>
            <a:off x="19404384" y="11737256"/>
            <a:ext cx="4211012" cy="711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2013 OSIRIS, Br𝛾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cleanedAnimV2.gif" descr="cleanedAnimV2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97775" y="5715968"/>
            <a:ext cx="11651440" cy="873858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tangle"/>
          <p:cNvSpPr/>
          <p:nvPr/>
        </p:nvSpPr>
        <p:spPr>
          <a:xfrm>
            <a:off x="-123239" y="5669777"/>
            <a:ext cx="24672001" cy="161744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1" name="Rectangle"/>
          <p:cNvSpPr/>
          <p:nvPr/>
        </p:nvSpPr>
        <p:spPr>
          <a:xfrm>
            <a:off x="-164763" y="13261540"/>
            <a:ext cx="24672001" cy="130730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2" name="Rectangle"/>
          <p:cNvSpPr/>
          <p:nvPr/>
        </p:nvSpPr>
        <p:spPr>
          <a:xfrm>
            <a:off x="-123239" y="6895010"/>
            <a:ext cx="1881715" cy="636653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3" name="Rectangle"/>
          <p:cNvSpPr/>
          <p:nvPr/>
        </p:nvSpPr>
        <p:spPr>
          <a:xfrm>
            <a:off x="9473208" y="6916812"/>
            <a:ext cx="2193457" cy="63665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4" name="Rectangle"/>
          <p:cNvSpPr/>
          <p:nvPr/>
        </p:nvSpPr>
        <p:spPr>
          <a:xfrm>
            <a:off x="12855796" y="7016293"/>
            <a:ext cx="1881714" cy="63665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5" name="Rectangle"/>
          <p:cNvSpPr/>
          <p:nvPr/>
        </p:nvSpPr>
        <p:spPr>
          <a:xfrm>
            <a:off x="22625524" y="7287218"/>
            <a:ext cx="1881714" cy="63665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6" name="Blueshifted features"/>
          <p:cNvSpPr txBox="1"/>
          <p:nvPr/>
        </p:nvSpPr>
        <p:spPr>
          <a:xfrm>
            <a:off x="1758475" y="6400691"/>
            <a:ext cx="7714734" cy="61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700"/>
            </a:lvl1pPr>
          </a:lstStyle>
          <a:p>
            <a:pPr/>
            <a:r>
              <a:t>Blueshifted features</a:t>
            </a:r>
          </a:p>
        </p:txBody>
      </p:sp>
      <p:sp>
        <p:nvSpPr>
          <p:cNvPr id="247" name="Redshifted features"/>
          <p:cNvSpPr txBox="1"/>
          <p:nvPr/>
        </p:nvSpPr>
        <p:spPr>
          <a:xfrm>
            <a:off x="14737509" y="6400691"/>
            <a:ext cx="7888016" cy="61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700"/>
            </a:lvl1pPr>
          </a:lstStyle>
          <a:p>
            <a:pPr/>
            <a:r>
              <a:t>Redshifted features</a:t>
            </a:r>
          </a:p>
        </p:txBody>
      </p:sp>
      <p:sp>
        <p:nvSpPr>
          <p:cNvPr id="248" name="Line"/>
          <p:cNvSpPr/>
          <p:nvPr/>
        </p:nvSpPr>
        <p:spPr>
          <a:xfrm flipH="1">
            <a:off x="9144438" y="5709756"/>
            <a:ext cx="1717478" cy="1433995"/>
          </a:xfrm>
          <a:prstGeom prst="line">
            <a:avLst/>
          </a:prstGeom>
          <a:ln w="1016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9" name="12 years of data: see objects move!"/>
          <p:cNvSpPr txBox="1"/>
          <p:nvPr/>
        </p:nvSpPr>
        <p:spPr>
          <a:xfrm>
            <a:off x="515840" y="355223"/>
            <a:ext cx="8843317" cy="225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100"/>
            </a:lvl1pPr>
          </a:lstStyle>
          <a:p>
            <a:pPr/>
            <a:r>
              <a:t>12 years of data: see objects move!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2864" t="0" r="22864" b="7573"/>
          <a:stretch>
            <a:fillRect/>
          </a:stretch>
        </p:blipFill>
        <p:spPr>
          <a:xfrm>
            <a:off x="9359156" y="355223"/>
            <a:ext cx="5703385" cy="531454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Line"/>
          <p:cNvSpPr/>
          <p:nvPr/>
        </p:nvSpPr>
        <p:spPr>
          <a:xfrm flipV="1">
            <a:off x="8988419" y="3687909"/>
            <a:ext cx="1" cy="15450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2" name="y"/>
          <p:cNvSpPr txBox="1"/>
          <p:nvPr/>
        </p:nvSpPr>
        <p:spPr>
          <a:xfrm>
            <a:off x="8822030" y="2859854"/>
            <a:ext cx="358179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y</a:t>
            </a:r>
          </a:p>
        </p:txBody>
      </p:sp>
      <p:sp>
        <p:nvSpPr>
          <p:cNvPr id="253" name="Line"/>
          <p:cNvSpPr/>
          <p:nvPr/>
        </p:nvSpPr>
        <p:spPr>
          <a:xfrm>
            <a:off x="11165608" y="5992263"/>
            <a:ext cx="154506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4" name="𝛌"/>
          <p:cNvSpPr txBox="1"/>
          <p:nvPr/>
        </p:nvSpPr>
        <p:spPr>
          <a:xfrm>
            <a:off x="12812521" y="5658253"/>
            <a:ext cx="3802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𝛌</a:t>
            </a:r>
          </a:p>
        </p:txBody>
      </p:sp>
      <p:pic>
        <p:nvPicPr>
          <p:cNvPr id="255" name="Oval" descr="Oval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6711" y="8947000"/>
            <a:ext cx="426618" cy="633453"/>
          </a:xfrm>
          <a:prstGeom prst="rect">
            <a:avLst/>
          </a:prstGeom>
        </p:spPr>
      </p:pic>
      <p:pic>
        <p:nvPicPr>
          <p:cNvPr id="257" name="Oval" descr="Oval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37728" y="9716184"/>
            <a:ext cx="426618" cy="560449"/>
          </a:xfrm>
          <a:prstGeom prst="rect">
            <a:avLst/>
          </a:prstGeom>
        </p:spPr>
      </p:pic>
      <p:pic>
        <p:nvPicPr>
          <p:cNvPr id="259" name="Oval" descr="Oval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855409" y="10696506"/>
            <a:ext cx="589916" cy="483898"/>
          </a:xfrm>
          <a:prstGeom prst="rect">
            <a:avLst/>
          </a:prstGeom>
        </p:spPr>
      </p:pic>
      <p:sp>
        <p:nvSpPr>
          <p:cNvPr id="261" name="G3"/>
          <p:cNvSpPr txBox="1"/>
          <p:nvPr/>
        </p:nvSpPr>
        <p:spPr>
          <a:xfrm>
            <a:off x="7132887" y="10190259"/>
            <a:ext cx="61531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G3</a:t>
            </a:r>
          </a:p>
        </p:txBody>
      </p:sp>
      <p:sp>
        <p:nvSpPr>
          <p:cNvPr id="262" name="G4"/>
          <p:cNvSpPr txBox="1"/>
          <p:nvPr/>
        </p:nvSpPr>
        <p:spPr>
          <a:xfrm>
            <a:off x="6548065" y="8386552"/>
            <a:ext cx="61531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G4</a:t>
            </a:r>
          </a:p>
        </p:txBody>
      </p:sp>
      <p:sp>
        <p:nvSpPr>
          <p:cNvPr id="263" name="X7"/>
          <p:cNvSpPr txBox="1"/>
          <p:nvPr/>
        </p:nvSpPr>
        <p:spPr>
          <a:xfrm>
            <a:off x="5950277" y="11601961"/>
            <a:ext cx="58026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X7</a:t>
            </a:r>
          </a:p>
        </p:txBody>
      </p:sp>
      <p:sp>
        <p:nvSpPr>
          <p:cNvPr id="264" name="Line"/>
          <p:cNvSpPr/>
          <p:nvPr/>
        </p:nvSpPr>
        <p:spPr>
          <a:xfrm flipV="1">
            <a:off x="6537364" y="11285572"/>
            <a:ext cx="546979" cy="546979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5" name="G5"/>
          <p:cNvSpPr txBox="1"/>
          <p:nvPr/>
        </p:nvSpPr>
        <p:spPr>
          <a:xfrm>
            <a:off x="21150366" y="10136058"/>
            <a:ext cx="61531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G5</a:t>
            </a:r>
          </a:p>
        </p:txBody>
      </p:sp>
      <p:sp>
        <p:nvSpPr>
          <p:cNvPr id="266" name="SMBH"/>
          <p:cNvSpPr txBox="1"/>
          <p:nvPr/>
        </p:nvSpPr>
        <p:spPr>
          <a:xfrm>
            <a:off x="16989534" y="9327226"/>
            <a:ext cx="1448246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/>
                </a:solidFill>
              </a:defRPr>
            </a:lvl1pPr>
          </a:lstStyle>
          <a:p>
            <a:pPr/>
            <a:r>
              <a:t>SMBH</a:t>
            </a:r>
          </a:p>
        </p:txBody>
      </p:sp>
      <p:sp>
        <p:nvSpPr>
          <p:cNvPr id="267" name="+"/>
          <p:cNvSpPr txBox="1"/>
          <p:nvPr/>
        </p:nvSpPr>
        <p:spPr>
          <a:xfrm>
            <a:off x="18271408" y="8811596"/>
            <a:ext cx="586741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/>
                </a:solidFill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68" name="SMBH"/>
          <p:cNvSpPr txBox="1"/>
          <p:nvPr/>
        </p:nvSpPr>
        <p:spPr>
          <a:xfrm>
            <a:off x="3840548" y="9327226"/>
            <a:ext cx="1448245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/>
                </a:solidFill>
              </a:defRPr>
            </a:lvl1pPr>
          </a:lstStyle>
          <a:p>
            <a:pPr/>
            <a:r>
              <a:t>SMBH</a:t>
            </a:r>
          </a:p>
        </p:txBody>
      </p:sp>
      <p:sp>
        <p:nvSpPr>
          <p:cNvPr id="269" name="+"/>
          <p:cNvSpPr txBox="1"/>
          <p:nvPr/>
        </p:nvSpPr>
        <p:spPr>
          <a:xfrm>
            <a:off x="5122422" y="8811596"/>
            <a:ext cx="586741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/>
                </a:solidFill>
              </a:defRPr>
            </a:lvl1pPr>
          </a:lstStyle>
          <a:p>
            <a:pPr/>
            <a:r>
              <a:t>+</a:t>
            </a:r>
          </a:p>
        </p:txBody>
      </p:sp>
      <p:pic>
        <p:nvPicPr>
          <p:cNvPr id="270" name="Screen Shot 2018-06-06 at 10.02.34.png" descr="Screen Shot 2018-06-06 at 10.02.3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685209" y="7234882"/>
            <a:ext cx="7992617" cy="6033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redAnimV1.gif" descr="redAnimV1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9316" y="5741368"/>
            <a:ext cx="11511846" cy="863388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Rectangle"/>
          <p:cNvSpPr/>
          <p:nvPr/>
        </p:nvSpPr>
        <p:spPr>
          <a:xfrm>
            <a:off x="-123239" y="5669777"/>
            <a:ext cx="24672001" cy="161744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6" name="Rectangle"/>
          <p:cNvSpPr/>
          <p:nvPr/>
        </p:nvSpPr>
        <p:spPr>
          <a:xfrm>
            <a:off x="-164763" y="13261540"/>
            <a:ext cx="24672001" cy="130730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7" name="Rectangle"/>
          <p:cNvSpPr/>
          <p:nvPr/>
        </p:nvSpPr>
        <p:spPr>
          <a:xfrm>
            <a:off x="-123239" y="6895010"/>
            <a:ext cx="1881715" cy="636653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8" name="Rectangle"/>
          <p:cNvSpPr/>
          <p:nvPr/>
        </p:nvSpPr>
        <p:spPr>
          <a:xfrm>
            <a:off x="9473208" y="6916812"/>
            <a:ext cx="2193457" cy="63665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Rectangle"/>
          <p:cNvSpPr/>
          <p:nvPr/>
        </p:nvSpPr>
        <p:spPr>
          <a:xfrm>
            <a:off x="12855796" y="7016293"/>
            <a:ext cx="1881714" cy="63665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0" name="Rectangle"/>
          <p:cNvSpPr/>
          <p:nvPr/>
        </p:nvSpPr>
        <p:spPr>
          <a:xfrm>
            <a:off x="22625524" y="7287218"/>
            <a:ext cx="1881714" cy="63665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1" name="Blueshifted features"/>
          <p:cNvSpPr txBox="1"/>
          <p:nvPr/>
        </p:nvSpPr>
        <p:spPr>
          <a:xfrm>
            <a:off x="1758475" y="6400691"/>
            <a:ext cx="7714734" cy="61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700"/>
            </a:lvl1pPr>
          </a:lstStyle>
          <a:p>
            <a:pPr/>
            <a:r>
              <a:t>Blueshifted features</a:t>
            </a:r>
          </a:p>
        </p:txBody>
      </p:sp>
      <p:sp>
        <p:nvSpPr>
          <p:cNvPr id="282" name="Redshifted features"/>
          <p:cNvSpPr txBox="1"/>
          <p:nvPr/>
        </p:nvSpPr>
        <p:spPr>
          <a:xfrm>
            <a:off x="14737509" y="6400691"/>
            <a:ext cx="7888016" cy="61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700"/>
            </a:lvl1pPr>
          </a:lstStyle>
          <a:p>
            <a:pPr/>
            <a:r>
              <a:t>Redshifted features</a:t>
            </a:r>
          </a:p>
        </p:txBody>
      </p:sp>
      <p:sp>
        <p:nvSpPr>
          <p:cNvPr id="283" name="Line"/>
          <p:cNvSpPr/>
          <p:nvPr/>
        </p:nvSpPr>
        <p:spPr>
          <a:xfrm>
            <a:off x="13625580" y="5706683"/>
            <a:ext cx="1437068" cy="1437068"/>
          </a:xfrm>
          <a:prstGeom prst="line">
            <a:avLst/>
          </a:prstGeom>
          <a:ln w="1016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4" name="12 years of data: see objects move!"/>
          <p:cNvSpPr txBox="1"/>
          <p:nvPr/>
        </p:nvSpPr>
        <p:spPr>
          <a:xfrm>
            <a:off x="515840" y="355223"/>
            <a:ext cx="8843317" cy="225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100"/>
            </a:lvl1pPr>
          </a:lstStyle>
          <a:p>
            <a:pPr/>
            <a:r>
              <a:t>12 years of data: see objects move!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2864" t="0" r="22864" b="7573"/>
          <a:stretch>
            <a:fillRect/>
          </a:stretch>
        </p:blipFill>
        <p:spPr>
          <a:xfrm>
            <a:off x="9359156" y="355223"/>
            <a:ext cx="5703385" cy="531454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Line"/>
          <p:cNvSpPr/>
          <p:nvPr/>
        </p:nvSpPr>
        <p:spPr>
          <a:xfrm flipV="1">
            <a:off x="8988419" y="3687909"/>
            <a:ext cx="1" cy="15450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7" name="y"/>
          <p:cNvSpPr txBox="1"/>
          <p:nvPr/>
        </p:nvSpPr>
        <p:spPr>
          <a:xfrm>
            <a:off x="8822030" y="2859854"/>
            <a:ext cx="358179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y</a:t>
            </a:r>
          </a:p>
        </p:txBody>
      </p:sp>
      <p:sp>
        <p:nvSpPr>
          <p:cNvPr id="288" name="Line"/>
          <p:cNvSpPr/>
          <p:nvPr/>
        </p:nvSpPr>
        <p:spPr>
          <a:xfrm>
            <a:off x="11165608" y="5992263"/>
            <a:ext cx="154506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9" name="𝛌"/>
          <p:cNvSpPr txBox="1"/>
          <p:nvPr/>
        </p:nvSpPr>
        <p:spPr>
          <a:xfrm>
            <a:off x="12812521" y="5658253"/>
            <a:ext cx="3802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𝛌</a:t>
            </a:r>
          </a:p>
        </p:txBody>
      </p:sp>
      <p:pic>
        <p:nvPicPr>
          <p:cNvPr id="290" name="Oval" descr="Oval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6711" y="8947000"/>
            <a:ext cx="426618" cy="633453"/>
          </a:xfrm>
          <a:prstGeom prst="rect">
            <a:avLst/>
          </a:prstGeom>
        </p:spPr>
      </p:pic>
      <p:pic>
        <p:nvPicPr>
          <p:cNvPr id="292" name="Oval" descr="Oval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37728" y="9716184"/>
            <a:ext cx="426618" cy="560449"/>
          </a:xfrm>
          <a:prstGeom prst="rect">
            <a:avLst/>
          </a:prstGeom>
        </p:spPr>
      </p:pic>
      <p:pic>
        <p:nvPicPr>
          <p:cNvPr id="294" name="Oval" descr="Oval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855409" y="10696506"/>
            <a:ext cx="589916" cy="483898"/>
          </a:xfrm>
          <a:prstGeom prst="rect">
            <a:avLst/>
          </a:prstGeom>
        </p:spPr>
      </p:pic>
      <p:sp>
        <p:nvSpPr>
          <p:cNvPr id="296" name="G3"/>
          <p:cNvSpPr txBox="1"/>
          <p:nvPr/>
        </p:nvSpPr>
        <p:spPr>
          <a:xfrm>
            <a:off x="7132887" y="10190259"/>
            <a:ext cx="61531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G3</a:t>
            </a:r>
          </a:p>
        </p:txBody>
      </p:sp>
      <p:sp>
        <p:nvSpPr>
          <p:cNvPr id="297" name="G4"/>
          <p:cNvSpPr txBox="1"/>
          <p:nvPr/>
        </p:nvSpPr>
        <p:spPr>
          <a:xfrm>
            <a:off x="6548065" y="8386552"/>
            <a:ext cx="61531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G4</a:t>
            </a:r>
          </a:p>
        </p:txBody>
      </p:sp>
      <p:sp>
        <p:nvSpPr>
          <p:cNvPr id="298" name="X7"/>
          <p:cNvSpPr txBox="1"/>
          <p:nvPr/>
        </p:nvSpPr>
        <p:spPr>
          <a:xfrm>
            <a:off x="5950277" y="11601961"/>
            <a:ext cx="58026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X7</a:t>
            </a:r>
          </a:p>
        </p:txBody>
      </p:sp>
      <p:sp>
        <p:nvSpPr>
          <p:cNvPr id="299" name="Line"/>
          <p:cNvSpPr/>
          <p:nvPr/>
        </p:nvSpPr>
        <p:spPr>
          <a:xfrm flipV="1">
            <a:off x="6537364" y="11285572"/>
            <a:ext cx="546979" cy="546979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0" name="G5"/>
          <p:cNvSpPr txBox="1"/>
          <p:nvPr/>
        </p:nvSpPr>
        <p:spPr>
          <a:xfrm>
            <a:off x="21150366" y="10136058"/>
            <a:ext cx="61531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G5</a:t>
            </a:r>
          </a:p>
        </p:txBody>
      </p:sp>
      <p:sp>
        <p:nvSpPr>
          <p:cNvPr id="301" name="SMBH"/>
          <p:cNvSpPr txBox="1"/>
          <p:nvPr/>
        </p:nvSpPr>
        <p:spPr>
          <a:xfrm>
            <a:off x="16989534" y="9327226"/>
            <a:ext cx="1448246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/>
                </a:solidFill>
              </a:defRPr>
            </a:lvl1pPr>
          </a:lstStyle>
          <a:p>
            <a:pPr/>
            <a:r>
              <a:t>SMBH</a:t>
            </a:r>
          </a:p>
        </p:txBody>
      </p:sp>
      <p:sp>
        <p:nvSpPr>
          <p:cNvPr id="302" name="+"/>
          <p:cNvSpPr txBox="1"/>
          <p:nvPr/>
        </p:nvSpPr>
        <p:spPr>
          <a:xfrm>
            <a:off x="18271408" y="8811596"/>
            <a:ext cx="586741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/>
                </a:solidFill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303" name="SMBH"/>
          <p:cNvSpPr txBox="1"/>
          <p:nvPr/>
        </p:nvSpPr>
        <p:spPr>
          <a:xfrm>
            <a:off x="3840548" y="9327226"/>
            <a:ext cx="1448245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5"/>
                </a:solidFill>
              </a:defRPr>
            </a:lvl1pPr>
          </a:lstStyle>
          <a:p>
            <a:pPr/>
            <a:r>
              <a:t>SMBH</a:t>
            </a:r>
          </a:p>
        </p:txBody>
      </p:sp>
      <p:sp>
        <p:nvSpPr>
          <p:cNvPr id="304" name="+"/>
          <p:cNvSpPr txBox="1"/>
          <p:nvPr/>
        </p:nvSpPr>
        <p:spPr>
          <a:xfrm>
            <a:off x="5122422" y="8811596"/>
            <a:ext cx="586741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/>
                </a:solidFill>
              </a:defRPr>
            </a:lvl1pPr>
          </a:lstStyle>
          <a:p>
            <a:pPr/>
            <a:r>
              <a:t>+</a:t>
            </a:r>
          </a:p>
        </p:txBody>
      </p:sp>
      <p:pic>
        <p:nvPicPr>
          <p:cNvPr id="305" name="Screen Shot 2018-06-06 at 10.02.42.png" descr="Screen Shot 2018-06-06 at 10.02.4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71174" y="7275945"/>
            <a:ext cx="7658749" cy="6002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creen Shot 2018-06-05 at 15.22.46.png" descr="Screen Shot 2018-06-05 at 15.22.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01002" y="1950198"/>
            <a:ext cx="10729288" cy="10709673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hermal infrared detection"/>
          <p:cNvSpPr txBox="1"/>
          <p:nvPr/>
        </p:nvSpPr>
        <p:spPr>
          <a:xfrm>
            <a:off x="490206" y="322332"/>
            <a:ext cx="11532528" cy="1167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Thermal infrared detection</a:t>
            </a:r>
          </a:p>
        </p:txBody>
      </p:sp>
      <p:sp>
        <p:nvSpPr>
          <p:cNvPr id="311" name="Line"/>
          <p:cNvSpPr/>
          <p:nvPr/>
        </p:nvSpPr>
        <p:spPr>
          <a:xfrm flipH="1">
            <a:off x="14456271" y="5861696"/>
            <a:ext cx="4994238" cy="1970895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2" name="G5"/>
          <p:cNvSpPr txBox="1"/>
          <p:nvPr/>
        </p:nvSpPr>
        <p:spPr>
          <a:xfrm>
            <a:off x="19443132" y="5520013"/>
            <a:ext cx="732220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G5</a:t>
            </a:r>
          </a:p>
        </p:txBody>
      </p:sp>
      <p:sp>
        <p:nvSpPr>
          <p:cNvPr id="313" name="G4"/>
          <p:cNvSpPr txBox="1"/>
          <p:nvPr/>
        </p:nvSpPr>
        <p:spPr>
          <a:xfrm>
            <a:off x="19093723" y="2592182"/>
            <a:ext cx="732219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G4</a:t>
            </a:r>
          </a:p>
        </p:txBody>
      </p:sp>
      <p:sp>
        <p:nvSpPr>
          <p:cNvPr id="314" name="G3"/>
          <p:cNvSpPr txBox="1"/>
          <p:nvPr/>
        </p:nvSpPr>
        <p:spPr>
          <a:xfrm>
            <a:off x="16958051" y="576420"/>
            <a:ext cx="732220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G3</a:t>
            </a:r>
          </a:p>
        </p:txBody>
      </p:sp>
      <p:sp>
        <p:nvSpPr>
          <p:cNvPr id="315" name="X7"/>
          <p:cNvSpPr txBox="1"/>
          <p:nvPr/>
        </p:nvSpPr>
        <p:spPr>
          <a:xfrm>
            <a:off x="4789139" y="10629877"/>
            <a:ext cx="688989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X7</a:t>
            </a:r>
          </a:p>
        </p:txBody>
      </p:sp>
      <p:sp>
        <p:nvSpPr>
          <p:cNvPr id="316" name="Line"/>
          <p:cNvSpPr/>
          <p:nvPr/>
        </p:nvSpPr>
        <p:spPr>
          <a:xfrm flipV="1">
            <a:off x="5563915" y="8581950"/>
            <a:ext cx="7782618" cy="2160628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7" name="Line"/>
          <p:cNvSpPr/>
          <p:nvPr/>
        </p:nvSpPr>
        <p:spPr>
          <a:xfrm flipV="1">
            <a:off x="5067553" y="7172183"/>
            <a:ext cx="4819118" cy="20901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8" name="Line"/>
          <p:cNvSpPr/>
          <p:nvPr/>
        </p:nvSpPr>
        <p:spPr>
          <a:xfrm flipH="1">
            <a:off x="12980708" y="1078206"/>
            <a:ext cx="3959384" cy="3959384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9" name="2014 NIRC2 Kp &amp; Lp"/>
          <p:cNvSpPr txBox="1"/>
          <p:nvPr/>
        </p:nvSpPr>
        <p:spPr>
          <a:xfrm>
            <a:off x="7801003" y="12659870"/>
            <a:ext cx="4631449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2014 NIRC2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Kp</a:t>
            </a:r>
            <a:r>
              <a:t> &amp; </a:t>
            </a:r>
            <a:r>
              <a:rPr>
                <a:solidFill>
                  <a:schemeClr val="accent5"/>
                </a:solidFill>
              </a:rPr>
              <a:t>Lp</a:t>
            </a:r>
          </a:p>
        </p:txBody>
      </p:sp>
      <p:sp>
        <p:nvSpPr>
          <p:cNvPr id="320" name="G1"/>
          <p:cNvSpPr txBox="1"/>
          <p:nvPr/>
        </p:nvSpPr>
        <p:spPr>
          <a:xfrm>
            <a:off x="4249014" y="7076302"/>
            <a:ext cx="732219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G1</a:t>
            </a:r>
          </a:p>
        </p:txBody>
      </p:sp>
      <p:sp>
        <p:nvSpPr>
          <p:cNvPr id="321" name="Line"/>
          <p:cNvSpPr/>
          <p:nvPr/>
        </p:nvSpPr>
        <p:spPr>
          <a:xfrm flipH="1">
            <a:off x="14109389" y="3072544"/>
            <a:ext cx="4994237" cy="1970895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2" name="Line"/>
          <p:cNvSpPr/>
          <p:nvPr/>
        </p:nvSpPr>
        <p:spPr>
          <a:xfrm>
            <a:off x="5393395" y="2626142"/>
            <a:ext cx="4246111" cy="259735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3" name="(G2)"/>
          <p:cNvSpPr txBox="1"/>
          <p:nvPr/>
        </p:nvSpPr>
        <p:spPr>
          <a:xfrm>
            <a:off x="4393896" y="2178082"/>
            <a:ext cx="1010400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(G2)</a:t>
            </a:r>
          </a:p>
        </p:txBody>
      </p:sp>
      <p:sp>
        <p:nvSpPr>
          <p:cNvPr id="324" name="SMBH"/>
          <p:cNvSpPr txBox="1"/>
          <p:nvPr/>
        </p:nvSpPr>
        <p:spPr>
          <a:xfrm>
            <a:off x="8362200" y="5358362"/>
            <a:ext cx="1524471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SMBH</a:t>
            </a:r>
          </a:p>
        </p:txBody>
      </p:sp>
      <p:sp>
        <p:nvSpPr>
          <p:cNvPr id="325" name="+"/>
          <p:cNvSpPr txBox="1"/>
          <p:nvPr/>
        </p:nvSpPr>
        <p:spPr>
          <a:xfrm>
            <a:off x="9708103" y="4805314"/>
            <a:ext cx="586741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/>
            </a:lvl1pPr>
          </a:lstStyle>
          <a:p>
            <a:pPr/>
            <a:r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rop_mot.png" descr="prop_mot.png"/>
          <p:cNvPicPr>
            <a:picLocks noChangeAspect="1"/>
          </p:cNvPicPr>
          <p:nvPr/>
        </p:nvPicPr>
        <p:blipFill>
          <a:blip r:embed="rId3">
            <a:extLst/>
          </a:blip>
          <a:srcRect l="4395" t="7201" r="4395" b="6688"/>
          <a:stretch>
            <a:fillRect/>
          </a:stretch>
        </p:blipFill>
        <p:spPr>
          <a:xfrm>
            <a:off x="9852120" y="-1"/>
            <a:ext cx="1452810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Line"/>
          <p:cNvSpPr/>
          <p:nvPr/>
        </p:nvSpPr>
        <p:spPr>
          <a:xfrm flipH="1">
            <a:off x="14149948" y="7609415"/>
            <a:ext cx="502507" cy="702284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1" name="Oval"/>
          <p:cNvSpPr/>
          <p:nvPr/>
        </p:nvSpPr>
        <p:spPr>
          <a:xfrm>
            <a:off x="19767725" y="4956757"/>
            <a:ext cx="288409" cy="22467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2" name="Oval"/>
          <p:cNvSpPr/>
          <p:nvPr/>
        </p:nvSpPr>
        <p:spPr>
          <a:xfrm>
            <a:off x="19208767" y="9848948"/>
            <a:ext cx="230178" cy="2673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3" name="Oval"/>
          <p:cNvSpPr/>
          <p:nvPr/>
        </p:nvSpPr>
        <p:spPr>
          <a:xfrm>
            <a:off x="21356752" y="10943749"/>
            <a:ext cx="338741" cy="26735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4" name="In orbit around SMBH"/>
          <p:cNvSpPr txBox="1"/>
          <p:nvPr/>
        </p:nvSpPr>
        <p:spPr>
          <a:xfrm>
            <a:off x="230857" y="223606"/>
            <a:ext cx="9399106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/>
            <a:r>
              <a:t>In orbit around SMBH</a:t>
            </a:r>
          </a:p>
        </p:txBody>
      </p:sp>
      <p:sp>
        <p:nvSpPr>
          <p:cNvPr id="335" name="G3…"/>
          <p:cNvSpPr txBox="1"/>
          <p:nvPr/>
        </p:nvSpPr>
        <p:spPr>
          <a:xfrm>
            <a:off x="230858" y="3521121"/>
            <a:ext cx="9529025" cy="764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1000"/>
              </a:spcBef>
              <a:defRPr sz="3700"/>
            </a:pPr>
            <a:r>
              <a:t>G3</a:t>
            </a:r>
          </a:p>
          <a:p>
            <a:pPr lvl="1" marL="1355000" indent="-720000" algn="l">
              <a:spcBef>
                <a:spcPts val="1000"/>
              </a:spcBef>
              <a:buSzPct val="125000"/>
              <a:buChar char="✴"/>
              <a:defRPr sz="3700"/>
            </a:pPr>
            <a:r>
              <a:t>period ~ 200 yrs</a:t>
            </a:r>
          </a:p>
          <a:p>
            <a:pPr lvl="1" marL="1355000" indent="-720000" algn="l">
              <a:spcBef>
                <a:spcPts val="1000"/>
              </a:spcBef>
              <a:buSzPct val="125000"/>
              <a:buChar char="✴"/>
              <a:defRPr sz="3700"/>
            </a:pPr>
            <a:r>
              <a:t>almost circular orbit</a:t>
            </a:r>
          </a:p>
          <a:p>
            <a:pPr algn="l">
              <a:spcBef>
                <a:spcPts val="1000"/>
              </a:spcBef>
              <a:defRPr sz="3700"/>
            </a:pPr>
          </a:p>
          <a:p>
            <a:pPr algn="l">
              <a:spcBef>
                <a:spcPts val="1000"/>
              </a:spcBef>
              <a:defRPr sz="3700"/>
            </a:pPr>
            <a:r>
              <a:t>G5</a:t>
            </a:r>
          </a:p>
          <a:p>
            <a:pPr lvl="1" marL="1355000" indent="-720000" algn="l">
              <a:spcBef>
                <a:spcPts val="1000"/>
              </a:spcBef>
              <a:buSzPct val="125000"/>
              <a:buChar char="✴"/>
              <a:defRPr sz="3700"/>
            </a:pPr>
            <a:r>
              <a:t>closest approach ~ in 15-30 yrs </a:t>
            </a:r>
          </a:p>
          <a:p>
            <a:pPr lvl="1" marL="1355000" indent="-720000" algn="l">
              <a:spcBef>
                <a:spcPts val="1000"/>
              </a:spcBef>
              <a:buSzPct val="125000"/>
              <a:buChar char="✴"/>
              <a:defRPr sz="3700"/>
            </a:pPr>
            <a:r>
              <a:t>very eccentric orbit</a:t>
            </a:r>
          </a:p>
          <a:p>
            <a:pPr algn="l">
              <a:spcBef>
                <a:spcPts val="1000"/>
              </a:spcBef>
              <a:defRPr sz="3700"/>
            </a:pPr>
          </a:p>
          <a:p>
            <a:pPr algn="l">
              <a:spcBef>
                <a:spcPts val="1000"/>
              </a:spcBef>
              <a:defRPr sz="3700"/>
            </a:pPr>
            <a:r>
              <a:t>G4</a:t>
            </a:r>
          </a:p>
          <a:p>
            <a:pPr lvl="1" marL="1355000" indent="-720000" algn="l">
              <a:spcBef>
                <a:spcPts val="1000"/>
              </a:spcBef>
              <a:buSzPct val="125000"/>
              <a:buChar char="✴"/>
              <a:defRPr sz="3700"/>
            </a:pPr>
            <a:r>
              <a:t>headed out (to return in 400 years?)</a:t>
            </a:r>
          </a:p>
          <a:p>
            <a:pPr lvl="1" marL="1355000" indent="-720000" algn="l">
              <a:spcBef>
                <a:spcPts val="1000"/>
              </a:spcBef>
              <a:buSzPct val="125000"/>
              <a:buChar char="✴"/>
              <a:defRPr sz="3700"/>
            </a:pPr>
            <a:r>
              <a:t>orbit not well determined</a:t>
            </a:r>
          </a:p>
        </p:txBody>
      </p:sp>
      <p:grpSp>
        <p:nvGrpSpPr>
          <p:cNvPr id="338" name="Preliminary!"/>
          <p:cNvGrpSpPr/>
          <p:nvPr/>
        </p:nvGrpSpPr>
        <p:grpSpPr>
          <a:xfrm rot="1590267">
            <a:off x="6499782" y="3682490"/>
            <a:ext cx="2468246" cy="763649"/>
            <a:chOff x="0" y="0"/>
            <a:chExt cx="2468245" cy="763648"/>
          </a:xfrm>
        </p:grpSpPr>
        <p:sp>
          <p:nvSpPr>
            <p:cNvPr id="337" name="Preliminary!"/>
            <p:cNvSpPr txBox="1"/>
            <p:nvPr/>
          </p:nvSpPr>
          <p:spPr>
            <a:xfrm>
              <a:off x="50799" y="50799"/>
              <a:ext cx="2366647" cy="66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/>
                  </a:solidFill>
                </a:defRPr>
              </a:lvl1pPr>
            </a:lstStyle>
            <a:p>
              <a:pPr/>
              <a:r>
                <a:t>Preliminary!</a:t>
              </a:r>
            </a:p>
          </p:txBody>
        </p:sp>
        <p:pic>
          <p:nvPicPr>
            <p:cNvPr id="336" name="Preliminary!" descr="Preliminary!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468247" cy="763649"/>
            </a:xfrm>
            <a:prstGeom prst="rect">
              <a:avLst/>
            </a:prstGeom>
            <a:effectLst/>
          </p:spPr>
        </p:pic>
      </p:grpSp>
      <p:sp>
        <p:nvSpPr>
          <p:cNvPr id="339" name="Line"/>
          <p:cNvSpPr/>
          <p:nvPr/>
        </p:nvSpPr>
        <p:spPr>
          <a:xfrm>
            <a:off x="18322100" y="5193784"/>
            <a:ext cx="2027704" cy="486878"/>
          </a:xfrm>
          <a:prstGeom prst="line">
            <a:avLst/>
          </a:prstGeom>
          <a:ln w="25400">
            <a:solidFill>
              <a:schemeClr val="accent3">
                <a:hueOff val="557972"/>
                <a:lumOff val="-1254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0" name="Line"/>
          <p:cNvSpPr/>
          <p:nvPr/>
        </p:nvSpPr>
        <p:spPr>
          <a:xfrm>
            <a:off x="19487532" y="9284300"/>
            <a:ext cx="2002550" cy="1156765"/>
          </a:xfrm>
          <a:prstGeom prst="line">
            <a:avLst/>
          </a:prstGeom>
          <a:ln w="25400">
            <a:solidFill>
              <a:schemeClr val="accent3">
                <a:hueOff val="557972"/>
                <a:lumOff val="-1254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1" name="Line"/>
          <p:cNvSpPr/>
          <p:nvPr/>
        </p:nvSpPr>
        <p:spPr>
          <a:xfrm>
            <a:off x="17755875" y="5327211"/>
            <a:ext cx="1432640" cy="2624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4228" y="2979"/>
                </a:lnTo>
                <a:lnTo>
                  <a:pt x="7936" y="5659"/>
                </a:lnTo>
                <a:lnTo>
                  <a:pt x="11133" y="8447"/>
                </a:lnTo>
                <a:lnTo>
                  <a:pt x="16476" y="13833"/>
                </a:lnTo>
                <a:lnTo>
                  <a:pt x="19717" y="18257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3">
                <a:hueOff val="557972"/>
                <a:lumOff val="-1254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2" name="Line"/>
          <p:cNvSpPr/>
          <p:nvPr/>
        </p:nvSpPr>
        <p:spPr>
          <a:xfrm flipV="1">
            <a:off x="12687103" y="7026818"/>
            <a:ext cx="755706" cy="41788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3" name="Line"/>
          <p:cNvSpPr/>
          <p:nvPr/>
        </p:nvSpPr>
        <p:spPr>
          <a:xfrm>
            <a:off x="19049406" y="5097615"/>
            <a:ext cx="8635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4" name="Line"/>
          <p:cNvSpPr/>
          <p:nvPr/>
        </p:nvSpPr>
        <p:spPr>
          <a:xfrm flipH="1" flipV="1">
            <a:off x="18761407" y="6254140"/>
            <a:ext cx="414467" cy="75758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5" name="Line"/>
          <p:cNvSpPr/>
          <p:nvPr/>
        </p:nvSpPr>
        <p:spPr>
          <a:xfrm flipH="1" flipV="1">
            <a:off x="20352768" y="9436273"/>
            <a:ext cx="767530" cy="395744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62" name="Group"/>
          <p:cNvGrpSpPr/>
          <p:nvPr/>
        </p:nvGrpSpPr>
        <p:grpSpPr>
          <a:xfrm>
            <a:off x="11231014" y="807428"/>
            <a:ext cx="3204162" cy="2021091"/>
            <a:chOff x="0" y="0"/>
            <a:chExt cx="3204161" cy="2021090"/>
          </a:xfrm>
        </p:grpSpPr>
        <p:sp>
          <p:nvSpPr>
            <p:cNvPr id="346" name="Line"/>
            <p:cNvSpPr/>
            <p:nvPr/>
          </p:nvSpPr>
          <p:spPr>
            <a:xfrm flipH="1" flipV="1">
              <a:off x="221984" y="220341"/>
              <a:ext cx="33874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47" name="motion direction…"/>
            <p:cNvSpPr txBox="1"/>
            <p:nvPr/>
          </p:nvSpPr>
          <p:spPr>
            <a:xfrm>
              <a:off x="799289" y="0"/>
              <a:ext cx="2404873" cy="1313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b="0" sz="2000">
                  <a:solidFill>
                    <a:srgbClr val="000000"/>
                  </a:solidFill>
                </a:defRPr>
              </a:pPr>
              <a:r>
                <a:t>motion direction</a:t>
              </a:r>
            </a:p>
            <a:p>
              <a:pPr algn="l">
                <a:defRPr b="0" sz="2000">
                  <a:solidFill>
                    <a:srgbClr val="000000"/>
                  </a:solidFill>
                </a:defRPr>
              </a:pPr>
              <a:r>
                <a:t>orbit model</a:t>
              </a:r>
            </a:p>
            <a:p>
              <a:pPr algn="l">
                <a:defRPr b="0" sz="2000">
                  <a:solidFill>
                    <a:srgbClr val="000000"/>
                  </a:solidFill>
                </a:defRPr>
              </a:pPr>
              <a:r>
                <a:t>stars </a:t>
              </a:r>
            </a:p>
            <a:p>
              <a:pPr algn="l">
                <a:defRPr b="0" sz="2000">
                  <a:solidFill>
                    <a:srgbClr val="000000"/>
                  </a:solidFill>
                </a:defRPr>
              </a:pPr>
              <a:r>
                <a:t>G-objects (</a:t>
              </a:r>
              <a:r>
                <a:rPr>
                  <a:solidFill>
                    <a:srgbClr val="0433FF"/>
                  </a:solidFill>
                </a:rPr>
                <a:t>old</a:t>
              </a:r>
              <a:r>
                <a:t>, </a:t>
              </a:r>
              <a:r>
                <a:rPr>
                  <a:solidFill>
                    <a:srgbClr val="009051"/>
                  </a:solidFill>
                </a:rPr>
                <a:t>new</a:t>
              </a:r>
              <a:r>
                <a:t>)</a:t>
              </a:r>
            </a:p>
          </p:txBody>
        </p:sp>
        <p:sp>
          <p:nvSpPr>
            <p:cNvPr id="348" name="Line"/>
            <p:cNvSpPr/>
            <p:nvPr/>
          </p:nvSpPr>
          <p:spPr>
            <a:xfrm>
              <a:off x="224949" y="521909"/>
              <a:ext cx="332811" cy="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557972"/>
                  <a:lumOff val="-1254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49" name="Circle"/>
            <p:cNvSpPr/>
            <p:nvPr/>
          </p:nvSpPr>
          <p:spPr>
            <a:xfrm>
              <a:off x="374150" y="796543"/>
              <a:ext cx="108001" cy="108001"/>
            </a:xfrm>
            <a:prstGeom prst="ellipse">
              <a:avLst/>
            </a:prstGeom>
            <a:solidFill>
              <a:schemeClr val="accent5">
                <a:alpha val="8301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0" name="Circle"/>
            <p:cNvSpPr/>
            <p:nvPr/>
          </p:nvSpPr>
          <p:spPr>
            <a:xfrm>
              <a:off x="241799" y="1070292"/>
              <a:ext cx="126001" cy="126001"/>
            </a:xfrm>
            <a:prstGeom prst="ellipse">
              <a:avLst/>
            </a:prstGeom>
            <a:solidFill>
              <a:srgbClr val="75FB8E">
                <a:alpha val="83017"/>
              </a:srgbClr>
            </a:solidFill>
            <a:ln w="12700" cap="flat">
              <a:solidFill>
                <a:srgbClr val="000000">
                  <a:alpha val="83017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1" name="Circle"/>
            <p:cNvSpPr/>
            <p:nvPr/>
          </p:nvSpPr>
          <p:spPr>
            <a:xfrm>
              <a:off x="89634" y="1070292"/>
              <a:ext cx="126001" cy="126001"/>
            </a:xfrm>
            <a:prstGeom prst="ellipse">
              <a:avLst/>
            </a:prstGeom>
            <a:solidFill>
              <a:srgbClr val="1300F5">
                <a:alpha val="83017"/>
              </a:srgbClr>
            </a:solidFill>
            <a:ln w="12700" cap="flat">
              <a:solidFill>
                <a:srgbClr val="000000">
                  <a:alpha val="83017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2" name="Circle"/>
            <p:cNvSpPr/>
            <p:nvPr/>
          </p:nvSpPr>
          <p:spPr>
            <a:xfrm>
              <a:off x="610099" y="1070292"/>
              <a:ext cx="126001" cy="126001"/>
            </a:xfrm>
            <a:prstGeom prst="ellipse">
              <a:avLst/>
            </a:prstGeom>
            <a:solidFill>
              <a:srgbClr val="FAFD7E">
                <a:alpha val="83017"/>
              </a:srgbClr>
            </a:solidFill>
            <a:ln w="12700" cap="flat">
              <a:solidFill>
                <a:srgbClr val="000000">
                  <a:alpha val="83017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3" name="Circle"/>
            <p:cNvSpPr/>
            <p:nvPr/>
          </p:nvSpPr>
          <p:spPr>
            <a:xfrm>
              <a:off x="457934" y="1070292"/>
              <a:ext cx="126001" cy="126001"/>
            </a:xfrm>
            <a:prstGeom prst="ellipse">
              <a:avLst/>
            </a:prstGeom>
            <a:solidFill>
              <a:srgbClr val="387E67">
                <a:alpha val="83017"/>
              </a:srgbClr>
            </a:solidFill>
            <a:ln w="12700" cap="flat">
              <a:solidFill>
                <a:srgbClr val="000000">
                  <a:alpha val="83017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4" name="Rectangle"/>
            <p:cNvSpPr/>
            <p:nvPr/>
          </p:nvSpPr>
          <p:spPr>
            <a:xfrm>
              <a:off x="0" y="43688"/>
              <a:ext cx="3200821" cy="1971053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361" name="Group"/>
            <p:cNvGrpSpPr/>
            <p:nvPr/>
          </p:nvGrpSpPr>
          <p:grpSpPr>
            <a:xfrm>
              <a:off x="38100" y="1273314"/>
              <a:ext cx="2371615" cy="747777"/>
              <a:chOff x="0" y="0"/>
              <a:chExt cx="2371614" cy="747776"/>
            </a:xfrm>
          </p:grpSpPr>
          <p:pic>
            <p:nvPicPr>
              <p:cNvPr id="355" name="prop_mot.png" descr="prop_mot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76642" t="10224" r="16725" b="11363"/>
              <a:stretch>
                <a:fillRect/>
              </a:stretch>
            </p:blipFill>
            <p:spPr>
              <a:xfrm rot="5400000">
                <a:off x="1070747" y="-306940"/>
                <a:ext cx="229984" cy="10133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6" name="2006"/>
              <p:cNvSpPr txBox="1"/>
              <p:nvPr/>
            </p:nvSpPr>
            <p:spPr>
              <a:xfrm>
                <a:off x="0" y="0"/>
                <a:ext cx="679197" cy="3992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0" sz="20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2006</a:t>
                </a:r>
              </a:p>
            </p:txBody>
          </p:sp>
          <p:sp>
            <p:nvSpPr>
              <p:cNvPr id="357" name="2017"/>
              <p:cNvSpPr txBox="1"/>
              <p:nvPr/>
            </p:nvSpPr>
            <p:spPr>
              <a:xfrm>
                <a:off x="1692418" y="0"/>
                <a:ext cx="679197" cy="3992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0" sz="20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2017</a:t>
                </a:r>
              </a:p>
            </p:txBody>
          </p:sp>
          <p:sp>
            <p:nvSpPr>
              <p:cNvPr id="358" name="2003"/>
              <p:cNvSpPr txBox="1"/>
              <p:nvPr/>
            </p:nvSpPr>
            <p:spPr>
              <a:xfrm>
                <a:off x="0" y="348488"/>
                <a:ext cx="679197" cy="3992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0" sz="20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2003</a:t>
                </a:r>
              </a:p>
            </p:txBody>
          </p:sp>
          <p:sp>
            <p:nvSpPr>
              <p:cNvPr id="359" name="2014"/>
              <p:cNvSpPr txBox="1"/>
              <p:nvPr/>
            </p:nvSpPr>
            <p:spPr>
              <a:xfrm>
                <a:off x="1692418" y="348488"/>
                <a:ext cx="679197" cy="3992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0" sz="20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2014</a:t>
                </a:r>
              </a:p>
            </p:txBody>
          </p:sp>
          <p:pic>
            <p:nvPicPr>
              <p:cNvPr id="360" name="prop_mot.png" descr="prop_mot.pn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77185" t="11376" r="17137" b="11376"/>
              <a:stretch>
                <a:fillRect/>
              </a:stretch>
            </p:blipFill>
            <p:spPr>
              <a:xfrm rot="5400000">
                <a:off x="1083252" y="41558"/>
                <a:ext cx="205284" cy="10130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