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82" r:id="rId2"/>
    <p:sldId id="272" r:id="rId3"/>
    <p:sldId id="273" r:id="rId4"/>
    <p:sldId id="274" r:id="rId5"/>
    <p:sldId id="276" r:id="rId6"/>
    <p:sldId id="277" r:id="rId7"/>
    <p:sldId id="278" r:id="rId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32E"/>
    <a:srgbClr val="FFFF00"/>
    <a:srgbClr val="FF8000"/>
    <a:srgbClr val="FF0000"/>
    <a:srgbClr val="80008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>
      <p:cViewPr varScale="1">
        <p:scale>
          <a:sx n="159" d="100"/>
          <a:sy n="159" d="100"/>
        </p:scale>
        <p:origin x="280" y="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98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4127D-CFB1-A344-8581-7760EC6741EF}" type="datetimeFigureOut">
              <a:rPr lang="en-US" smtClean="0"/>
              <a:t>1/8/18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E86AC-5EB4-E842-9962-91FBBBCA92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85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187A4D-E834-194B-99BB-41C43510367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968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ＭＳ Ｐゴシック" pitchFamily="6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55F038-76B3-9C4A-BB6E-1630822A081E}" type="slidenum">
              <a:rPr lang="en-US" sz="1200">
                <a:latin typeface="Arial" charset="0"/>
              </a:rPr>
              <a:pPr/>
              <a:t>1</a:t>
            </a:fld>
            <a:endParaRPr lang="en-US" sz="1200" dirty="0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2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85787"/>
      </p:ext>
    </p:extLst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sz="quarter" idx="10"/>
          </p:nvPr>
        </p:nvSpPr>
        <p:spPr>
          <a:xfrm>
            <a:off x="1981200" y="4870284"/>
            <a:ext cx="48768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1"/>
          </p:nvPr>
        </p:nvSpPr>
        <p:spPr>
          <a:xfrm>
            <a:off x="59490" y="4899985"/>
            <a:ext cx="1143000" cy="2309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2017-01-26</a:t>
            </a:r>
            <a:endParaRPr lang="en-US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2670" y="4875544"/>
            <a:ext cx="19812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29E1774-26F9-7145-BB55-5178CEBE808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41959"/>
      </p:ext>
    </p:extLst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98860"/>
            <a:ext cx="2286000" cy="53732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98860"/>
            <a:ext cx="6705600" cy="53732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sz="quarter" idx="10"/>
          </p:nvPr>
        </p:nvSpPr>
        <p:spPr>
          <a:xfrm>
            <a:off x="1981200" y="4870284"/>
            <a:ext cx="48768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1"/>
          </p:nvPr>
        </p:nvSpPr>
        <p:spPr>
          <a:xfrm>
            <a:off x="59490" y="4899985"/>
            <a:ext cx="1143000" cy="2309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2017-01-26</a:t>
            </a:r>
            <a:endParaRPr lang="en-US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2670" y="4875544"/>
            <a:ext cx="19812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EE3776D-485F-E34A-B09A-CDB23EBE3E2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49901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sz="quarter" idx="10"/>
          </p:nvPr>
        </p:nvSpPr>
        <p:spPr>
          <a:xfrm>
            <a:off x="1981200" y="4870284"/>
            <a:ext cx="48768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1"/>
          </p:nvPr>
        </p:nvSpPr>
        <p:spPr>
          <a:xfrm>
            <a:off x="59490" y="4899985"/>
            <a:ext cx="1143000" cy="2309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2017-01-26</a:t>
            </a:r>
            <a:endParaRPr lang="en-US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2670" y="4875544"/>
            <a:ext cx="19812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A9AC78B-EA25-5740-8CE6-69A5BC23F92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30542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sz="quarter" idx="10"/>
          </p:nvPr>
        </p:nvSpPr>
        <p:spPr>
          <a:xfrm>
            <a:off x="1981200" y="4870284"/>
            <a:ext cx="48768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1"/>
          </p:nvPr>
        </p:nvSpPr>
        <p:spPr>
          <a:xfrm>
            <a:off x="59490" y="4899985"/>
            <a:ext cx="1143000" cy="2309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2017-01-26</a:t>
            </a:r>
            <a:endParaRPr lang="en-US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2670" y="4875544"/>
            <a:ext cx="19812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67E5C5-7644-234D-94C7-BC8530E8E5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51067"/>
      </p:ext>
    </p:extLst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828800"/>
            <a:ext cx="4017963" cy="394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28800"/>
            <a:ext cx="4019550" cy="394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sz="quarter" idx="10"/>
          </p:nvPr>
        </p:nvSpPr>
        <p:spPr>
          <a:xfrm>
            <a:off x="1981200" y="4870284"/>
            <a:ext cx="48768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dt" sz="half" idx="11"/>
          </p:nvPr>
        </p:nvSpPr>
        <p:spPr>
          <a:xfrm>
            <a:off x="59490" y="4899985"/>
            <a:ext cx="1143000" cy="2309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2017-01-26</a:t>
            </a:r>
            <a:endParaRPr lang="en-US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2670" y="4875544"/>
            <a:ext cx="19812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BA0A18-3CA0-AE47-B388-F0E2D82D52E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5444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ftr" sz="quarter" idx="10"/>
          </p:nvPr>
        </p:nvSpPr>
        <p:spPr>
          <a:xfrm>
            <a:off x="1981200" y="4870284"/>
            <a:ext cx="48768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dt" sz="half" idx="11"/>
          </p:nvPr>
        </p:nvSpPr>
        <p:spPr>
          <a:xfrm>
            <a:off x="59490" y="4899985"/>
            <a:ext cx="1143000" cy="2309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2017-01-26</a:t>
            </a:r>
            <a:endParaRPr lang="en-US" dirty="0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2670" y="4875544"/>
            <a:ext cx="19812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548F922-DB23-AE4C-A492-411D4AD7A1D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511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ftr" sz="quarter" idx="10"/>
          </p:nvPr>
        </p:nvSpPr>
        <p:spPr>
          <a:xfrm>
            <a:off x="1981200" y="4870284"/>
            <a:ext cx="48768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1"/>
          </p:nvPr>
        </p:nvSpPr>
        <p:spPr>
          <a:xfrm>
            <a:off x="59490" y="4899985"/>
            <a:ext cx="1143000" cy="2309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2017-01-26</a:t>
            </a:r>
            <a:endParaRPr lang="en-US" dirty="0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2670" y="4875544"/>
            <a:ext cx="19812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FC82663-2321-7A47-94A3-D8BFB86E4EB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76546"/>
      </p:ext>
    </p:extLst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ftr" sz="quarter" idx="10"/>
          </p:nvPr>
        </p:nvSpPr>
        <p:spPr>
          <a:xfrm>
            <a:off x="1981200" y="4870284"/>
            <a:ext cx="48768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dt" sz="half" idx="11"/>
          </p:nvPr>
        </p:nvSpPr>
        <p:spPr>
          <a:xfrm>
            <a:off x="59490" y="4899985"/>
            <a:ext cx="1143000" cy="2309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2017-01-26</a:t>
            </a:r>
            <a:endParaRPr lang="en-US" dirty="0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2670" y="4875544"/>
            <a:ext cx="19812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A66F9D9-A371-5248-94C2-734D592D3D3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75563"/>
      </p:ext>
    </p:extLst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sz="quarter" idx="10"/>
          </p:nvPr>
        </p:nvSpPr>
        <p:spPr>
          <a:xfrm>
            <a:off x="1981200" y="4870284"/>
            <a:ext cx="48768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dt" sz="half" idx="11"/>
          </p:nvPr>
        </p:nvSpPr>
        <p:spPr>
          <a:xfrm>
            <a:off x="59490" y="4899985"/>
            <a:ext cx="1143000" cy="2309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2017-01-26</a:t>
            </a:r>
            <a:endParaRPr lang="en-US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2670" y="4875544"/>
            <a:ext cx="19812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A3A8970-37F9-0A4F-9758-993D892118B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6546"/>
      </p:ext>
    </p:extLst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sz="quarter" idx="10"/>
          </p:nvPr>
        </p:nvSpPr>
        <p:spPr>
          <a:xfrm>
            <a:off x="1981200" y="4870284"/>
            <a:ext cx="48768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dt" sz="half" idx="11"/>
          </p:nvPr>
        </p:nvSpPr>
        <p:spPr>
          <a:xfrm>
            <a:off x="59490" y="4899985"/>
            <a:ext cx="1143000" cy="2309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2017-01-26</a:t>
            </a:r>
            <a:endParaRPr lang="en-US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2670" y="4875544"/>
            <a:ext cx="1981200" cy="242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339276B-6AEC-9D46-AC21-30C4869FCA9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79811"/>
      </p:ext>
    </p:extLst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0" y="398860"/>
            <a:ext cx="9144000" cy="4012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1" y="914400"/>
            <a:ext cx="8189913" cy="3657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957" name="Rectangle 45"/>
          <p:cNvSpPr>
            <a:spLocks noChangeArrowheads="1"/>
          </p:cNvSpPr>
          <p:nvPr userDrawn="1"/>
        </p:nvSpPr>
        <p:spPr bwMode="auto">
          <a:xfrm>
            <a:off x="838200" y="4800600"/>
            <a:ext cx="21336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 descr="master_bar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6434"/>
          </a:xfrm>
          <a:prstGeom prst="rect">
            <a:avLst/>
          </a:prstGeom>
        </p:spPr>
      </p:pic>
      <p:pic>
        <p:nvPicPr>
          <p:cNvPr id="4" name="Picture 3" descr="USRA_logo_no_backg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711200" cy="400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blinds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64" charset="-128"/>
          <a:cs typeface="ＭＳ Ｐゴシック" pitchFamily="6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6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6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6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64" charset="-128"/>
          <a:cs typeface="ＭＳ Ｐゴシック" pitchFamily="6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6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6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6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6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6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6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6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bg@sofia.usra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551105" y="2412207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" y="571501"/>
            <a:ext cx="8915400" cy="1924049"/>
          </a:xfrm>
        </p:spPr>
        <p:txBody>
          <a:bodyPr/>
          <a:lstStyle/>
          <a:p>
            <a:r>
              <a:rPr lang="en-US" sz="4400" dirty="0"/>
              <a:t>Interstellar Dust Grain Alignment – Why </a:t>
            </a:r>
            <a:r>
              <a:rPr lang="en-US" sz="4400" dirty="0" smtClean="0"/>
              <a:t>Do We Detect Polarization</a:t>
            </a:r>
            <a:r>
              <a:rPr lang="en-US" sz="4400" dirty="0"/>
              <a:t>?</a:t>
            </a:r>
            <a:endParaRPr lang="en-US" sz="4400" i="1" dirty="0">
              <a:latin typeface="Times New Roman"/>
              <a:cs typeface="Times New Roman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2724150"/>
            <a:ext cx="7315200" cy="1676400"/>
          </a:xfrm>
        </p:spPr>
        <p:txBody>
          <a:bodyPr/>
          <a:lstStyle/>
          <a:p>
            <a:r>
              <a:rPr lang="en-US" sz="3200" i="1" dirty="0" smtClean="0">
                <a:latin typeface="Times New Roman"/>
                <a:cs typeface="Times New Roman"/>
              </a:rPr>
              <a:t>B-G Andersson 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SOFIA Science Center/USRA</a:t>
            </a:r>
          </a:p>
          <a:p>
            <a:r>
              <a:rPr lang="en-US" i="1" dirty="0" smtClean="0">
                <a:latin typeface="Times New Roman"/>
                <a:cs typeface="Times New Roman"/>
                <a:hlinkClick r:id="rId3"/>
              </a:rPr>
              <a:t>bg@sofia.usra.edu</a:t>
            </a:r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i="1" dirty="0" smtClean="0">
                <a:latin typeface="Times New Roman"/>
                <a:cs typeface="Times New Roman"/>
              </a:rPr>
              <a:t>C: (410) 963-6052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4682952"/>
            <a:ext cx="87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Supported by NSF (</a:t>
            </a:r>
            <a:r>
              <a:rPr lang="en-US" sz="2000" dirty="0"/>
              <a:t>Award: </a:t>
            </a:r>
            <a:r>
              <a:rPr lang="en-US" sz="2000" dirty="0" smtClean="0"/>
              <a:t>1715867) and SOFIA Cy 4 &amp; 5 grants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9324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860"/>
            <a:ext cx="9144000" cy="344090"/>
          </a:xfrm>
        </p:spPr>
        <p:txBody>
          <a:bodyPr/>
          <a:lstStyle/>
          <a:p>
            <a:r>
              <a:rPr lang="en-US" dirty="0" smtClean="0"/>
              <a:t>Aligned Dust Grain Cause Polarization…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8915400" cy="1905000"/>
          </a:xfrm>
        </p:spPr>
        <p:txBody>
          <a:bodyPr/>
          <a:lstStyle/>
          <a:p>
            <a:r>
              <a:rPr lang="en-US" dirty="0" smtClean="0"/>
              <a:t>Interstellar polarization was discovered already in 1949.</a:t>
            </a:r>
          </a:p>
          <a:p>
            <a:r>
              <a:rPr lang="en-US" dirty="0" smtClean="0"/>
              <a:t>It is generally due to aligned, elongated dust grains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The polarization </a:t>
            </a:r>
            <a:r>
              <a:rPr lang="en-US" u="sng" dirty="0" smtClean="0">
                <a:solidFill>
                  <a:srgbClr val="FF0000"/>
                </a:solidFill>
              </a:rPr>
              <a:t>usually</a:t>
            </a:r>
            <a:r>
              <a:rPr lang="en-US" dirty="0" smtClean="0">
                <a:solidFill>
                  <a:srgbClr val="FF0000"/>
                </a:solidFill>
              </a:rPr>
              <a:t> traces the dust and the magnetic field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Most astronomers assume that this is always true - </a:t>
            </a:r>
            <a:r>
              <a:rPr lang="en-US" sz="2200" dirty="0" smtClean="0">
                <a:solidFill>
                  <a:srgbClr val="000000"/>
                </a:solidFill>
              </a:rPr>
              <a:t>But is it, really?</a:t>
            </a:r>
          </a:p>
        </p:txBody>
      </p:sp>
      <p:pic>
        <p:nvPicPr>
          <p:cNvPr id="7" name="Picture 6" descr="CS_p_vs_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54" y="2876550"/>
            <a:ext cx="3092046" cy="18288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2571750"/>
            <a:ext cx="6248400" cy="25717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64" charset="-128"/>
                <a:cs typeface="ＭＳ Ｐゴシック" pitchFamily="6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9pPr>
          </a:lstStyle>
          <a:p>
            <a:r>
              <a:rPr lang="en-US" dirty="0" smtClean="0"/>
              <a:t>The micro-physics of the grain alignment has </a:t>
            </a:r>
            <a:r>
              <a:rPr lang="en-US" dirty="0"/>
              <a:t>remained </a:t>
            </a:r>
            <a:r>
              <a:rPr lang="en-US" dirty="0" smtClean="0"/>
              <a:t>unclear, up until this decade.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reliably use the polarization we must understand where it traces the magnetic field</a:t>
            </a:r>
          </a:p>
          <a:p>
            <a:r>
              <a:rPr lang="en-US" dirty="0" smtClean="0"/>
              <a:t>Our group has been observationally probing grain alignment physics for the last decade </a:t>
            </a:r>
          </a:p>
        </p:txBody>
      </p:sp>
    </p:spTree>
    <p:extLst>
      <p:ext uri="{BB962C8B-B14F-4D97-AF65-F5344CB8AC3E}">
        <p14:creationId xmlns:p14="http://schemas.microsoft.com/office/powerpoint/2010/main" val="210068789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860"/>
            <a:ext cx="9144000" cy="344090"/>
          </a:xfrm>
        </p:spPr>
        <p:txBody>
          <a:bodyPr/>
          <a:lstStyle/>
          <a:p>
            <a:r>
              <a:rPr lang="en-US" dirty="0" smtClean="0"/>
              <a:t>To Cause Polarization the Grains Must Line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14" y="819150"/>
            <a:ext cx="8305800" cy="628650"/>
          </a:xfrm>
        </p:spPr>
        <p:txBody>
          <a:bodyPr/>
          <a:lstStyle/>
          <a:p>
            <a:r>
              <a:rPr lang="en-US" dirty="0" smtClean="0"/>
              <a:t>A dust grain in interstellar space will initially rotate around a random axis (and wobble).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3009900"/>
            <a:ext cx="8763000" cy="4000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64" charset="-128"/>
                <a:cs typeface="ＭＳ Ｐゴシック" pitchFamily="6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9pPr>
          </a:lstStyle>
          <a:p>
            <a:r>
              <a:rPr lang="en-US" dirty="0" smtClean="0"/>
              <a:t>Then, “all” the grains have to line up along a common direction</a:t>
            </a:r>
          </a:p>
        </p:txBody>
      </p:sp>
      <p:sp>
        <p:nvSpPr>
          <p:cNvPr id="5" name="Oval 4"/>
          <p:cNvSpPr/>
          <p:nvPr/>
        </p:nvSpPr>
        <p:spPr bwMode="auto">
          <a:xfrm rot="2688775">
            <a:off x="2355732" y="2650416"/>
            <a:ext cx="991807" cy="166025"/>
          </a:xfrm>
          <a:prstGeom prst="ellipse">
            <a:avLst/>
          </a:prstGeom>
          <a:solidFill>
            <a:srgbClr val="7F7F7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851634" y="2069328"/>
            <a:ext cx="0" cy="664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Curved Right Arrow 6"/>
          <p:cNvSpPr/>
          <p:nvPr/>
        </p:nvSpPr>
        <p:spPr bwMode="auto">
          <a:xfrm>
            <a:off x="2665671" y="2318366"/>
            <a:ext cx="309940" cy="124519"/>
          </a:xfrm>
          <a:prstGeom prst="curv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 rot="18911225" flipH="1">
            <a:off x="2360994" y="2652789"/>
            <a:ext cx="991807" cy="166025"/>
          </a:xfrm>
          <a:prstGeom prst="ellipse">
            <a:avLst/>
          </a:prstGeom>
          <a:solidFill>
            <a:srgbClr val="7F7F7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sp>
        <p:nvSpPr>
          <p:cNvPr id="9" name="Notched Right Arrow 8"/>
          <p:cNvSpPr/>
          <p:nvPr/>
        </p:nvSpPr>
        <p:spPr bwMode="auto">
          <a:xfrm>
            <a:off x="3879731" y="2571750"/>
            <a:ext cx="838200" cy="342900"/>
          </a:xfrm>
          <a:prstGeom prst="notch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0" y="2183627"/>
            <a:ext cx="990600" cy="749486"/>
            <a:chOff x="3359269" y="1680757"/>
            <a:chExt cx="1219200" cy="1371600"/>
          </a:xfrm>
        </p:grpSpPr>
        <p:sp>
          <p:nvSpPr>
            <p:cNvPr id="11" name="Oval 10"/>
            <p:cNvSpPr/>
            <p:nvPr/>
          </p:nvSpPr>
          <p:spPr bwMode="auto">
            <a:xfrm>
              <a:off x="3359269" y="2747557"/>
              <a:ext cx="1219200" cy="304800"/>
            </a:xfrm>
            <a:prstGeom prst="ellipse">
              <a:avLst/>
            </a:prstGeom>
            <a:solidFill>
              <a:srgbClr val="7F7F7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64" charset="0"/>
                <a:ea typeface="ＭＳ Ｐゴシック" pitchFamily="64" charset="-128"/>
                <a:cs typeface="ＭＳ Ｐゴシック" pitchFamily="64" charset="-128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3968869" y="1680757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3" name="Curved Right Arrow 12"/>
            <p:cNvSpPr/>
            <p:nvPr/>
          </p:nvSpPr>
          <p:spPr bwMode="auto">
            <a:xfrm>
              <a:off x="3740269" y="2137957"/>
              <a:ext cx="381000" cy="228600"/>
            </a:xfrm>
            <a:prstGeom prst="curved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64" charset="0"/>
                <a:ea typeface="ＭＳ Ｐゴシック" pitchFamily="64" charset="-128"/>
                <a:cs typeface="ＭＳ Ｐゴシック" pitchFamily="64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00" y="3409950"/>
            <a:ext cx="2209799" cy="1600200"/>
            <a:chOff x="345783" y="2971800"/>
            <a:chExt cx="3997617" cy="3190829"/>
          </a:xfrm>
        </p:grpSpPr>
        <p:grpSp>
          <p:nvGrpSpPr>
            <p:cNvPr id="17" name="Group 16"/>
            <p:cNvGrpSpPr/>
            <p:nvPr/>
          </p:nvGrpSpPr>
          <p:grpSpPr>
            <a:xfrm rot="1165533">
              <a:off x="345783" y="4430903"/>
              <a:ext cx="1219200" cy="1371600"/>
              <a:chOff x="7391400" y="1143000"/>
              <a:chExt cx="1219200" cy="1371600"/>
            </a:xfrm>
          </p:grpSpPr>
          <p:sp>
            <p:nvSpPr>
              <p:cNvPr id="47" name="Oval 46"/>
              <p:cNvSpPr/>
              <p:nvPr/>
            </p:nvSpPr>
            <p:spPr bwMode="auto">
              <a:xfrm>
                <a:off x="7391400" y="2209800"/>
                <a:ext cx="1219200" cy="304800"/>
              </a:xfrm>
              <a:prstGeom prst="ellipse">
                <a:avLst/>
              </a:prstGeom>
              <a:solidFill>
                <a:srgbClr val="7F7F7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 bwMode="auto">
              <a:xfrm flipV="1">
                <a:off x="8001000" y="1143000"/>
                <a:ext cx="0" cy="1219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49" name="Curved Right Arrow 48"/>
              <p:cNvSpPr/>
              <p:nvPr/>
            </p:nvSpPr>
            <p:spPr bwMode="auto">
              <a:xfrm>
                <a:off x="7772400" y="1600200"/>
                <a:ext cx="381000" cy="228600"/>
              </a:xfrm>
              <a:prstGeom prst="curvedRight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09600" y="2971800"/>
              <a:ext cx="3733800" cy="3190829"/>
              <a:chOff x="228600" y="2889935"/>
              <a:chExt cx="3733800" cy="3190829"/>
            </a:xfrm>
          </p:grpSpPr>
          <p:grpSp>
            <p:nvGrpSpPr>
              <p:cNvPr id="19" name="Group 18"/>
              <p:cNvGrpSpPr/>
              <p:nvPr/>
            </p:nvGrpSpPr>
            <p:grpSpPr>
              <a:xfrm rot="4072834">
                <a:off x="304800" y="3185164"/>
                <a:ext cx="1219200" cy="1371600"/>
                <a:chOff x="7391400" y="1143000"/>
                <a:chExt cx="1219200" cy="1371600"/>
              </a:xfrm>
            </p:grpSpPr>
            <p:sp>
              <p:nvSpPr>
                <p:cNvPr id="44" name="Oval 43"/>
                <p:cNvSpPr/>
                <p:nvPr/>
              </p:nvSpPr>
              <p:spPr bwMode="auto">
                <a:xfrm>
                  <a:off x="7391400" y="2209800"/>
                  <a:ext cx="1219200" cy="304800"/>
                </a:xfrm>
                <a:prstGeom prst="ellipse">
                  <a:avLst/>
                </a:prstGeom>
                <a:solidFill>
                  <a:srgbClr val="7F7F7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  <p:cxnSp>
              <p:nvCxnSpPr>
                <p:cNvPr id="45" name="Straight Arrow Connector 44"/>
                <p:cNvCxnSpPr/>
                <p:nvPr/>
              </p:nvCxnSpPr>
              <p:spPr bwMode="auto">
                <a:xfrm flipV="1">
                  <a:off x="8001000" y="1143000"/>
                  <a:ext cx="0" cy="1219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sp>
              <p:nvSpPr>
                <p:cNvPr id="46" name="Curved Right Arrow 45"/>
                <p:cNvSpPr/>
                <p:nvPr/>
              </p:nvSpPr>
              <p:spPr bwMode="auto">
                <a:xfrm>
                  <a:off x="7772400" y="1600200"/>
                  <a:ext cx="381000" cy="228600"/>
                </a:xfrm>
                <a:prstGeom prst="curvedRightArrow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 rot="16572194">
                <a:off x="1128655" y="2813735"/>
                <a:ext cx="1219200" cy="1371600"/>
                <a:chOff x="7391400" y="1143000"/>
                <a:chExt cx="1219200" cy="1371600"/>
              </a:xfrm>
            </p:grpSpPr>
            <p:sp>
              <p:nvSpPr>
                <p:cNvPr id="41" name="Oval 40"/>
                <p:cNvSpPr/>
                <p:nvPr/>
              </p:nvSpPr>
              <p:spPr bwMode="auto">
                <a:xfrm>
                  <a:off x="7391400" y="2209800"/>
                  <a:ext cx="1219200" cy="304800"/>
                </a:xfrm>
                <a:prstGeom prst="ellipse">
                  <a:avLst/>
                </a:prstGeom>
                <a:solidFill>
                  <a:srgbClr val="7F7F7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  <p:cxnSp>
              <p:nvCxnSpPr>
                <p:cNvPr id="42" name="Straight Arrow Connector 41"/>
                <p:cNvCxnSpPr/>
                <p:nvPr/>
              </p:nvCxnSpPr>
              <p:spPr bwMode="auto">
                <a:xfrm flipV="1">
                  <a:off x="8001000" y="1143000"/>
                  <a:ext cx="0" cy="1219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sp>
              <p:nvSpPr>
                <p:cNvPr id="43" name="Curved Right Arrow 42"/>
                <p:cNvSpPr/>
                <p:nvPr/>
              </p:nvSpPr>
              <p:spPr bwMode="auto">
                <a:xfrm>
                  <a:off x="7772400" y="1600200"/>
                  <a:ext cx="381000" cy="228600"/>
                </a:xfrm>
                <a:prstGeom prst="curvedRightArrow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 rot="20036922">
                <a:off x="1600200" y="3581400"/>
                <a:ext cx="1219200" cy="1371600"/>
                <a:chOff x="7391400" y="1143000"/>
                <a:chExt cx="1219200" cy="1371600"/>
              </a:xfrm>
            </p:grpSpPr>
            <p:sp>
              <p:nvSpPr>
                <p:cNvPr id="38" name="Oval 37"/>
                <p:cNvSpPr/>
                <p:nvPr/>
              </p:nvSpPr>
              <p:spPr bwMode="auto">
                <a:xfrm>
                  <a:off x="7391400" y="2209800"/>
                  <a:ext cx="1219200" cy="304800"/>
                </a:xfrm>
                <a:prstGeom prst="ellipse">
                  <a:avLst/>
                </a:prstGeom>
                <a:solidFill>
                  <a:srgbClr val="7F7F7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  <p:cxnSp>
              <p:nvCxnSpPr>
                <p:cNvPr id="39" name="Straight Arrow Connector 38"/>
                <p:cNvCxnSpPr/>
                <p:nvPr/>
              </p:nvCxnSpPr>
              <p:spPr bwMode="auto">
                <a:xfrm flipV="1">
                  <a:off x="8001000" y="1143000"/>
                  <a:ext cx="0" cy="1219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sp>
              <p:nvSpPr>
                <p:cNvPr id="40" name="Curved Right Arrow 39"/>
                <p:cNvSpPr/>
                <p:nvPr/>
              </p:nvSpPr>
              <p:spPr bwMode="auto">
                <a:xfrm>
                  <a:off x="7772400" y="1600200"/>
                  <a:ext cx="381000" cy="228600"/>
                </a:xfrm>
                <a:prstGeom prst="curvedRightArrow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 rot="2943611">
                <a:off x="2667000" y="4328164"/>
                <a:ext cx="1219200" cy="1371600"/>
                <a:chOff x="7391400" y="1143000"/>
                <a:chExt cx="1219200" cy="137160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7391400" y="2209800"/>
                  <a:ext cx="1219200" cy="304800"/>
                </a:xfrm>
                <a:prstGeom prst="ellipse">
                  <a:avLst/>
                </a:prstGeom>
                <a:solidFill>
                  <a:srgbClr val="7F7F7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  <p:cxnSp>
              <p:nvCxnSpPr>
                <p:cNvPr id="36" name="Straight Arrow Connector 35"/>
                <p:cNvCxnSpPr/>
                <p:nvPr/>
              </p:nvCxnSpPr>
              <p:spPr bwMode="auto">
                <a:xfrm flipV="1">
                  <a:off x="8001000" y="1143000"/>
                  <a:ext cx="0" cy="1219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sp>
              <p:nvSpPr>
                <p:cNvPr id="37" name="Curved Right Arrow 36"/>
                <p:cNvSpPr/>
                <p:nvPr/>
              </p:nvSpPr>
              <p:spPr bwMode="auto">
                <a:xfrm>
                  <a:off x="7772400" y="1600200"/>
                  <a:ext cx="381000" cy="228600"/>
                </a:xfrm>
                <a:prstGeom prst="curvedRightArrow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066800" y="4709164"/>
                <a:ext cx="1219200" cy="1371600"/>
                <a:chOff x="7391400" y="1143000"/>
                <a:chExt cx="1219200" cy="137160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7391400" y="2209800"/>
                  <a:ext cx="1219200" cy="304800"/>
                </a:xfrm>
                <a:prstGeom prst="ellipse">
                  <a:avLst/>
                </a:prstGeom>
                <a:solidFill>
                  <a:srgbClr val="7F7F7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  <p:cxnSp>
              <p:nvCxnSpPr>
                <p:cNvPr id="33" name="Straight Arrow Connector 32"/>
                <p:cNvCxnSpPr/>
                <p:nvPr/>
              </p:nvCxnSpPr>
              <p:spPr bwMode="auto">
                <a:xfrm flipV="1">
                  <a:off x="8001000" y="1143000"/>
                  <a:ext cx="0" cy="1219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sp>
              <p:nvSpPr>
                <p:cNvPr id="34" name="Curved Right Arrow 33"/>
                <p:cNvSpPr/>
                <p:nvPr/>
              </p:nvSpPr>
              <p:spPr bwMode="auto">
                <a:xfrm>
                  <a:off x="7772400" y="1600200"/>
                  <a:ext cx="381000" cy="228600"/>
                </a:xfrm>
                <a:prstGeom prst="curvedRightArrow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 rot="4076914">
                <a:off x="1016899" y="3779045"/>
                <a:ext cx="1219200" cy="1371600"/>
                <a:chOff x="7391400" y="1143000"/>
                <a:chExt cx="1219200" cy="1371600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7391400" y="2209800"/>
                  <a:ext cx="1219200" cy="304800"/>
                </a:xfrm>
                <a:prstGeom prst="ellipse">
                  <a:avLst/>
                </a:prstGeom>
                <a:solidFill>
                  <a:srgbClr val="7F7F7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  <p:cxnSp>
              <p:nvCxnSpPr>
                <p:cNvPr id="30" name="Straight Arrow Connector 29"/>
                <p:cNvCxnSpPr/>
                <p:nvPr/>
              </p:nvCxnSpPr>
              <p:spPr bwMode="auto">
                <a:xfrm flipV="1">
                  <a:off x="8001000" y="1143000"/>
                  <a:ext cx="0" cy="1219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sp>
              <p:nvSpPr>
                <p:cNvPr id="31" name="Curved Right Arrow 30"/>
                <p:cNvSpPr/>
                <p:nvPr/>
              </p:nvSpPr>
              <p:spPr bwMode="auto">
                <a:xfrm>
                  <a:off x="7772400" y="1600200"/>
                  <a:ext cx="381000" cy="228600"/>
                </a:xfrm>
                <a:prstGeom prst="curvedRightArrow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 rot="14736985">
                <a:off x="2590800" y="3429000"/>
                <a:ext cx="1219200" cy="1371600"/>
                <a:chOff x="7391400" y="1143000"/>
                <a:chExt cx="1219200" cy="1371600"/>
              </a:xfrm>
            </p:grpSpPr>
            <p:sp>
              <p:nvSpPr>
                <p:cNvPr id="26" name="Oval 25"/>
                <p:cNvSpPr/>
                <p:nvPr/>
              </p:nvSpPr>
              <p:spPr bwMode="auto">
                <a:xfrm>
                  <a:off x="7391400" y="2209800"/>
                  <a:ext cx="1219200" cy="304800"/>
                </a:xfrm>
                <a:prstGeom prst="ellipse">
                  <a:avLst/>
                </a:prstGeom>
                <a:solidFill>
                  <a:srgbClr val="7F7F7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 bwMode="auto">
                <a:xfrm flipV="1">
                  <a:off x="8001000" y="1143000"/>
                  <a:ext cx="0" cy="1219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sp>
              <p:nvSpPr>
                <p:cNvPr id="28" name="Curved Right Arrow 27"/>
                <p:cNvSpPr/>
                <p:nvPr/>
              </p:nvSpPr>
              <p:spPr bwMode="auto">
                <a:xfrm>
                  <a:off x="7772400" y="1600200"/>
                  <a:ext cx="381000" cy="228600"/>
                </a:xfrm>
                <a:prstGeom prst="curvedRightArrow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019800" y="3333750"/>
            <a:ext cx="2514600" cy="1714500"/>
            <a:chOff x="4724400" y="2819401"/>
            <a:chExt cx="4035497" cy="3505199"/>
          </a:xfrm>
        </p:grpSpPr>
        <p:grpSp>
          <p:nvGrpSpPr>
            <p:cNvPr id="51" name="Group 50"/>
            <p:cNvGrpSpPr/>
            <p:nvPr/>
          </p:nvGrpSpPr>
          <p:grpSpPr>
            <a:xfrm rot="5400000">
              <a:off x="4953000" y="2971800"/>
              <a:ext cx="1219200" cy="1371600"/>
              <a:chOff x="7391400" y="1143000"/>
              <a:chExt cx="1219200" cy="1371600"/>
            </a:xfrm>
          </p:grpSpPr>
          <p:sp>
            <p:nvSpPr>
              <p:cNvPr id="80" name="Oval 79"/>
              <p:cNvSpPr/>
              <p:nvPr/>
            </p:nvSpPr>
            <p:spPr bwMode="auto">
              <a:xfrm>
                <a:off x="7391400" y="2209800"/>
                <a:ext cx="1219200" cy="304800"/>
              </a:xfrm>
              <a:prstGeom prst="ellipse">
                <a:avLst/>
              </a:prstGeom>
              <a:solidFill>
                <a:srgbClr val="7F7F7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 bwMode="auto">
              <a:xfrm flipV="1">
                <a:off x="8001000" y="1143000"/>
                <a:ext cx="0" cy="1219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82" name="Curved Right Arrow 81"/>
              <p:cNvSpPr/>
              <p:nvPr/>
            </p:nvSpPr>
            <p:spPr bwMode="auto">
              <a:xfrm>
                <a:off x="7772400" y="1600200"/>
                <a:ext cx="381000" cy="228600"/>
              </a:xfrm>
              <a:prstGeom prst="curvedRight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 rot="16200000">
              <a:off x="5943600" y="2743201"/>
              <a:ext cx="1219200" cy="1371600"/>
              <a:chOff x="7391400" y="1143000"/>
              <a:chExt cx="1219200" cy="1371600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391400" y="2209800"/>
                <a:ext cx="1219200" cy="304800"/>
              </a:xfrm>
              <a:prstGeom prst="ellipse">
                <a:avLst/>
              </a:prstGeom>
              <a:solidFill>
                <a:srgbClr val="7F7F7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  <p:cxnSp>
            <p:nvCxnSpPr>
              <p:cNvPr id="78" name="Straight Arrow Connector 77"/>
              <p:cNvCxnSpPr/>
              <p:nvPr/>
            </p:nvCxnSpPr>
            <p:spPr bwMode="auto">
              <a:xfrm flipV="1">
                <a:off x="8001000" y="1143000"/>
                <a:ext cx="0" cy="1219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79" name="Curved Right Arrow 78"/>
              <p:cNvSpPr/>
              <p:nvPr/>
            </p:nvSpPr>
            <p:spPr bwMode="auto">
              <a:xfrm>
                <a:off x="7772400" y="1600200"/>
                <a:ext cx="381000" cy="228600"/>
              </a:xfrm>
              <a:prstGeom prst="curvedRight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 rot="16049167">
              <a:off x="6908122" y="4009106"/>
              <a:ext cx="1219200" cy="1371600"/>
              <a:chOff x="7391400" y="1143000"/>
              <a:chExt cx="1219200" cy="1371600"/>
            </a:xfrm>
          </p:grpSpPr>
          <p:sp>
            <p:nvSpPr>
              <p:cNvPr id="74" name="Oval 73"/>
              <p:cNvSpPr/>
              <p:nvPr/>
            </p:nvSpPr>
            <p:spPr bwMode="auto">
              <a:xfrm>
                <a:off x="7391400" y="2209800"/>
                <a:ext cx="1219200" cy="304800"/>
              </a:xfrm>
              <a:prstGeom prst="ellipse">
                <a:avLst/>
              </a:prstGeom>
              <a:solidFill>
                <a:srgbClr val="7F7F7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  <p:cxnSp>
            <p:nvCxnSpPr>
              <p:cNvPr id="75" name="Straight Arrow Connector 74"/>
              <p:cNvCxnSpPr/>
              <p:nvPr/>
            </p:nvCxnSpPr>
            <p:spPr bwMode="auto">
              <a:xfrm flipV="1">
                <a:off x="8001000" y="1143000"/>
                <a:ext cx="0" cy="1219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76" name="Curved Right Arrow 75"/>
              <p:cNvSpPr/>
              <p:nvPr/>
            </p:nvSpPr>
            <p:spPr bwMode="auto">
              <a:xfrm>
                <a:off x="7772400" y="1600200"/>
                <a:ext cx="381000" cy="228600"/>
              </a:xfrm>
              <a:prstGeom prst="curvedRight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5400000">
              <a:off x="4800600" y="4572000"/>
              <a:ext cx="1219200" cy="1371600"/>
              <a:chOff x="7391400" y="1143000"/>
              <a:chExt cx="1219200" cy="1371600"/>
            </a:xfrm>
          </p:grpSpPr>
          <p:sp>
            <p:nvSpPr>
              <p:cNvPr id="71" name="Oval 70"/>
              <p:cNvSpPr/>
              <p:nvPr/>
            </p:nvSpPr>
            <p:spPr bwMode="auto">
              <a:xfrm>
                <a:off x="7391400" y="2209800"/>
                <a:ext cx="1219200" cy="304800"/>
              </a:xfrm>
              <a:prstGeom prst="ellipse">
                <a:avLst/>
              </a:prstGeom>
              <a:solidFill>
                <a:srgbClr val="7F7F7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  <p:cxnSp>
            <p:nvCxnSpPr>
              <p:cNvPr id="72" name="Straight Arrow Connector 71"/>
              <p:cNvCxnSpPr/>
              <p:nvPr/>
            </p:nvCxnSpPr>
            <p:spPr bwMode="auto">
              <a:xfrm flipV="1">
                <a:off x="8001000" y="1143000"/>
                <a:ext cx="0" cy="1219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73" name="Curved Right Arrow 72"/>
              <p:cNvSpPr/>
              <p:nvPr/>
            </p:nvSpPr>
            <p:spPr bwMode="auto">
              <a:xfrm>
                <a:off x="7772400" y="1600200"/>
                <a:ext cx="381000" cy="228600"/>
              </a:xfrm>
              <a:prstGeom prst="curvedRight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rot="5400000">
              <a:off x="7464497" y="5029200"/>
              <a:ext cx="1219200" cy="1371600"/>
              <a:chOff x="7391400" y="1143000"/>
              <a:chExt cx="1219200" cy="13716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7391400" y="2209800"/>
                <a:ext cx="1219200" cy="304800"/>
              </a:xfrm>
              <a:prstGeom prst="ellipse">
                <a:avLst/>
              </a:prstGeom>
              <a:solidFill>
                <a:srgbClr val="7F7F7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  <p:cxnSp>
            <p:nvCxnSpPr>
              <p:cNvPr id="69" name="Straight Arrow Connector 68"/>
              <p:cNvCxnSpPr/>
              <p:nvPr/>
            </p:nvCxnSpPr>
            <p:spPr bwMode="auto">
              <a:xfrm flipV="1">
                <a:off x="8001000" y="1143000"/>
                <a:ext cx="0" cy="1219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70" name="Curved Right Arrow 69"/>
              <p:cNvSpPr/>
              <p:nvPr/>
            </p:nvSpPr>
            <p:spPr bwMode="auto">
              <a:xfrm>
                <a:off x="7772400" y="1600200"/>
                <a:ext cx="381000" cy="228600"/>
              </a:xfrm>
              <a:prstGeom prst="curvedRight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 rot="16200000">
              <a:off x="5638800" y="4861564"/>
              <a:ext cx="1219200" cy="1371600"/>
              <a:chOff x="7391400" y="1143000"/>
              <a:chExt cx="1219200" cy="1371600"/>
            </a:xfrm>
          </p:grpSpPr>
          <p:sp>
            <p:nvSpPr>
              <p:cNvPr id="65" name="Oval 64"/>
              <p:cNvSpPr/>
              <p:nvPr/>
            </p:nvSpPr>
            <p:spPr bwMode="auto">
              <a:xfrm>
                <a:off x="7391400" y="2209800"/>
                <a:ext cx="1219200" cy="304800"/>
              </a:xfrm>
              <a:prstGeom prst="ellipse">
                <a:avLst/>
              </a:prstGeom>
              <a:solidFill>
                <a:srgbClr val="7F7F7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 bwMode="auto">
              <a:xfrm flipV="1">
                <a:off x="8001000" y="1143000"/>
                <a:ext cx="0" cy="1219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67" name="Curved Right Arrow 66"/>
              <p:cNvSpPr/>
              <p:nvPr/>
            </p:nvSpPr>
            <p:spPr bwMode="auto">
              <a:xfrm>
                <a:off x="7772400" y="1600200"/>
                <a:ext cx="381000" cy="228600"/>
              </a:xfrm>
              <a:prstGeom prst="curvedRight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 rot="5400000">
              <a:off x="5665099" y="3641881"/>
              <a:ext cx="1219200" cy="1371600"/>
              <a:chOff x="7391400" y="1143000"/>
              <a:chExt cx="1219200" cy="1371600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7391400" y="2209800"/>
                <a:ext cx="1219200" cy="304800"/>
              </a:xfrm>
              <a:prstGeom prst="ellipse">
                <a:avLst/>
              </a:prstGeom>
              <a:solidFill>
                <a:srgbClr val="7F7F7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 bwMode="auto">
              <a:xfrm flipV="1">
                <a:off x="8001000" y="1143000"/>
                <a:ext cx="0" cy="1219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64" name="Curved Right Arrow 63"/>
              <p:cNvSpPr/>
              <p:nvPr/>
            </p:nvSpPr>
            <p:spPr bwMode="auto">
              <a:xfrm>
                <a:off x="7772400" y="1600200"/>
                <a:ext cx="381000" cy="228600"/>
              </a:xfrm>
              <a:prstGeom prst="curvedRight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16200000">
              <a:off x="7388297" y="3276600"/>
              <a:ext cx="1219200" cy="1371600"/>
              <a:chOff x="7391400" y="1143000"/>
              <a:chExt cx="1219200" cy="1371600"/>
            </a:xfrm>
          </p:grpSpPr>
          <p:sp>
            <p:nvSpPr>
              <p:cNvPr id="59" name="Oval 58"/>
              <p:cNvSpPr/>
              <p:nvPr/>
            </p:nvSpPr>
            <p:spPr bwMode="auto">
              <a:xfrm>
                <a:off x="7391400" y="2209800"/>
                <a:ext cx="1219200" cy="304800"/>
              </a:xfrm>
              <a:prstGeom prst="ellipse">
                <a:avLst/>
              </a:prstGeom>
              <a:solidFill>
                <a:srgbClr val="7F7F7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 bwMode="auto">
              <a:xfrm flipV="1">
                <a:off x="8001000" y="1143000"/>
                <a:ext cx="0" cy="1219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61" name="Curved Right Arrow 60"/>
              <p:cNvSpPr/>
              <p:nvPr/>
            </p:nvSpPr>
            <p:spPr bwMode="auto">
              <a:xfrm>
                <a:off x="7772400" y="1600200"/>
                <a:ext cx="381000" cy="228600"/>
              </a:xfrm>
              <a:prstGeom prst="curvedRight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</p:grpSp>
      </p:grpSp>
      <p:sp>
        <p:nvSpPr>
          <p:cNvPr id="83" name="Notched Right Arrow 82"/>
          <p:cNvSpPr/>
          <p:nvPr/>
        </p:nvSpPr>
        <p:spPr bwMode="auto">
          <a:xfrm>
            <a:off x="4038600" y="3829050"/>
            <a:ext cx="838200" cy="342900"/>
          </a:xfrm>
          <a:prstGeom prst="notch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590800" y="4705350"/>
            <a:ext cx="3697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causes this alignment?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 bwMode="auto">
          <a:xfrm>
            <a:off x="381000" y="1435158"/>
            <a:ext cx="87630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64" charset="-128"/>
                <a:cs typeface="ＭＳ Ｐゴシック" pitchFamily="6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9pPr>
          </a:lstStyle>
          <a:p>
            <a:r>
              <a:rPr lang="en-US" dirty="0" smtClean="0"/>
              <a:t>To cause polarization an individual grain first has to align its rotation with one of its “principal axes” (so it has a fixed projection)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0115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" presetClass="entr" presetSubtype="0" fill="hold" grpId="3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1" presetClass="entr" presetSubtype="0" fill="hold" grpId="4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xit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5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9" grpId="0" animBg="1"/>
      <p:bldP spid="83" grpId="0" animBg="1"/>
      <p:bldP spid="85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owing_clou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98623"/>
            <a:ext cx="2052782" cy="1016127"/>
          </a:xfrm>
          <a:prstGeom prst="rect">
            <a:avLst/>
          </a:prstGeom>
        </p:spPr>
      </p:pic>
      <p:pic>
        <p:nvPicPr>
          <p:cNvPr id="8" name="Picture 7" descr="spi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900"/>
            <a:ext cx="925982" cy="1771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Radiative</a:t>
            </a:r>
            <a:r>
              <a:rPr lang="en-US" dirty="0" smtClean="0"/>
              <a:t> Alignment Torque (“RAT”)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0426"/>
            <a:ext cx="8915400" cy="1943100"/>
          </a:xfrm>
        </p:spPr>
        <p:txBody>
          <a:bodyPr/>
          <a:lstStyle/>
          <a:p>
            <a:r>
              <a:rPr lang="en-US" sz="2000" dirty="0" smtClean="0"/>
              <a:t>“RAT” theory (developed since the </a:t>
            </a:r>
            <a:r>
              <a:rPr lang="en-US" sz="2000" dirty="0" smtClean="0"/>
              <a:t>mid-1990’s</a:t>
            </a:r>
            <a:r>
              <a:rPr lang="en-US" sz="2000" dirty="0" smtClean="0"/>
              <a:t>) predicts that grains are spun up by light (similar to a spinner being blown on) </a:t>
            </a:r>
          </a:p>
          <a:p>
            <a:r>
              <a:rPr lang="en-US" sz="2000" dirty="0" smtClean="0"/>
              <a:t>For the interstellar “sand” this rotation causes an interaction with the magnetic field and aligns the grains with the field direction</a:t>
            </a:r>
          </a:p>
          <a:p>
            <a:pPr lvl="1"/>
            <a:r>
              <a:rPr lang="en-US" sz="1800" dirty="0" smtClean="0"/>
              <a:t>The other grain type – “soot” – should not “see” the magnetic field, but could be aligned along the direction of the radiation </a:t>
            </a: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95800" y="2800350"/>
            <a:ext cx="4648200" cy="2209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64" charset="-128"/>
                <a:cs typeface="ＭＳ Ｐゴシック" pitchFamily="6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9pPr>
          </a:lstStyle>
          <a:p>
            <a:r>
              <a:rPr lang="en-US" sz="2000" dirty="0" smtClean="0"/>
              <a:t>An observationally well supported, quantitative theory of grain alignment, allows us to more reliably probe the magnetic fields</a:t>
            </a:r>
          </a:p>
          <a:p>
            <a:r>
              <a:rPr lang="en-US" sz="2000" dirty="0" smtClean="0"/>
              <a:t>Provides new probes of the ISM</a:t>
            </a:r>
          </a:p>
          <a:p>
            <a:r>
              <a:rPr lang="en-US" sz="2000" dirty="0" smtClean="0"/>
              <a:t>At this AAS we present two new test of RAT alignment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1676400" y="3595985"/>
            <a:ext cx="3276600" cy="1490365"/>
            <a:chOff x="533400" y="3657600"/>
            <a:chExt cx="3276600" cy="1490365"/>
          </a:xfrm>
        </p:grpSpPr>
        <p:grpSp>
          <p:nvGrpSpPr>
            <p:cNvPr id="58" name="Group 57"/>
            <p:cNvGrpSpPr/>
            <p:nvPr/>
          </p:nvGrpSpPr>
          <p:grpSpPr>
            <a:xfrm>
              <a:off x="533400" y="3714750"/>
              <a:ext cx="3276600" cy="1428750"/>
              <a:chOff x="533400" y="4953000"/>
              <a:chExt cx="3276600" cy="1905000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1219200" y="4953000"/>
                <a:ext cx="2590800" cy="1676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1066800" y="5105400"/>
                <a:ext cx="2667000" cy="17526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914400" y="5257800"/>
                <a:ext cx="2514600" cy="1600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685800" y="5410200"/>
                <a:ext cx="2209800" cy="1447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533400" y="5715000"/>
                <a:ext cx="1828800" cy="1143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10" name="Group 9"/>
            <p:cNvGrpSpPr/>
            <p:nvPr/>
          </p:nvGrpSpPr>
          <p:grpSpPr>
            <a:xfrm rot="1938233">
              <a:off x="1042237" y="3906753"/>
              <a:ext cx="1683527" cy="1058142"/>
              <a:chOff x="4724400" y="2819401"/>
              <a:chExt cx="4035497" cy="3505199"/>
            </a:xfrm>
          </p:grpSpPr>
          <p:grpSp>
            <p:nvGrpSpPr>
              <p:cNvPr id="11" name="Group 10"/>
              <p:cNvGrpSpPr/>
              <p:nvPr/>
            </p:nvGrpSpPr>
            <p:grpSpPr>
              <a:xfrm rot="5400000">
                <a:off x="4953000" y="2971800"/>
                <a:ext cx="1219200" cy="1371600"/>
                <a:chOff x="7391400" y="1143000"/>
                <a:chExt cx="1219200" cy="13716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7391400" y="2209800"/>
                  <a:ext cx="1219200" cy="304800"/>
                </a:xfrm>
                <a:prstGeom prst="ellipse">
                  <a:avLst/>
                </a:prstGeom>
                <a:solidFill>
                  <a:srgbClr val="7F7F7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  <p:cxnSp>
              <p:nvCxnSpPr>
                <p:cNvPr id="41" name="Straight Arrow Connector 40"/>
                <p:cNvCxnSpPr/>
                <p:nvPr/>
              </p:nvCxnSpPr>
              <p:spPr bwMode="auto">
                <a:xfrm flipV="1">
                  <a:off x="8001000" y="1143000"/>
                  <a:ext cx="0" cy="1219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sp>
              <p:nvSpPr>
                <p:cNvPr id="42" name="Curved Right Arrow 41"/>
                <p:cNvSpPr/>
                <p:nvPr/>
              </p:nvSpPr>
              <p:spPr bwMode="auto">
                <a:xfrm>
                  <a:off x="7772400" y="1600200"/>
                  <a:ext cx="381000" cy="228600"/>
                </a:xfrm>
                <a:prstGeom prst="curvedRightArrow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 rot="16200000">
                <a:off x="5943600" y="2743201"/>
                <a:ext cx="1219200" cy="1371600"/>
                <a:chOff x="7391400" y="1143000"/>
                <a:chExt cx="1219200" cy="1371600"/>
              </a:xfrm>
            </p:grpSpPr>
            <p:sp>
              <p:nvSpPr>
                <p:cNvPr id="37" name="Oval 36"/>
                <p:cNvSpPr/>
                <p:nvPr/>
              </p:nvSpPr>
              <p:spPr bwMode="auto">
                <a:xfrm>
                  <a:off x="7391400" y="2209800"/>
                  <a:ext cx="1219200" cy="304800"/>
                </a:xfrm>
                <a:prstGeom prst="ellipse">
                  <a:avLst/>
                </a:prstGeom>
                <a:solidFill>
                  <a:srgbClr val="7F7F7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  <p:cxnSp>
              <p:nvCxnSpPr>
                <p:cNvPr id="38" name="Straight Arrow Connector 37"/>
                <p:cNvCxnSpPr/>
                <p:nvPr/>
              </p:nvCxnSpPr>
              <p:spPr bwMode="auto">
                <a:xfrm flipV="1">
                  <a:off x="8001000" y="1143000"/>
                  <a:ext cx="0" cy="1219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sp>
              <p:nvSpPr>
                <p:cNvPr id="39" name="Curved Right Arrow 38"/>
                <p:cNvSpPr/>
                <p:nvPr/>
              </p:nvSpPr>
              <p:spPr bwMode="auto">
                <a:xfrm>
                  <a:off x="7772400" y="1600200"/>
                  <a:ext cx="381000" cy="228600"/>
                </a:xfrm>
                <a:prstGeom prst="curvedRightArrow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 rot="16049167">
                <a:off x="6908122" y="4009106"/>
                <a:ext cx="1219200" cy="1371600"/>
                <a:chOff x="7391400" y="1143000"/>
                <a:chExt cx="1219200" cy="1371600"/>
              </a:xfrm>
            </p:grpSpPr>
            <p:sp>
              <p:nvSpPr>
                <p:cNvPr id="34" name="Oval 33"/>
                <p:cNvSpPr/>
                <p:nvPr/>
              </p:nvSpPr>
              <p:spPr bwMode="auto">
                <a:xfrm>
                  <a:off x="7391400" y="2209800"/>
                  <a:ext cx="1219200" cy="304800"/>
                </a:xfrm>
                <a:prstGeom prst="ellipse">
                  <a:avLst/>
                </a:prstGeom>
                <a:solidFill>
                  <a:srgbClr val="7F7F7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  <p:cxnSp>
              <p:nvCxnSpPr>
                <p:cNvPr id="35" name="Straight Arrow Connector 34"/>
                <p:cNvCxnSpPr/>
                <p:nvPr/>
              </p:nvCxnSpPr>
              <p:spPr bwMode="auto">
                <a:xfrm flipV="1">
                  <a:off x="8001000" y="1143000"/>
                  <a:ext cx="0" cy="1219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sp>
              <p:nvSpPr>
                <p:cNvPr id="36" name="Curved Right Arrow 35"/>
                <p:cNvSpPr/>
                <p:nvPr/>
              </p:nvSpPr>
              <p:spPr bwMode="auto">
                <a:xfrm>
                  <a:off x="7772400" y="1600200"/>
                  <a:ext cx="381000" cy="228600"/>
                </a:xfrm>
                <a:prstGeom prst="curvedRightArrow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 rot="5400000">
                <a:off x="4800600" y="4572000"/>
                <a:ext cx="1219200" cy="1371600"/>
                <a:chOff x="7391400" y="1143000"/>
                <a:chExt cx="1219200" cy="1371600"/>
              </a:xfrm>
            </p:grpSpPr>
            <p:sp>
              <p:nvSpPr>
                <p:cNvPr id="31" name="Oval 30"/>
                <p:cNvSpPr/>
                <p:nvPr/>
              </p:nvSpPr>
              <p:spPr bwMode="auto">
                <a:xfrm>
                  <a:off x="7391400" y="2209800"/>
                  <a:ext cx="1219200" cy="304800"/>
                </a:xfrm>
                <a:prstGeom prst="ellipse">
                  <a:avLst/>
                </a:prstGeom>
                <a:solidFill>
                  <a:srgbClr val="7F7F7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  <p:cxnSp>
              <p:nvCxnSpPr>
                <p:cNvPr id="32" name="Straight Arrow Connector 31"/>
                <p:cNvCxnSpPr/>
                <p:nvPr/>
              </p:nvCxnSpPr>
              <p:spPr bwMode="auto">
                <a:xfrm flipV="1">
                  <a:off x="8001000" y="1143000"/>
                  <a:ext cx="0" cy="1219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sp>
              <p:nvSpPr>
                <p:cNvPr id="33" name="Curved Right Arrow 32"/>
                <p:cNvSpPr/>
                <p:nvPr/>
              </p:nvSpPr>
              <p:spPr bwMode="auto">
                <a:xfrm>
                  <a:off x="7772400" y="1600200"/>
                  <a:ext cx="381000" cy="228600"/>
                </a:xfrm>
                <a:prstGeom prst="curvedRightArrow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 rot="5400000">
                <a:off x="7464497" y="5029200"/>
                <a:ext cx="1219200" cy="1371600"/>
                <a:chOff x="7391400" y="1143000"/>
                <a:chExt cx="1219200" cy="1371600"/>
              </a:xfrm>
            </p:grpSpPr>
            <p:sp>
              <p:nvSpPr>
                <p:cNvPr id="28" name="Oval 27"/>
                <p:cNvSpPr/>
                <p:nvPr/>
              </p:nvSpPr>
              <p:spPr bwMode="auto">
                <a:xfrm>
                  <a:off x="7391400" y="2209800"/>
                  <a:ext cx="1219200" cy="304800"/>
                </a:xfrm>
                <a:prstGeom prst="ellipse">
                  <a:avLst/>
                </a:prstGeom>
                <a:solidFill>
                  <a:srgbClr val="7F7F7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 bwMode="auto">
                <a:xfrm flipV="1">
                  <a:off x="8001000" y="1143000"/>
                  <a:ext cx="0" cy="1219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sp>
              <p:nvSpPr>
                <p:cNvPr id="30" name="Curved Right Arrow 29"/>
                <p:cNvSpPr/>
                <p:nvPr/>
              </p:nvSpPr>
              <p:spPr bwMode="auto">
                <a:xfrm>
                  <a:off x="7772400" y="1600200"/>
                  <a:ext cx="381000" cy="228600"/>
                </a:xfrm>
                <a:prstGeom prst="curvedRightArrow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 rot="16200000">
                <a:off x="5638800" y="4861564"/>
                <a:ext cx="1219200" cy="1371600"/>
                <a:chOff x="7391400" y="1143000"/>
                <a:chExt cx="1219200" cy="1371600"/>
              </a:xfrm>
            </p:grpSpPr>
            <p:sp>
              <p:nvSpPr>
                <p:cNvPr id="25" name="Oval 24"/>
                <p:cNvSpPr/>
                <p:nvPr/>
              </p:nvSpPr>
              <p:spPr bwMode="auto">
                <a:xfrm>
                  <a:off x="7391400" y="2209800"/>
                  <a:ext cx="1219200" cy="304800"/>
                </a:xfrm>
                <a:prstGeom prst="ellipse">
                  <a:avLst/>
                </a:prstGeom>
                <a:solidFill>
                  <a:srgbClr val="7F7F7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 bwMode="auto">
                <a:xfrm flipV="1">
                  <a:off x="8001000" y="1143000"/>
                  <a:ext cx="0" cy="1219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sp>
              <p:nvSpPr>
                <p:cNvPr id="27" name="Curved Right Arrow 26"/>
                <p:cNvSpPr/>
                <p:nvPr/>
              </p:nvSpPr>
              <p:spPr bwMode="auto">
                <a:xfrm>
                  <a:off x="7772400" y="1600200"/>
                  <a:ext cx="381000" cy="228600"/>
                </a:xfrm>
                <a:prstGeom prst="curvedRightArrow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5400000">
                <a:off x="5665099" y="3641881"/>
                <a:ext cx="1219200" cy="1371600"/>
                <a:chOff x="7391400" y="1143000"/>
                <a:chExt cx="1219200" cy="1371600"/>
              </a:xfrm>
            </p:grpSpPr>
            <p:sp>
              <p:nvSpPr>
                <p:cNvPr id="22" name="Oval 21"/>
                <p:cNvSpPr/>
                <p:nvPr/>
              </p:nvSpPr>
              <p:spPr bwMode="auto">
                <a:xfrm>
                  <a:off x="7391400" y="2209800"/>
                  <a:ext cx="1219200" cy="304800"/>
                </a:xfrm>
                <a:prstGeom prst="ellipse">
                  <a:avLst/>
                </a:prstGeom>
                <a:solidFill>
                  <a:srgbClr val="7F7F7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 bwMode="auto">
                <a:xfrm flipV="1">
                  <a:off x="8001000" y="1143000"/>
                  <a:ext cx="0" cy="1219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sp>
              <p:nvSpPr>
                <p:cNvPr id="24" name="Curved Right Arrow 23"/>
                <p:cNvSpPr/>
                <p:nvPr/>
              </p:nvSpPr>
              <p:spPr bwMode="auto">
                <a:xfrm>
                  <a:off x="7772400" y="1600200"/>
                  <a:ext cx="381000" cy="228600"/>
                </a:xfrm>
                <a:prstGeom prst="curvedRightArrow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 rot="16200000">
                <a:off x="7388297" y="3276600"/>
                <a:ext cx="1219200" cy="1371600"/>
                <a:chOff x="7391400" y="1143000"/>
                <a:chExt cx="1219200" cy="137160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7391400" y="2209800"/>
                  <a:ext cx="1219200" cy="304800"/>
                </a:xfrm>
                <a:prstGeom prst="ellipse">
                  <a:avLst/>
                </a:prstGeom>
                <a:solidFill>
                  <a:srgbClr val="7F7F7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 bwMode="auto">
                <a:xfrm flipV="1">
                  <a:off x="8001000" y="1143000"/>
                  <a:ext cx="0" cy="1219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sp>
              <p:nvSpPr>
                <p:cNvPr id="21" name="Curved Right Arrow 20"/>
                <p:cNvSpPr/>
                <p:nvPr/>
              </p:nvSpPr>
              <p:spPr bwMode="auto">
                <a:xfrm>
                  <a:off x="7772400" y="1600200"/>
                  <a:ext cx="381000" cy="228600"/>
                </a:xfrm>
                <a:prstGeom prst="curvedRightArrow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4" charset="0"/>
                    <a:ea typeface="ＭＳ Ｐゴシック" pitchFamily="64" charset="-128"/>
                    <a:cs typeface="ＭＳ Ｐゴシック" pitchFamily="64" charset="-128"/>
                  </a:endParaRPr>
                </a:p>
              </p:txBody>
            </p:sp>
          </p:grpSp>
        </p:grpSp>
        <p:sp>
          <p:nvSpPr>
            <p:cNvPr id="4" name="5-Point Star 3"/>
            <p:cNvSpPr/>
            <p:nvPr/>
          </p:nvSpPr>
          <p:spPr bwMode="auto">
            <a:xfrm>
              <a:off x="3429000" y="3657600"/>
              <a:ext cx="304800" cy="228600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64" charset="0"/>
                <a:ea typeface="ＭＳ Ｐゴシック" pitchFamily="64" charset="-128"/>
                <a:cs typeface="ＭＳ Ｐゴシック" pitchFamily="64" charset="-128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19401" y="4686300"/>
              <a:ext cx="389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</a:rPr>
                <a:t>B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flipH="1">
              <a:off x="1676400" y="3829050"/>
              <a:ext cx="1676400" cy="1143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C32E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2133600" y="3886200"/>
              <a:ext cx="1219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C32E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H="1">
              <a:off x="2590800" y="3943350"/>
              <a:ext cx="762000" cy="3429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C32E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H="1">
              <a:off x="2895600" y="3943350"/>
              <a:ext cx="533400" cy="5143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C32E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3844238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Strength of the Radiation Affects the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0100"/>
            <a:ext cx="8229600" cy="1600200"/>
          </a:xfrm>
        </p:spPr>
        <p:txBody>
          <a:bodyPr/>
          <a:lstStyle/>
          <a:p>
            <a:r>
              <a:rPr lang="en-US" dirty="0" smtClean="0"/>
              <a:t>Medan &amp; Andersson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poster </a:t>
            </a:r>
            <a:r>
              <a:rPr lang="en-US" dirty="0" smtClean="0">
                <a:solidFill>
                  <a:srgbClr val="FF0000"/>
                </a:solidFill>
              </a:rPr>
              <a:t>247.13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probed the grain alignment in the wall of the Local Bubble.</a:t>
            </a:r>
          </a:p>
          <a:p>
            <a:r>
              <a:rPr lang="en-US" dirty="0" smtClean="0"/>
              <a:t>Using the polarization from 1066 field stars we showed that </a:t>
            </a:r>
            <a:r>
              <a:rPr lang="en-US" dirty="0" smtClean="0">
                <a:solidFill>
                  <a:srgbClr val="0000FF"/>
                </a:solidFill>
              </a:rPr>
              <a:t>the grain alignment efficiency is driven by the brightness and distance to the hot stars in the near</a:t>
            </a:r>
            <a:r>
              <a:rPr lang="en-US" dirty="0">
                <a:solidFill>
                  <a:srgbClr val="0000FF"/>
                </a:solidFill>
              </a:rPr>
              <a:t>-by OB-associations</a:t>
            </a:r>
          </a:p>
        </p:txBody>
      </p:sp>
      <p:pic>
        <p:nvPicPr>
          <p:cNvPr id="7" name="Picture 6" descr="bsin_w_model_tau_lynci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78046"/>
            <a:ext cx="3466354" cy="2209800"/>
          </a:xfrm>
          <a:prstGeom prst="rect">
            <a:avLst/>
          </a:prstGeom>
        </p:spPr>
      </p:pic>
      <p:pic>
        <p:nvPicPr>
          <p:cNvPr id="8" name="Picture 7" descr="LB 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57173"/>
            <a:ext cx="3352800" cy="20195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41300" y="4475202"/>
            <a:ext cx="4308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Top-down view (right) of the Galactic plane around the Sun.  The Local Bubble is outlined in red.  Gray circles show the locations of near-by OB associations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292798" y="4476750"/>
            <a:ext cx="4851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grain alignment efficiency across the Local Bubble wall (averaged over Galactic latitude of b=30-42˚) is well matched by the radiation strength from the local OB-associations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105690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860"/>
            <a:ext cx="9144000" cy="344090"/>
          </a:xfrm>
        </p:spPr>
        <p:txBody>
          <a:bodyPr/>
          <a:lstStyle/>
          <a:p>
            <a:r>
              <a:rPr lang="en-US" dirty="0" smtClean="0"/>
              <a:t>Radiation Aligns Carbonaceous Grains (“soot”)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1300" y="838200"/>
            <a:ext cx="9220200" cy="1885950"/>
          </a:xfrm>
        </p:spPr>
        <p:txBody>
          <a:bodyPr/>
          <a:lstStyle/>
          <a:p>
            <a:r>
              <a:rPr lang="en-US" sz="2000" dirty="0" smtClean="0"/>
              <a:t>To align with the magnetic field, a grain must be “</a:t>
            </a:r>
            <a:r>
              <a:rPr lang="en-US" sz="2000" i="1" u="sng" dirty="0" smtClean="0"/>
              <a:t>paramagnetic</a:t>
            </a:r>
            <a:r>
              <a:rPr lang="en-US" sz="2000" dirty="0" smtClean="0"/>
              <a:t>” </a:t>
            </a:r>
            <a:br>
              <a:rPr lang="en-US" sz="2000" dirty="0" smtClean="0"/>
            </a:br>
            <a:r>
              <a:rPr lang="en-US" sz="1800" dirty="0" smtClean="0"/>
              <a:t>(They must have free, unpaired quantum spins in the solid)</a:t>
            </a:r>
            <a:endParaRPr lang="en-US" sz="2000" dirty="0" smtClean="0"/>
          </a:p>
          <a:p>
            <a:r>
              <a:rPr lang="en-US" sz="2000" dirty="0" smtClean="0"/>
              <a:t>Silicate grains (“sand”) are, but carbonaceous grains (“soot”) are not</a:t>
            </a:r>
          </a:p>
          <a:p>
            <a:pPr lvl="1"/>
            <a:r>
              <a:rPr lang="en-US" sz="1800" dirty="0" smtClean="0"/>
              <a:t>RAT therefore predicts that carbon grains do not align in the ISM</a:t>
            </a:r>
          </a:p>
          <a:p>
            <a:r>
              <a:rPr lang="en-US" sz="2000" dirty="0" smtClean="0"/>
              <a:t>RAT does predicts that for strong radiation fields, the alignment direction (for any grain) becomes the direction of the radiation.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-41300" y="2737680"/>
            <a:ext cx="6345250" cy="2400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64" charset="-128"/>
                <a:cs typeface="ＭＳ Ｐゴシック" pitchFamily="6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9pPr>
          </a:lstStyle>
          <a:p>
            <a:r>
              <a:rPr lang="en-US" sz="1800" dirty="0"/>
              <a:t>To test </a:t>
            </a:r>
            <a:r>
              <a:rPr lang="en-US" sz="1800" dirty="0" smtClean="0"/>
              <a:t>carbon grain alignment </a:t>
            </a:r>
            <a:r>
              <a:rPr lang="en-US" sz="1800" dirty="0"/>
              <a:t>we observed IRC+10216 with SOFIA/HAWC+ (Andersson et al., </a:t>
            </a:r>
            <a:r>
              <a:rPr lang="en-US" sz="1800" dirty="0" smtClean="0"/>
              <a:t>Pres. </a:t>
            </a:r>
            <a:r>
              <a:rPr lang="en-US" sz="1800" dirty="0">
                <a:solidFill>
                  <a:srgbClr val="FF0000"/>
                </a:solidFill>
              </a:rPr>
              <a:t>414.04</a:t>
            </a:r>
            <a:r>
              <a:rPr lang="en-US" sz="1800" dirty="0"/>
              <a:t>) </a:t>
            </a:r>
          </a:p>
          <a:p>
            <a:r>
              <a:rPr lang="en-US" sz="1800" dirty="0" smtClean="0"/>
              <a:t>The dust in the envelope of IRC+10216 is carbonaceous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The IRC+10216 envelope is radially polarized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The amount of polarization follows the dust temperature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These results supports RAT alignment of carbon grains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850" y="2381794"/>
            <a:ext cx="2971800" cy="278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126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52750"/>
            <a:ext cx="91440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Presentations:</a:t>
            </a:r>
            <a:endParaRPr lang="en-US" sz="2000" dirty="0" smtClean="0"/>
          </a:p>
          <a:p>
            <a:r>
              <a:rPr lang="en-US" sz="2000" dirty="0"/>
              <a:t>Poster Presentation 247.13, </a:t>
            </a:r>
            <a:r>
              <a:rPr lang="en-US" sz="2000" dirty="0" smtClean="0"/>
              <a:t>(Medan &amp; </a:t>
            </a:r>
            <a:r>
              <a:rPr lang="en-US" sz="2000" dirty="0" err="1" smtClean="0"/>
              <a:t>Andersson</a:t>
            </a:r>
            <a:r>
              <a:rPr lang="en-US" sz="2000" dirty="0" smtClean="0"/>
              <a:t>) on </a:t>
            </a:r>
            <a:r>
              <a:rPr lang="en-US" sz="2000" dirty="0"/>
              <a:t>Wednesday</a:t>
            </a:r>
          </a:p>
          <a:p>
            <a:r>
              <a:rPr lang="en-US" sz="2000" dirty="0"/>
              <a:t>Oral Presentation 414.04, </a:t>
            </a:r>
            <a:r>
              <a:rPr lang="en-US" sz="2000" dirty="0" smtClean="0"/>
              <a:t>(</a:t>
            </a:r>
            <a:r>
              <a:rPr lang="en-US" sz="2000" dirty="0" err="1" smtClean="0"/>
              <a:t>Andersson</a:t>
            </a:r>
            <a:r>
              <a:rPr lang="en-US" sz="2000" dirty="0" smtClean="0"/>
              <a:t> et al.) on </a:t>
            </a:r>
            <a:r>
              <a:rPr lang="en-US" sz="2000" dirty="0"/>
              <a:t>Friday, </a:t>
            </a:r>
            <a:r>
              <a:rPr lang="ro-RO" sz="2000" dirty="0" smtClean="0"/>
              <a:t>10:30am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4300" y="720626"/>
            <a:ext cx="8915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We present two new tests of modern grain alignment theory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Our results – and the theory work, primarily </a:t>
            </a:r>
            <a:r>
              <a:rPr lang="en-US" dirty="0"/>
              <a:t>by</a:t>
            </a:r>
            <a:r>
              <a:rPr lang="en-US" dirty="0" smtClean="0"/>
              <a:t> the U. Wisconsin group </a:t>
            </a:r>
            <a:r>
              <a:rPr lang="en-US" dirty="0"/>
              <a:t>–</a:t>
            </a:r>
            <a:r>
              <a:rPr lang="en-US" dirty="0" smtClean="0"/>
              <a:t> are “finally” putting grain alignment on an solid footing. 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This allows polarization measurements to be more reliably interpreted in terms of magnetic fields and provides new tools for understanding the interstellar medium.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41710"/>
            <a:ext cx="9144000" cy="4012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64" charset="-128"/>
                <a:cs typeface="ＭＳ Ｐゴシック" pitchFamily="6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64" charset="0"/>
                <a:ea typeface="ＭＳ Ｐゴシック" pitchFamily="64" charset="-128"/>
                <a:cs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64" charset="0"/>
                <a:ea typeface="ＭＳ Ｐゴシック" pitchFamily="64" charset="-128"/>
                <a:cs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64" charset="0"/>
                <a:ea typeface="ＭＳ Ｐゴシック" pitchFamily="64" charset="-128"/>
                <a:cs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64" charset="0"/>
                <a:ea typeface="ＭＳ Ｐゴシック" pitchFamily="64" charset="-128"/>
                <a:cs typeface="ＭＳ Ｐゴシック" pitchFamily="6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6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6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6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64" charset="0"/>
              </a:defRPr>
            </a:lvl9pPr>
          </a:lstStyle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5887" y="3962400"/>
            <a:ext cx="8189913" cy="12001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64" charset="-128"/>
                <a:cs typeface="ＭＳ Ｐゴシック" pitchFamily="6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 smtClean="0"/>
              <a:t>Further (background) information:</a:t>
            </a:r>
            <a:endParaRPr lang="en-US" sz="2000" kern="0" dirty="0" smtClean="0"/>
          </a:p>
          <a:p>
            <a:r>
              <a:rPr lang="en-US" sz="2000" kern="0" dirty="0" err="1" smtClean="0"/>
              <a:t>Andersson</a:t>
            </a:r>
            <a:r>
              <a:rPr lang="en-US" sz="2000" kern="0" dirty="0" smtClean="0"/>
              <a:t>, </a:t>
            </a:r>
            <a:r>
              <a:rPr lang="en-US" sz="2000" kern="0" dirty="0" err="1" smtClean="0"/>
              <a:t>Lazarian</a:t>
            </a:r>
            <a:r>
              <a:rPr lang="en-US" sz="2000" kern="0" dirty="0" smtClean="0"/>
              <a:t> &amp; </a:t>
            </a:r>
            <a:r>
              <a:rPr lang="en-US" sz="2000" kern="0" dirty="0" err="1" smtClean="0"/>
              <a:t>Vaillancourt</a:t>
            </a:r>
            <a:r>
              <a:rPr lang="en-US" sz="2000" kern="0" dirty="0" smtClean="0"/>
              <a:t>, ARA&amp;A, 2015, 53, 501</a:t>
            </a:r>
          </a:p>
          <a:p>
            <a:r>
              <a:rPr lang="en-US" sz="2000" kern="0" dirty="0" smtClean="0"/>
              <a:t>http://</a:t>
            </a:r>
            <a:r>
              <a:rPr lang="en-US" sz="2000" kern="0" dirty="0" err="1" smtClean="0"/>
              <a:t>astrob-g.net</a:t>
            </a:r>
            <a:r>
              <a:rPr lang="en-US" sz="2000" kern="0" dirty="0" smtClean="0"/>
              <a:t>/grain-alignment</a:t>
            </a: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250114542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D Sample Mar 2006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SD Sample Mar 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ISD Sample Mar 2006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D Sample Mar 2006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Settings\jkephart\Desktop\ISD Sample Mar 2006.ppt</Template>
  <TotalTime>70027</TotalTime>
  <Words>626</Words>
  <Application>Microsoft Macintosh PowerPoint</Application>
  <PresentationFormat>On-screen Show (16:9)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Times New Roman</vt:lpstr>
      <vt:lpstr>Wingdings</vt:lpstr>
      <vt:lpstr>Arial</vt:lpstr>
      <vt:lpstr>ISD Sample Mar 2006</vt:lpstr>
      <vt:lpstr>Interstellar Dust Grain Alignment – Why Do We Detect Polarization?</vt:lpstr>
      <vt:lpstr>Aligned Dust Grain Cause Polarization…</vt:lpstr>
      <vt:lpstr>To Cause Polarization the Grains Must Line Up</vt:lpstr>
      <vt:lpstr>Radiative Alignment Torque (“RAT”) Theory</vt:lpstr>
      <vt:lpstr>The Strength of the Radiation Affects the Alignment</vt:lpstr>
      <vt:lpstr>Radiation Aligns Carbonaceous Grains (“soot”)</vt:lpstr>
      <vt:lpstr>PowerPoint Presentation</vt:lpstr>
    </vt:vector>
  </TitlesOfParts>
  <Company>Carol Carroll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Workpackage Monthly Status Report</dc:title>
  <dc:creator>Carol Carroll</dc:creator>
  <cp:lastModifiedBy>Microsoft Office User</cp:lastModifiedBy>
  <cp:revision>601</cp:revision>
  <cp:lastPrinted>2012-03-06T19:45:36Z</cp:lastPrinted>
  <dcterms:created xsi:type="dcterms:W3CDTF">2012-03-06T17:08:59Z</dcterms:created>
  <dcterms:modified xsi:type="dcterms:W3CDTF">2018-01-08T22:53:20Z</dcterms:modified>
</cp:coreProperties>
</file>