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73677" autoAdjust="0"/>
  </p:normalViewPr>
  <p:slideViewPr>
    <p:cSldViewPr snapToGrid="0">
      <p:cViewPr varScale="1">
        <p:scale>
          <a:sx n="91" d="100"/>
          <a:sy n="91" d="100"/>
        </p:scale>
        <p:origin x="136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358E-5365-4835-8D41-6E9731624AB9}" type="datetimeFigureOut">
              <a:rPr lang="en-US" smtClean="0"/>
              <a:t>6/4/17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0A754-D36B-4917-8AB5-A729A4F7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I'm reporting on work I did in collaboration with 6 undergraduates from the </a:t>
            </a:r>
          </a:p>
          <a:p>
            <a:r>
              <a:rPr lang="en-US" dirty="0" smtClean="0"/>
              <a:t>College of Saint</a:t>
            </a:r>
            <a:r>
              <a:rPr lang="en-US" baseline="0" dirty="0" smtClean="0"/>
              <a:t> Benedict/Saint John’s University</a:t>
            </a:r>
            <a:r>
              <a:rPr lang="en-US" dirty="0" smtClean="0"/>
              <a:t> over a 10 year period.</a:t>
            </a:r>
          </a:p>
          <a:p>
            <a:r>
              <a:rPr lang="en-US" dirty="0" smtClean="0"/>
              <a:t>In addition to data we collected ourselves, we also used data from the</a:t>
            </a:r>
          </a:p>
          <a:p>
            <a:r>
              <a:rPr lang="en-US" dirty="0" smtClean="0"/>
              <a:t>American Association of Variable Star Observers.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A754-D36B-4917-8AB5-A729A4F743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7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 work was for their undergraduate theses.</a:t>
            </a:r>
            <a:r>
              <a:rPr lang="en-US" baseline="0" dirty="0" smtClean="0"/>
              <a:t> W</a:t>
            </a:r>
            <a:r>
              <a:rPr lang="en-US" dirty="0" smtClean="0"/>
              <a:t>hen the weather was favorable, they could make a 2 block</a:t>
            </a:r>
          </a:p>
          <a:p>
            <a:r>
              <a:rPr lang="en-US" dirty="0" smtClean="0"/>
              <a:t>walk to our  observatory where using basically amateur-level equipment they could measure</a:t>
            </a:r>
          </a:p>
          <a:p>
            <a:r>
              <a:rPr lang="en-US" dirty="0" smtClean="0"/>
              <a:t>stellar brightness,</a:t>
            </a:r>
            <a:r>
              <a:rPr lang="en-US" baseline="0" dirty="0" smtClean="0"/>
              <a:t> and at the end of term defend their thesis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A754-D36B-4917-8AB5-A729A4F743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object we study (shown in the red dot) is associated with the Milky Way, while not</a:t>
            </a:r>
          </a:p>
          <a:p>
            <a:r>
              <a:rPr lang="en-US" dirty="0" smtClean="0"/>
              <a:t>actually in the disk.  It can be described as being across the Milky Way from Altair.</a:t>
            </a:r>
          </a:p>
          <a:p>
            <a:r>
              <a:rPr lang="en-US" dirty="0" smtClean="0"/>
              <a:t>However its about 1000 times further away than Altair.  Other things being equal that would</a:t>
            </a:r>
          </a:p>
          <a:p>
            <a:r>
              <a:rPr lang="en-US" dirty="0" smtClean="0"/>
              <a:t>make it a million times fainter than Altair, and thus too dim for our scope.  However the</a:t>
            </a:r>
          </a:p>
          <a:p>
            <a:r>
              <a:rPr lang="en-US" dirty="0" smtClean="0"/>
              <a:t>two stars in this object are both giant stars: 15 and 25 times the radius of the Sun, making them</a:t>
            </a:r>
          </a:p>
          <a:p>
            <a:r>
              <a:rPr lang="en-US" dirty="0" smtClean="0"/>
              <a:t>only about 1/10,000 as bright as Altair; in range of our scope.  </a:t>
            </a:r>
          </a:p>
          <a:p>
            <a:r>
              <a:rPr lang="en-US" dirty="0" smtClean="0"/>
              <a:t>This object was discovered a bit more than a decade ago,</a:t>
            </a:r>
          </a:p>
          <a:p>
            <a:r>
              <a:rPr lang="en-US" dirty="0" smtClean="0"/>
              <a:t>and exactly ten years ago AAVSO launched a planet-wide campaign to study it, and we have</a:t>
            </a:r>
          </a:p>
          <a:p>
            <a:r>
              <a:rPr lang="en-US" dirty="0" smtClean="0"/>
              <a:t>been observing it since the start of that campaign.</a:t>
            </a:r>
          </a:p>
          <a:p>
            <a:r>
              <a:rPr lang="en-US" dirty="0" smtClean="0"/>
              <a:t>Again, what we measure is only the total brightness of this object over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A754-D36B-4917-8AB5-A729A4F743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believe if we could resolve this object in detail we would see a pair of giant stars</a:t>
            </a:r>
          </a:p>
          <a:p>
            <a:r>
              <a:rPr lang="en-US" dirty="0" smtClean="0"/>
              <a:t>orbiting about each other.  The Cepheid variable is the larger star ballooning in and out.</a:t>
            </a:r>
          </a:p>
          <a:p>
            <a:r>
              <a:rPr lang="en-US" dirty="0" smtClean="0"/>
              <a:t>The darker object is also a bright star, just slightly cooler than the Cepheid;</a:t>
            </a:r>
          </a:p>
          <a:p>
            <a:r>
              <a:rPr lang="en-US" dirty="0" smtClean="0"/>
              <a:t>its shaded gray in contrast to the brighter Cepheid.  </a:t>
            </a:r>
          </a:p>
          <a:p>
            <a:r>
              <a:rPr lang="en-US" dirty="0" smtClean="0"/>
              <a:t>As you can see there are partial eclipses; the more prominent eclipse occurs</a:t>
            </a:r>
          </a:p>
          <a:p>
            <a:r>
              <a:rPr lang="en-US" dirty="0" smtClean="0"/>
              <a:t>when the cool star blocks the light from the hotter star.</a:t>
            </a:r>
          </a:p>
          <a:p>
            <a:r>
              <a:rPr lang="en-US" dirty="0" smtClean="0"/>
              <a:t>Now this is a bit of a surprise.  </a:t>
            </a:r>
            <a:r>
              <a:rPr lang="en-US" dirty="0" err="1" smtClean="0"/>
              <a:t>Cepheids</a:t>
            </a:r>
            <a:r>
              <a:rPr lang="en-US" dirty="0" smtClean="0"/>
              <a:t> are rare;</a:t>
            </a:r>
          </a:p>
          <a:p>
            <a:r>
              <a:rPr lang="en-US" dirty="0" smtClean="0"/>
              <a:t>binary stars aren't particularly rare, but being in the orbit plane so we can see</a:t>
            </a:r>
          </a:p>
          <a:p>
            <a:r>
              <a:rPr lang="en-US" dirty="0" smtClean="0"/>
              <a:t>eclipses is rare.  However, given a Galaxy of stars such objects are essentially statistically certain to exist. The surprise is that we</a:t>
            </a:r>
          </a:p>
          <a:p>
            <a:r>
              <a:rPr lang="en-US" dirty="0" smtClean="0"/>
              <a:t>actually found this needle in a haystack.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A754-D36B-4917-8AB5-A729A4F743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what we might theoretically measure: the combined brightness of the object as</a:t>
            </a:r>
          </a:p>
          <a:p>
            <a:r>
              <a:rPr lang="en-US" dirty="0" smtClean="0"/>
              <a:t>a function of time.  Here you can easily see each pulse along with the sinusoidal</a:t>
            </a:r>
          </a:p>
          <a:p>
            <a:r>
              <a:rPr lang="en-US" dirty="0" smtClean="0"/>
              <a:t>background caused by the varying view angle on the gravitationally elongated</a:t>
            </a:r>
          </a:p>
          <a:p>
            <a:r>
              <a:rPr lang="en-US" dirty="0" smtClean="0"/>
              <a:t>stars. The eclipses are a bit lost in all this variation. </a:t>
            </a:r>
          </a:p>
          <a:p>
            <a:r>
              <a:rPr lang="en-US" dirty="0" smtClean="0"/>
              <a:t>However, perfectly clear nights are rare in MN so instead of having this smooth curve,</a:t>
            </a:r>
          </a:p>
          <a:p>
            <a:r>
              <a:rPr lang="en-US" dirty="0" smtClean="0"/>
              <a:t>we'd have  10-20 actual observations, which makes discerning the </a:t>
            </a:r>
          </a:p>
          <a:p>
            <a:r>
              <a:rPr lang="en-US" dirty="0" smtClean="0"/>
              <a:t>trend more difficult; we rely on computer modeling to pick out the orbital</a:t>
            </a:r>
          </a:p>
          <a:p>
            <a:r>
              <a:rPr lang="en-US" dirty="0" smtClean="0"/>
              <a:t>contribution and the pulse period.</a:t>
            </a:r>
          </a:p>
          <a:p>
            <a:endParaRPr lang="en-US" dirty="0" smtClean="0"/>
          </a:p>
          <a:p>
            <a:r>
              <a:rPr lang="en-US" dirty="0" smtClean="0"/>
              <a:t>If we remove the orbital contribution</a:t>
            </a:r>
          </a:p>
          <a:p>
            <a:r>
              <a:rPr lang="en-US" dirty="0" smtClean="0"/>
              <a:t>separate each cycle using the models pulse period</a:t>
            </a:r>
          </a:p>
          <a:p>
            <a:r>
              <a:rPr lang="en-US" dirty="0" smtClean="0"/>
              <a:t>drop observations during eclipses</a:t>
            </a:r>
          </a:p>
          <a:p>
            <a:r>
              <a:rPr lang="en-US" dirty="0" smtClean="0"/>
              <a:t>and stack the resulting cycles</a:t>
            </a:r>
          </a:p>
          <a:p>
            <a:r>
              <a:rPr lang="en-US" dirty="0" smtClean="0"/>
              <a:t>we get something like this.</a:t>
            </a:r>
          </a:p>
          <a:p>
            <a:endParaRPr lang="en-US" dirty="0" smtClean="0"/>
          </a:p>
          <a:p>
            <a:r>
              <a:rPr lang="en-US" dirty="0" smtClean="0"/>
              <a:t>Now what was happening during our decade of observations was an unhappy surprise:</a:t>
            </a:r>
          </a:p>
          <a:p>
            <a:r>
              <a:rPr lang="en-US" dirty="0" smtClean="0"/>
              <a:t>instead of the average behavior emerging, fits got sequentially worse</a:t>
            </a:r>
          </a:p>
          <a:p>
            <a:r>
              <a:rPr lang="en-US" dirty="0" smtClean="0"/>
              <a:t>(this shows the last thesis result).  This can happen if the modeling produces</a:t>
            </a:r>
          </a:p>
          <a:p>
            <a:r>
              <a:rPr lang="en-US" dirty="0" smtClean="0"/>
              <a:t>an incorrect pulse period (so different phases are collected together)</a:t>
            </a:r>
          </a:p>
          <a:p>
            <a:r>
              <a:rPr lang="en-US" dirty="0" smtClean="0"/>
              <a:t>or if the pulse period is changing.</a:t>
            </a:r>
          </a:p>
          <a:p>
            <a:r>
              <a:rPr lang="en-US" dirty="0" smtClean="0"/>
              <a:t>Joe </a:t>
            </a:r>
            <a:r>
              <a:rPr lang="en-US" dirty="0" err="1" smtClean="0"/>
              <a:t>Hoppert</a:t>
            </a:r>
            <a:r>
              <a:rPr lang="en-US" dirty="0" smtClean="0"/>
              <a:t> was my first student to suggest looking at changing pulse periods.</a:t>
            </a:r>
          </a:p>
          <a:p>
            <a:r>
              <a:rPr lang="en-US" dirty="0" smtClean="0"/>
              <a:t>Now stars changing much in a human lifetime would be a surprise.</a:t>
            </a:r>
          </a:p>
          <a:p>
            <a:r>
              <a:rPr lang="en-US" dirty="0" smtClean="0"/>
              <a:t>One of the problems in  with working with undergraduates is graduation happens before</a:t>
            </a:r>
          </a:p>
          <a:p>
            <a:r>
              <a:rPr lang="en-US" dirty="0" smtClean="0"/>
              <a:t>"future work" occurs; so while we found evidence Joe was right we really didn't</a:t>
            </a:r>
          </a:p>
          <a:p>
            <a:r>
              <a:rPr lang="en-US" dirty="0" smtClean="0"/>
              <a:t>have the smoking gun required for such a seeming unlikely possibility.</a:t>
            </a:r>
          </a:p>
          <a:p>
            <a:r>
              <a:rPr lang="en-US" dirty="0" smtClean="0"/>
              <a:t>This year I'm on sabbatical, so I used my time this year to fully</a:t>
            </a:r>
          </a:p>
          <a:p>
            <a:r>
              <a:rPr lang="en-US" dirty="0" smtClean="0"/>
              <a:t>curate all our and AAVSO data taken thru four different filters – essentially eight independent</a:t>
            </a:r>
            <a:r>
              <a:rPr lang="en-US" baseline="0" dirty="0" smtClean="0"/>
              <a:t> datasets --</a:t>
            </a:r>
            <a:r>
              <a:rPr lang="en-US" dirty="0" smtClean="0"/>
              <a:t>and do the "future work" suggest by Joe.  What I found was: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A754-D36B-4917-8AB5-A729A4F743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63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all eight datasets a consistent orbital period</a:t>
            </a:r>
          </a:p>
          <a:p>
            <a:r>
              <a:rPr lang="en-US" dirty="0" smtClean="0"/>
              <a:t>consistent pulse period</a:t>
            </a:r>
          </a:p>
          <a:p>
            <a:r>
              <a:rPr lang="en-US" dirty="0" smtClean="0"/>
              <a:t>and SURPRISE a consistent, highly statistical significant, pulse acceleration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A754-D36B-4917-8AB5-A729A4F743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way of displaying the result is to show the changing pulse period</a:t>
            </a:r>
          </a:p>
          <a:p>
            <a:r>
              <a:rPr lang="en-US" dirty="0" smtClean="0"/>
              <a:t>found by the modeling.</a:t>
            </a:r>
          </a:p>
          <a:p>
            <a:r>
              <a:rPr lang="en-US" dirty="0" smtClean="0"/>
              <a:t>If I add the earlier work from the Turkish group we find an additional surprise:</a:t>
            </a:r>
          </a:p>
          <a:p>
            <a:r>
              <a:rPr lang="en-US" dirty="0" smtClean="0"/>
              <a:t>pulse oscillation...the next question is whether this is erratic variation</a:t>
            </a:r>
          </a:p>
          <a:p>
            <a:r>
              <a:rPr lang="en-US" dirty="0" smtClean="0"/>
              <a:t>or a periodically changing pulse period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A754-D36B-4917-8AB5-A729A4F743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1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5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9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5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4183D-105A-4A3D-8CF2-5E5AB523CD28}" type="datetimeFigureOut">
              <a:rPr lang="en-US" smtClean="0"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F4B03-5605-4C24-A81A-54D910C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9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50000" cy="59831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21" y="0"/>
            <a:ext cx="62456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50278"/>
            <a:ext cx="3365499" cy="22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7128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605979" cy="2834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0880" y="3545840"/>
            <a:ext cx="61021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2005: reported variable by </a:t>
            </a:r>
            <a:r>
              <a:rPr lang="en-US" sz="2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Pojmański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et. al </a:t>
            </a:r>
          </a:p>
          <a:p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2007: reported eclipsing by </a:t>
            </a:r>
            <a:r>
              <a:rPr lang="en-US" sz="2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Antipin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et. al</a:t>
            </a:r>
          </a:p>
          <a:p>
            <a:r>
              <a:rPr lang="en-US" sz="2400" spc="-1" dirty="0">
                <a:solidFill>
                  <a:schemeClr val="accent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2007: AAVSO observing campaign </a:t>
            </a:r>
          </a:p>
          <a:p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2013: 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orbit 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details by </a:t>
            </a:r>
            <a:r>
              <a:rPr lang="en-US" sz="2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Sipahi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et. al</a:t>
            </a:r>
          </a:p>
        </p:txBody>
      </p:sp>
    </p:spTree>
    <p:extLst>
      <p:ext uri="{BB962C8B-B14F-4D97-AF65-F5344CB8AC3E}">
        <p14:creationId xmlns:p14="http://schemas.microsoft.com/office/powerpoint/2010/main" val="24676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es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914525"/>
            <a:ext cx="10515600" cy="4173538"/>
          </a:xfrm>
        </p:spPr>
      </p:pic>
    </p:spTree>
    <p:extLst>
      <p:ext uri="{BB962C8B-B14F-4D97-AF65-F5344CB8AC3E}">
        <p14:creationId xmlns:p14="http://schemas.microsoft.com/office/powerpoint/2010/main" val="20515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49" y="0"/>
            <a:ext cx="9606502" cy="2682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49" y="0"/>
            <a:ext cx="9606502" cy="2682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49" y="0"/>
            <a:ext cx="9606502" cy="2682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49" y="0"/>
            <a:ext cx="9606502" cy="2682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49" y="0"/>
            <a:ext cx="9606502" cy="2682018"/>
          </a:xfrm>
        </p:spPr>
      </p:pic>
      <p:sp>
        <p:nvSpPr>
          <p:cNvPr id="10" name="TextBox 9"/>
          <p:cNvSpPr txBox="1"/>
          <p:nvPr/>
        </p:nvSpPr>
        <p:spPr>
          <a:xfrm>
            <a:off x="344775" y="2703016"/>
            <a:ext cx="11467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Continuous light curve as might be observed from a space telescope. At CSB/SJU 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observatory we 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might populate this span with 10-20 observations.  We can model this data to determine 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orbital contribution and pulse period.</a:t>
            </a:r>
          </a:p>
          <a:p>
            <a:endParaRPr lang="en-US" sz="2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Remove the orbital contribution.</a:t>
            </a:r>
          </a:p>
          <a:p>
            <a:endParaRPr lang="en-US" sz="2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model provides pulse period.  Break the data into individual cycles.</a:t>
            </a:r>
          </a:p>
          <a:p>
            <a:endParaRPr lang="en-US" sz="2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Avoid using data when in 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eclipse</a:t>
            </a:r>
          </a:p>
          <a:p>
            <a:endParaRPr lang="en-US" sz="2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Stack cycles</a:t>
            </a:r>
            <a:endParaRPr lang="en-US" sz="2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" y="0"/>
            <a:ext cx="6060385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15" y="0"/>
            <a:ext cx="6060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081666" cy="4276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6046" y="1"/>
            <a:ext cx="6460760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" baseline="-25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Across 4 filters and 2 datasets the models produce consistent results for</a:t>
            </a:r>
            <a:r>
              <a:rPr lang="en-US" sz="3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3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36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5400" b="1" spc="-1" baseline="-25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Orbit Period</a:t>
            </a:r>
            <a:endParaRPr lang="en-US" sz="5400" b="1" spc="-1" baseline="-25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5400" b="1" spc="-1" baseline="-2500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5400" b="1" spc="-1" baseline="-25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Period</a:t>
            </a:r>
            <a:endParaRPr lang="en-US" sz="5400" b="1" spc="-1" baseline="-25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5400" b="1" spc="-1" baseline="-25000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5400" b="1" spc="-1" baseline="-25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Acceleration</a:t>
            </a:r>
            <a:endParaRPr lang="en-US" sz="5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1048"/>
            <a:ext cx="5289398" cy="43513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62"/>
            <a:ext cx="48243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610660" y="119922"/>
            <a:ext cx="6565691" cy="2368445"/>
          </a:xfrm>
        </p:spPr>
        <p:txBody>
          <a:bodyPr>
            <a:normAutofit fontScale="90000"/>
          </a:bodyPr>
          <a:lstStyle/>
          <a:p>
            <a:r>
              <a:rPr lang="en-US" b="1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Our best fit </a:t>
            </a:r>
            <a:r>
              <a:rPr lang="en-US" b="1" spc="-1" dirty="0" smtClean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</a:t>
            </a:r>
            <a:r>
              <a:rPr lang="en-US" sz="4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4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points are no-acceleration</a:t>
            </a:r>
            <a:b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models fit to 3 year data subsets</a:t>
            </a:r>
            <a:b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Filled box= CSB/SJU</a:t>
            </a:r>
            <a:b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Empty box = AAVSO</a:t>
            </a:r>
            <a:r>
              <a:rPr lang="en-US" sz="4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4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5" y="894578"/>
            <a:ext cx="5351098" cy="4351338"/>
          </a:xfrm>
        </p:spPr>
      </p:pic>
      <p:sp>
        <p:nvSpPr>
          <p:cNvPr id="5" name="TextBox 4"/>
          <p:cNvSpPr txBox="1"/>
          <p:nvPr/>
        </p:nvSpPr>
        <p:spPr>
          <a:xfrm>
            <a:off x="6760564" y="2507822"/>
            <a:ext cx="328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5"/>
                </a:solidFill>
              </a:rPr>
              <a:t>Sipahi</a:t>
            </a:r>
            <a:r>
              <a:rPr lang="en-US" sz="4400" b="1" dirty="0" smtClean="0">
                <a:solidFill>
                  <a:schemeClr val="accent5"/>
                </a:solidFill>
              </a:rPr>
              <a:t> (2013)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0660" y="4066160"/>
            <a:ext cx="5434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Pulse Period Oscillates</a:t>
            </a:r>
          </a:p>
          <a:p>
            <a:r>
              <a:rPr lang="en-US" sz="2800" dirty="0" smtClean="0"/>
              <a:t>Erratic or Periodic?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41" y="859574"/>
            <a:ext cx="5394145" cy="4386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3505" y="6344816"/>
            <a:ext cx="22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tkirkman@csbsju.edu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</TotalTime>
  <Words>917</Words>
  <Application>Microsoft Macintosh PowerPoint</Application>
  <PresentationFormat>Widescreen</PresentationFormat>
  <Paragraphs>93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best fit Model Data points are no-acceleration models fit to 3 year data subsets Filled box= CSB/SJU Empty box = AAVSO </vt:lpstr>
    </vt:vector>
  </TitlesOfParts>
  <Company>CSB/SJU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cartuser</dc:creator>
  <cp:lastModifiedBy>Microsoft Office User</cp:lastModifiedBy>
  <cp:revision>20</cp:revision>
  <dcterms:created xsi:type="dcterms:W3CDTF">2017-05-01T21:44:32Z</dcterms:created>
  <dcterms:modified xsi:type="dcterms:W3CDTF">2017-06-04T22:29:00Z</dcterms:modified>
</cp:coreProperties>
</file>