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47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92630-1923-43AA-9029-39824D841C8F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CB6B8-61B8-47DE-8409-E7C6F9946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00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E461-5D75-4E5D-9D99-6FAF558DDC60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A070-C7D1-4114-9149-AA7775F2D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93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E461-5D75-4E5D-9D99-6FAF558DDC60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A070-C7D1-4114-9149-AA7775F2D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32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E461-5D75-4E5D-9D99-6FAF558DDC60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A070-C7D1-4114-9149-AA7775F2D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1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E461-5D75-4E5D-9D99-6FAF558DDC60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A070-C7D1-4114-9149-AA7775F2D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53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E461-5D75-4E5D-9D99-6FAF558DDC60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A070-C7D1-4114-9149-AA7775F2D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6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E461-5D75-4E5D-9D99-6FAF558DDC60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A070-C7D1-4114-9149-AA7775F2D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5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E461-5D75-4E5D-9D99-6FAF558DDC60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A070-C7D1-4114-9149-AA7775F2D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49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E461-5D75-4E5D-9D99-6FAF558DDC60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A070-C7D1-4114-9149-AA7775F2D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46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E461-5D75-4E5D-9D99-6FAF558DDC60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A070-C7D1-4114-9149-AA7775F2D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7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E461-5D75-4E5D-9D99-6FAF558DDC60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A070-C7D1-4114-9149-AA7775F2D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0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E461-5D75-4E5D-9D99-6FAF558DDC60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A070-C7D1-4114-9149-AA7775F2D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61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8E461-5D75-4E5D-9D99-6FAF558DDC60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6A070-C7D1-4114-9149-AA7775F2D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7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hris.R.Shrader@nasa.gov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The Magnetic Origin of Black Hole Accretion Disk Winds</a:t>
            </a:r>
            <a:r>
              <a:rPr lang="en-US" dirty="0"/>
              <a:t/>
            </a:r>
            <a:br>
              <a:rPr lang="en-US" dirty="0"/>
            </a:br>
            <a:r>
              <a:rPr lang="en-US" sz="2700" i="1" dirty="0"/>
              <a:t>Chris </a:t>
            </a:r>
            <a:r>
              <a:rPr lang="en-US" sz="2700" i="1" dirty="0" smtClean="0"/>
              <a:t>Shrader* </a:t>
            </a:r>
            <a:r>
              <a:rPr lang="en-US" sz="2700" i="1" dirty="0"/>
              <a:t>(NASA Goddard Space Flight Center</a:t>
            </a:r>
            <a:r>
              <a:rPr lang="en-US" sz="2700" i="1" dirty="0" smtClean="0"/>
              <a:t>)</a:t>
            </a:r>
            <a:br>
              <a:rPr lang="en-US" sz="2700" i="1" dirty="0" smtClean="0"/>
            </a:br>
            <a:r>
              <a:rPr lang="en-US" sz="2700" i="1" dirty="0" smtClean="0"/>
              <a:t>Collaborators:</a:t>
            </a:r>
            <a:br>
              <a:rPr lang="en-US" sz="2700" i="1" dirty="0" smtClean="0"/>
            </a:br>
            <a:r>
              <a:rPr lang="en-US" sz="3100" i="1" dirty="0" smtClean="0"/>
              <a:t> </a:t>
            </a:r>
            <a:r>
              <a:rPr lang="en-US" sz="2700" i="1" dirty="0" smtClean="0"/>
              <a:t>D. </a:t>
            </a:r>
            <a:r>
              <a:rPr lang="en-US" sz="2700" i="1" dirty="0" err="1" smtClean="0"/>
              <a:t>Kazanas</a:t>
            </a:r>
            <a:r>
              <a:rPr lang="en-US" sz="2700" i="1" dirty="0" smtClean="0"/>
              <a:t> (GSFC), </a:t>
            </a:r>
            <a:r>
              <a:rPr lang="en-US" sz="2700" b="1" i="1" dirty="0" smtClean="0">
                <a:solidFill>
                  <a:srgbClr val="C00000"/>
                </a:solidFill>
              </a:rPr>
              <a:t>K. </a:t>
            </a:r>
            <a:r>
              <a:rPr lang="en-US" sz="2700" b="1" i="1" dirty="0" err="1" smtClean="0">
                <a:solidFill>
                  <a:srgbClr val="C00000"/>
                </a:solidFill>
              </a:rPr>
              <a:t>Fukumura</a:t>
            </a:r>
            <a:r>
              <a:rPr lang="en-US" sz="2700" b="1" i="1" dirty="0" smtClean="0">
                <a:solidFill>
                  <a:srgbClr val="C00000"/>
                </a:solidFill>
              </a:rPr>
              <a:t> </a:t>
            </a:r>
            <a:r>
              <a:rPr lang="en-US" sz="2700" i="1" dirty="0" smtClean="0"/>
              <a:t>(JMU), </a:t>
            </a:r>
            <a:br>
              <a:rPr lang="en-US" sz="2700" i="1" dirty="0" smtClean="0"/>
            </a:br>
            <a:r>
              <a:rPr lang="en-US" sz="2700" i="1" dirty="0" smtClean="0"/>
              <a:t>F. </a:t>
            </a:r>
            <a:r>
              <a:rPr lang="en-US" sz="2700" i="1" dirty="0" err="1" smtClean="0"/>
              <a:t>Tombesi</a:t>
            </a:r>
            <a:r>
              <a:rPr lang="en-US" sz="2700" i="1" dirty="0" smtClean="0"/>
              <a:t> (UMD), Ehud Behar (</a:t>
            </a:r>
            <a:r>
              <a:rPr lang="en-US" sz="2700" i="1" dirty="0" err="1" smtClean="0"/>
              <a:t>Technion</a:t>
            </a:r>
            <a:r>
              <a:rPr lang="en-US" sz="2700" i="1" dirty="0" smtClean="0"/>
              <a:t>) </a:t>
            </a:r>
            <a:r>
              <a:rPr lang="en-US" sz="3200" i="1" dirty="0" smtClean="0"/>
              <a:t/>
            </a:r>
            <a:br>
              <a:rPr lang="en-US" sz="3200" i="1" dirty="0" smtClean="0"/>
            </a:b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791200"/>
            <a:ext cx="5181600" cy="7620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400" dirty="0"/>
              <a:t>E</a:t>
            </a:r>
            <a:r>
              <a:rPr lang="en-US" sz="2400" dirty="0" smtClean="0"/>
              <a:t>mail: </a:t>
            </a:r>
            <a:r>
              <a:rPr lang="en-US" sz="2400" dirty="0" smtClean="0">
                <a:hlinkClick r:id="rId2"/>
              </a:rPr>
              <a:t>Chris.R.Shrader@nasa.gov</a:t>
            </a:r>
            <a:endParaRPr lang="en-US" sz="2400" dirty="0" smtClean="0"/>
          </a:p>
          <a:p>
            <a:pPr algn="l"/>
            <a:r>
              <a:rPr lang="en-US" sz="2400" dirty="0" smtClean="0"/>
              <a:t>Cell: 1-240-486-1860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8100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This report is based on our recent article in </a:t>
            </a:r>
            <a:r>
              <a:rPr lang="en-US" sz="2400" i="1" dirty="0" smtClean="0">
                <a:solidFill>
                  <a:srgbClr val="C00000"/>
                </a:solidFill>
              </a:rPr>
              <a:t>Nature Astronomy, </a:t>
            </a:r>
            <a:r>
              <a:rPr lang="en-US" sz="2400" dirty="0" err="1" smtClean="0">
                <a:solidFill>
                  <a:srgbClr val="C00000"/>
                </a:solidFill>
              </a:rPr>
              <a:t>Fukumura</a:t>
            </a:r>
            <a:r>
              <a:rPr lang="en-US" sz="2400" i="1" dirty="0" smtClean="0">
                <a:solidFill>
                  <a:srgbClr val="C00000"/>
                </a:solidFill>
              </a:rPr>
              <a:t> et al 2017  (vol. 1,p62) </a:t>
            </a:r>
            <a:r>
              <a:rPr lang="en-US" sz="2400" dirty="0" smtClean="0">
                <a:solidFill>
                  <a:srgbClr val="C00000"/>
                </a:solidFill>
              </a:rPr>
              <a:t>and the accompanying  </a:t>
            </a:r>
            <a:r>
              <a:rPr lang="en-US" sz="2400" i="1" dirty="0" smtClean="0">
                <a:solidFill>
                  <a:srgbClr val="C00000"/>
                </a:solidFill>
              </a:rPr>
              <a:t>Nature News </a:t>
            </a:r>
            <a:r>
              <a:rPr lang="en-US" sz="2400" dirty="0" smtClean="0">
                <a:solidFill>
                  <a:srgbClr val="C00000"/>
                </a:solidFill>
              </a:rPr>
              <a:t>article by J. Miller that appeared in the same volume </a:t>
            </a:r>
            <a:r>
              <a:rPr lang="en-US" sz="2000" dirty="0" smtClean="0">
                <a:solidFill>
                  <a:srgbClr val="C00000"/>
                </a:solidFill>
              </a:rPr>
              <a:t>(</a:t>
            </a:r>
            <a:r>
              <a:rPr lang="en-US" sz="2000" dirty="0">
                <a:solidFill>
                  <a:srgbClr val="C00000"/>
                </a:solidFill>
              </a:rPr>
              <a:t>ARTICLE NUMBER: </a:t>
            </a:r>
            <a:r>
              <a:rPr lang="en-US" sz="2000" dirty="0" smtClean="0">
                <a:solidFill>
                  <a:srgbClr val="C00000"/>
                </a:solidFill>
              </a:rPr>
              <a:t>0070). </a:t>
            </a:r>
            <a:r>
              <a:rPr lang="en-US" sz="2000" i="1" dirty="0" smtClean="0">
                <a:solidFill>
                  <a:srgbClr val="C00000"/>
                </a:solidFill>
              </a:rPr>
              <a:t> </a:t>
            </a:r>
            <a:endParaRPr lang="en-US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408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Signatures of Cosmic Black Holes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7644"/>
            <a:ext cx="4876800" cy="3272438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No light can escape from close to a black hole!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We study them by virtue of the radiation from heated, in-falling material</a:t>
            </a: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They’re important!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Energy released from accreting black holes is a major source of ionizing radiation in the universe </a:t>
            </a:r>
          </a:p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Also significant though is the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matter expelled in the form of  winds and jets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, It can equal or exceed the in-falling mass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40" y="3962400"/>
            <a:ext cx="3795116" cy="252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962400" y="4038600"/>
            <a:ext cx="48006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Winds may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control the rate at which galaxies form stars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How exactly this expulsion occurs though remains  illusive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 most plausible scenarios involve thermal, radiative or magnetic effects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How can we distinguish between these possibilities?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C:\Users\cshrader\Desktop\j1306_chandra_i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62000"/>
            <a:ext cx="3829050" cy="295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735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Magnetically Driven Winds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05069"/>
            <a:ext cx="6019800" cy="336213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There is strong evidence for the presence of 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magnetic fields in accretion disks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over a wide range of mass/luminosity scales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They may regulate the accretion flow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Collimated jets requiring structured fields are directly observed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We postulate that such magnetic fields threading the disks leads to wide-angle outflows, 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“winds”</a:t>
            </a:r>
            <a:endParaRPr lang="en-US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790" y="3962400"/>
            <a:ext cx="3658810" cy="27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2500604" cy="237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25" y="3339583"/>
            <a:ext cx="2477580" cy="214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5516695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Artist impression of </a:t>
            </a:r>
            <a:r>
              <a:rPr lang="en-US" dirty="0"/>
              <a:t>j</a:t>
            </a:r>
            <a:r>
              <a:rPr lang="en-US" dirty="0" smtClean="0"/>
              <a:t>ets, winds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523369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Basic model: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416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" y="0"/>
            <a:ext cx="8991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How do we test our idea? Need Bright Source &amp; Large X-Ray Telescope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1"/>
            <a:ext cx="5105400" cy="2898774"/>
          </a:xfrm>
        </p:spPr>
        <p:txBody>
          <a:bodyPr>
            <a:normAutofit fontScale="92500" lnSpcReduction="20000"/>
          </a:bodyPr>
          <a:lstStyle/>
          <a:p>
            <a:r>
              <a:rPr lang="en-US" sz="2800" i="1" dirty="0" smtClean="0">
                <a:solidFill>
                  <a:srgbClr val="C00000"/>
                </a:solidFill>
              </a:rPr>
              <a:t>GRO J1655-40</a:t>
            </a:r>
            <a:r>
              <a:rPr lang="en-US" sz="2800" dirty="0" smtClean="0">
                <a:solidFill>
                  <a:srgbClr val="C00000"/>
                </a:solidFill>
              </a:rPr>
              <a:t>: Transient X-ray source, known to contain a black hole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Episodically becomes among the brightest sources in the X-ray sky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Observations were made with the </a:t>
            </a:r>
            <a:r>
              <a:rPr lang="en-US" sz="2800" i="1" dirty="0" smtClean="0">
                <a:solidFill>
                  <a:srgbClr val="C00000"/>
                </a:solidFill>
              </a:rPr>
              <a:t>Chandra</a:t>
            </a:r>
            <a:r>
              <a:rPr lang="en-US" sz="2800" dirty="0" smtClean="0">
                <a:solidFill>
                  <a:srgbClr val="C00000"/>
                </a:solidFill>
              </a:rPr>
              <a:t> X-ray observatory in 2005 historic outburst  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cshrader\Desktop\Chandra_artist_illust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3547512" cy="215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cshrader\Desktop\j16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3743325" cy="277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3797884"/>
            <a:ext cx="4819650" cy="202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669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79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Absorption Features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Outflowing Gas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4273420" cy="253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63161"/>
            <a:ext cx="4495800" cy="504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3524076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Above: schematic of our model illustrating  the mass density, velocity and ionization structure. 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724400"/>
            <a:ext cx="419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Right: The X-ray spectrum overlaid with our model. Not perfect, but  surprisingly close representation of the widths and positions of the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~40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atomic absorption lines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4097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74" y="-76200"/>
            <a:ext cx="8229600" cy="1143000"/>
          </a:xfrm>
        </p:spPr>
        <p:txBody>
          <a:bodyPr/>
          <a:lstStyle/>
          <a:p>
            <a:r>
              <a:rPr lang="en-US" dirty="0" smtClean="0"/>
              <a:t>In more detail: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10" y="2895600"/>
            <a:ext cx="839152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4198" y="990600"/>
            <a:ext cx="82850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Lots of detail here, but the different colored curves represent different attempts of fit the data. By optimizing our model fits to the data we derive physical constraints. 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648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-304800"/>
            <a:ext cx="7772400" cy="1470025"/>
          </a:xfrm>
        </p:spPr>
        <p:txBody>
          <a:bodyPr/>
          <a:lstStyle/>
          <a:p>
            <a:r>
              <a:rPr lang="en-US" dirty="0" smtClean="0"/>
              <a:t>What can we conclude?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838199"/>
            <a:ext cx="77724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Our model makes some specific predictions regarding the atomic absorption spectrum  in the X-ray band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C00000"/>
                </a:solidFill>
              </a:rPr>
              <a:t>To a good approximation, we are able to reproduce observations made with the Chandra X-ray observatory, specifically the velocities and shapes of ~40 atomic absorption lines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We suggest that these results make a compelling argument in support of  magnetically-driven outflows in black hole accretion disks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95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433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The Magnetic Origin of Black Hole Accretion Disk Winds Chris Shrader* (NASA Goddard Space Flight Center) Collaborators:  D. Kazanas (GSFC), K. Fukumura (JMU),  F. Tombesi (UMD), Ehud Behar (Technion)  </vt:lpstr>
      <vt:lpstr>Signatures of Cosmic Black Holes</vt:lpstr>
      <vt:lpstr>Magnetically Driven Winds</vt:lpstr>
      <vt:lpstr>How do we test our idea? Need Bright Source &amp; Large X-Ray Telescope</vt:lpstr>
      <vt:lpstr>Absorption Features Outflowing Gas</vt:lpstr>
      <vt:lpstr>In more detail:</vt:lpstr>
      <vt:lpstr>What can we conclude?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Magnetic Origin of Black Hole Accretion Disk Winds Chris Shrader* (NASA Goddard Space Flight Center) Collaborators:  D. Kazanas (GSFC), K. Fukumura (JMU),  F. Tombesi (UMD), Ehud Behar (Technion)</dc:title>
  <dc:creator>Shrader, Chris R. (GSFC-661.0)</dc:creator>
  <cp:lastModifiedBy>Shrader, Chris R. (GSFC-661.0)</cp:lastModifiedBy>
  <cp:revision>36</cp:revision>
  <cp:lastPrinted>2017-05-31T14:55:34Z</cp:lastPrinted>
  <dcterms:created xsi:type="dcterms:W3CDTF">2017-05-25T19:09:37Z</dcterms:created>
  <dcterms:modified xsi:type="dcterms:W3CDTF">2017-06-01T15:43:51Z</dcterms:modified>
</cp:coreProperties>
</file>